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8" r:id="rId2"/>
  </p:sldMasterIdLst>
  <p:notesMasterIdLst>
    <p:notesMasterId r:id="rId97"/>
  </p:notesMasterIdLst>
  <p:handoutMasterIdLst>
    <p:handoutMasterId r:id="rId98"/>
  </p:handoutMasterIdLst>
  <p:sldIdLst>
    <p:sldId id="321" r:id="rId3"/>
    <p:sldId id="341" r:id="rId4"/>
    <p:sldId id="430" r:id="rId5"/>
    <p:sldId id="388" r:id="rId6"/>
    <p:sldId id="342" r:id="rId7"/>
    <p:sldId id="411" r:id="rId8"/>
    <p:sldId id="406" r:id="rId9"/>
    <p:sldId id="407" r:id="rId10"/>
    <p:sldId id="408" r:id="rId11"/>
    <p:sldId id="409" r:id="rId12"/>
    <p:sldId id="410" r:id="rId13"/>
    <p:sldId id="414" r:id="rId14"/>
    <p:sldId id="343" r:id="rId15"/>
    <p:sldId id="417" r:id="rId16"/>
    <p:sldId id="347" r:id="rId17"/>
    <p:sldId id="348" r:id="rId18"/>
    <p:sldId id="351" r:id="rId19"/>
    <p:sldId id="350" r:id="rId20"/>
    <p:sldId id="405" r:id="rId21"/>
    <p:sldId id="387" r:id="rId22"/>
    <p:sldId id="399" r:id="rId23"/>
    <p:sldId id="429" r:id="rId24"/>
    <p:sldId id="402" r:id="rId25"/>
    <p:sldId id="403" r:id="rId26"/>
    <p:sldId id="404" r:id="rId27"/>
    <p:sldId id="471" r:id="rId28"/>
    <p:sldId id="346" r:id="rId29"/>
    <p:sldId id="469" r:id="rId30"/>
    <p:sldId id="345" r:id="rId31"/>
    <p:sldId id="420" r:id="rId32"/>
    <p:sldId id="353" r:id="rId33"/>
    <p:sldId id="463" r:id="rId34"/>
    <p:sldId id="352" r:id="rId35"/>
    <p:sldId id="464" r:id="rId36"/>
    <p:sldId id="432" r:id="rId37"/>
    <p:sldId id="431" r:id="rId38"/>
    <p:sldId id="433" r:id="rId39"/>
    <p:sldId id="354" r:id="rId40"/>
    <p:sldId id="465" r:id="rId41"/>
    <p:sldId id="434" r:id="rId42"/>
    <p:sldId id="437" r:id="rId43"/>
    <p:sldId id="438" r:id="rId44"/>
    <p:sldId id="439" r:id="rId45"/>
    <p:sldId id="440" r:id="rId46"/>
    <p:sldId id="441" r:id="rId47"/>
    <p:sldId id="442" r:id="rId48"/>
    <p:sldId id="443" r:id="rId49"/>
    <p:sldId id="444" r:id="rId50"/>
    <p:sldId id="445" r:id="rId51"/>
    <p:sldId id="446" r:id="rId52"/>
    <p:sldId id="447" r:id="rId53"/>
    <p:sldId id="448" r:id="rId54"/>
    <p:sldId id="449" r:id="rId55"/>
    <p:sldId id="450" r:id="rId56"/>
    <p:sldId id="451" r:id="rId57"/>
    <p:sldId id="452" r:id="rId58"/>
    <p:sldId id="453" r:id="rId59"/>
    <p:sldId id="370" r:id="rId60"/>
    <p:sldId id="367" r:id="rId61"/>
    <p:sldId id="371" r:id="rId62"/>
    <p:sldId id="372" r:id="rId63"/>
    <p:sldId id="368" r:id="rId64"/>
    <p:sldId id="373" r:id="rId65"/>
    <p:sldId id="374" r:id="rId66"/>
    <p:sldId id="375" r:id="rId67"/>
    <p:sldId id="369" r:id="rId68"/>
    <p:sldId id="376" r:id="rId69"/>
    <p:sldId id="377" r:id="rId70"/>
    <p:sldId id="355" r:id="rId71"/>
    <p:sldId id="424" r:id="rId72"/>
    <p:sldId id="418" r:id="rId73"/>
    <p:sldId id="466" r:id="rId74"/>
    <p:sldId id="435" r:id="rId75"/>
    <p:sldId id="436" r:id="rId76"/>
    <p:sldId id="382" r:id="rId77"/>
    <p:sldId id="383" r:id="rId78"/>
    <p:sldId id="384" r:id="rId79"/>
    <p:sldId id="425" r:id="rId80"/>
    <p:sldId id="385" r:id="rId81"/>
    <p:sldId id="472" r:id="rId82"/>
    <p:sldId id="467" r:id="rId83"/>
    <p:sldId id="461" r:id="rId84"/>
    <p:sldId id="421" r:id="rId85"/>
    <p:sldId id="426" r:id="rId86"/>
    <p:sldId id="422" r:id="rId87"/>
    <p:sldId id="457" r:id="rId88"/>
    <p:sldId id="423" r:id="rId89"/>
    <p:sldId id="428" r:id="rId90"/>
    <p:sldId id="396" r:id="rId91"/>
    <p:sldId id="344" r:id="rId92"/>
    <p:sldId id="392" r:id="rId93"/>
    <p:sldId id="394" r:id="rId94"/>
    <p:sldId id="458" r:id="rId95"/>
    <p:sldId id="323" r:id="rId96"/>
  </p:sldIdLst>
  <p:sldSz cx="9144000" cy="5148263"/>
  <p:notesSz cx="6797675" cy="992663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F3DE"/>
    <a:srgbClr val="9FCED0"/>
    <a:srgbClr val="CFE6E7"/>
    <a:srgbClr val="C6F2F2"/>
    <a:srgbClr val="009FA6"/>
    <a:srgbClr val="A3ED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77739" autoAdjust="0"/>
  </p:normalViewPr>
  <p:slideViewPr>
    <p:cSldViewPr snapToGrid="0" snapToObjects="1">
      <p:cViewPr varScale="1">
        <p:scale>
          <a:sx n="94" d="100"/>
          <a:sy n="94" d="100"/>
        </p:scale>
        <p:origin x="1504" y="184"/>
      </p:cViewPr>
      <p:guideLst>
        <p:guide orient="horz" pos="1622"/>
        <p:guide pos="2880"/>
      </p:guideLst>
    </p:cSldViewPr>
  </p:slideViewPr>
  <p:notesTextViewPr>
    <p:cViewPr>
      <p:scale>
        <a:sx n="100" d="100"/>
        <a:sy n="100" d="100"/>
      </p:scale>
      <p:origin x="0" y="0"/>
    </p:cViewPr>
  </p:notesTextViewPr>
  <p:sorterViewPr>
    <p:cViewPr>
      <p:scale>
        <a:sx n="74" d="100"/>
        <a:sy n="74" d="100"/>
      </p:scale>
      <p:origin x="0" y="0"/>
    </p:cViewPr>
  </p:sorterViewPr>
  <p:notesViewPr>
    <p:cSldViewPr snapToGrid="0" snapToObjects="1">
      <p:cViewPr varScale="1">
        <p:scale>
          <a:sx n="72" d="100"/>
          <a:sy n="72" d="100"/>
        </p:scale>
        <p:origin x="3592"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oleObject" Target="file:////Users\stevendeblieck\Library\Containers\com.microsoft.Excel\Data\Library\Caches\1033\TM10000055\Online%20Sales%20Tracker.xlt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25BA-3F45-9D48-34DFA268FB12}"/>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25BA-3F45-9D48-34DFA268FB12}"/>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25BA-3F45-9D48-34DFA268FB1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B9DE-3C4B-B653-5D35CCF7123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B9DE-3C4B-B653-5D35CCF7123F}"/>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B9DE-3C4B-B653-5D35CCF7123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1781-F840-8F1F-091285937851}"/>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1781-F840-8F1F-091285937851}"/>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1781-F840-8F1F-09128593785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81D9-1F49-86BD-21ACC58FA334}"/>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81D9-1F49-86BD-21ACC58FA334}"/>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81D9-1F49-86BD-21ACC58FA33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B165-764E-9151-51AE4F057905}"/>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B165-764E-9151-51AE4F057905}"/>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B165-764E-9151-51AE4F05790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1DAC-2F43-8C7A-B0EE93D5D81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1DAC-2F43-8C7A-B0EE93D5D81F}"/>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1DAC-2F43-8C7A-B0EE93D5D81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2D5D-EC4C-B2AA-DFA837EAA1DB}"/>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2D5D-EC4C-B2AA-DFA837EAA1DB}"/>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2D5D-EC4C-B2AA-DFA837EAA1DB}"/>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C8EF-E84E-8B4B-8B708F08F01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C8EF-E84E-8B4B-8B708F08F01F}"/>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C8EF-E84E-8B4B-8B708F08F01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en-US"/>
              <a:t>Product Profit Per Item</a:t>
            </a:r>
          </a:p>
        </c:rich>
      </c:tx>
      <c:layout>
        <c:manualLayout>
          <c:xMode val="edge"/>
          <c:yMode val="edge"/>
          <c:x val="1.4076944345379899E-3"/>
          <c:y val="3.978053361513819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8.8880130499527296E-2"/>
          <c:y val="0.20011251506327399"/>
          <c:w val="0.89621472203927199"/>
          <c:h val="0.69063280133739502"/>
        </c:manualLayout>
      </c:layout>
      <c:barChart>
        <c:barDir val="bar"/>
        <c:grouping val="clustered"/>
        <c:varyColors val="1"/>
        <c:ser>
          <c:idx val="0"/>
          <c:order val="0"/>
          <c:tx>
            <c:strRef>
              <c:f>SALES!$I$15</c:f>
              <c:strCache>
                <c:ptCount val="1"/>
                <c:pt idx="0">
                  <c:v>Profit per Item (incl. shipping)</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325-4B23-96D9-F2E72BB7457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325-4B23-96D9-F2E72BB7457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325-4B23-96D9-F2E72BB7457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325-4B23-96D9-F2E72BB7457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325-4B23-96D9-F2E72BB74576}"/>
              </c:ext>
            </c:extLst>
          </c:dPt>
          <c:cat>
            <c:strRef>
              <c:f>SALES!$B$16:$B$21</c:f>
              <c:strCache>
                <c:ptCount val="5"/>
                <c:pt idx="0">
                  <c:v>[Item 1]</c:v>
                </c:pt>
                <c:pt idx="1">
                  <c:v>[Item 2]</c:v>
                </c:pt>
                <c:pt idx="2">
                  <c:v>[Item 3]</c:v>
                </c:pt>
                <c:pt idx="3">
                  <c:v>[Item 4]</c:v>
                </c:pt>
                <c:pt idx="4">
                  <c:v>[Item 5]</c:v>
                </c:pt>
              </c:strCache>
            </c:strRef>
          </c:cat>
          <c:val>
            <c:numRef>
              <c:f>SALES!$I$16:$I$21</c:f>
              <c:numCache>
                <c:formatCode>"$"#.##000</c:formatCode>
                <c:ptCount val="5"/>
                <c:pt idx="0">
                  <c:v>14.25</c:v>
                </c:pt>
                <c:pt idx="1">
                  <c:v>12.875</c:v>
                </c:pt>
                <c:pt idx="2">
                  <c:v>12.2</c:v>
                </c:pt>
                <c:pt idx="3">
                  <c:v>6</c:v>
                </c:pt>
                <c:pt idx="4">
                  <c:v>5.35</c:v>
                </c:pt>
              </c:numCache>
            </c:numRef>
          </c:val>
          <c:extLst>
            <c:ext xmlns:c16="http://schemas.microsoft.com/office/drawing/2014/chart" uri="{C3380CC4-5D6E-409C-BE32-E72D297353CC}">
              <c16:uniqueId val="{0000000A-5325-4B23-96D9-F2E72BB74576}"/>
            </c:ext>
          </c:extLst>
        </c:ser>
        <c:dLbls>
          <c:showLegendKey val="0"/>
          <c:showVal val="0"/>
          <c:showCatName val="0"/>
          <c:showSerName val="0"/>
          <c:showPercent val="0"/>
          <c:showBubbleSize val="0"/>
        </c:dLbls>
        <c:gapWidth val="182"/>
        <c:axId val="-2118665088"/>
        <c:axId val="-2118641616"/>
      </c:barChart>
      <c:catAx>
        <c:axId val="-2118665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2118641616"/>
        <c:crosses val="autoZero"/>
        <c:auto val="1"/>
        <c:lblAlgn val="ctr"/>
        <c:lblOffset val="100"/>
        <c:noMultiLvlLbl val="0"/>
      </c:catAx>
      <c:valAx>
        <c:axId val="-2118641616"/>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2118665088"/>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5D65C-802F-42E2-9ECC-8F04A0F8B148}" type="doc">
      <dgm:prSet loTypeId="urn:microsoft.com/office/officeart/2005/8/layout/chevron1" loCatId="process" qsTypeId="urn:microsoft.com/office/officeart/2005/8/quickstyle/simple1" qsCatId="simple" csTypeId="urn:microsoft.com/office/officeart/2005/8/colors/colorful4" csCatId="colorful" phldr="1"/>
      <dgm:spPr/>
    </dgm:pt>
    <dgm:pt modelId="{9D8F9044-BC46-40CA-8165-3CDFF118EFC4}">
      <dgm:prSet phldrT="[Text]" custT="1"/>
      <dgm:spPr/>
      <dgm:t>
        <a:bodyPr/>
        <a:lstStyle/>
        <a:p>
          <a:pPr defTabSz="1254125"/>
          <a:r>
            <a:rPr lang="en-US" sz="1600" b="1" dirty="0" err="1">
              <a:solidFill>
                <a:schemeClr val="bg2"/>
              </a:solidFill>
            </a:rPr>
            <a:t>Creëer</a:t>
          </a:r>
          <a:r>
            <a:rPr lang="en-US" sz="1600" b="1" dirty="0">
              <a:solidFill>
                <a:schemeClr val="bg2"/>
              </a:solidFill>
            </a:rPr>
            <a:t> </a:t>
          </a:r>
          <a:r>
            <a:rPr lang="en-US" sz="1600" b="1" dirty="0" err="1">
              <a:solidFill>
                <a:schemeClr val="bg2"/>
              </a:solidFill>
            </a:rPr>
            <a:t>een</a:t>
          </a:r>
          <a:r>
            <a:rPr lang="en-US" sz="1600" b="1" dirty="0">
              <a:solidFill>
                <a:schemeClr val="bg2"/>
              </a:solidFill>
            </a:rPr>
            <a:t> </a:t>
          </a:r>
          <a:r>
            <a:rPr lang="en-US" sz="1600" b="1" dirty="0" err="1">
              <a:solidFill>
                <a:schemeClr val="bg2"/>
              </a:solidFill>
            </a:rPr>
            <a:t>veranderingsklimaat</a:t>
          </a:r>
          <a:endParaRPr lang="en-US" sz="1600" b="1" dirty="0">
            <a:solidFill>
              <a:schemeClr val="bg2"/>
            </a:solidFill>
          </a:endParaRPr>
        </a:p>
      </dgm:t>
    </dgm:pt>
    <dgm:pt modelId="{BAA2FB48-8997-40DB-AAF2-1058E7832BC9}" type="parTrans" cxnId="{1097740D-1FB2-4B6D-BDBD-CD36175C60EA}">
      <dgm:prSet/>
      <dgm:spPr/>
      <dgm:t>
        <a:bodyPr/>
        <a:lstStyle/>
        <a:p>
          <a:endParaRPr lang="en-US" sz="900" b="1">
            <a:solidFill>
              <a:schemeClr val="bg2"/>
            </a:solidFill>
          </a:endParaRPr>
        </a:p>
      </dgm:t>
    </dgm:pt>
    <dgm:pt modelId="{3C6C0A49-8C1F-406A-AAF7-99720098B897}" type="sibTrans" cxnId="{1097740D-1FB2-4B6D-BDBD-CD36175C60EA}">
      <dgm:prSet/>
      <dgm:spPr/>
      <dgm:t>
        <a:bodyPr/>
        <a:lstStyle/>
        <a:p>
          <a:endParaRPr lang="en-US" sz="900" b="1">
            <a:solidFill>
              <a:schemeClr val="bg2"/>
            </a:solidFill>
          </a:endParaRPr>
        </a:p>
      </dgm:t>
    </dgm:pt>
    <dgm:pt modelId="{75CF7329-2F10-474E-A7A7-2849593BCA08}">
      <dgm:prSet phldrT="[Text]" custT="1"/>
      <dgm:spPr>
        <a:solidFill>
          <a:srgbClr val="00B050"/>
        </a:solidFill>
      </dgm:spPr>
      <dgm:t>
        <a:bodyPr/>
        <a:lstStyle/>
        <a:p>
          <a:r>
            <a:rPr lang="en-US" sz="1600" b="1" dirty="0" err="1">
              <a:solidFill>
                <a:schemeClr val="bg2"/>
              </a:solidFill>
            </a:rPr>
            <a:t>Creëer</a:t>
          </a:r>
          <a:r>
            <a:rPr lang="en-US" sz="1600" b="1" dirty="0">
              <a:solidFill>
                <a:schemeClr val="bg2"/>
              </a:solidFill>
            </a:rPr>
            <a:t> </a:t>
          </a:r>
          <a:r>
            <a:rPr lang="en-US" sz="1600" b="1" dirty="0" err="1">
              <a:solidFill>
                <a:schemeClr val="bg2"/>
              </a:solidFill>
            </a:rPr>
            <a:t>een</a:t>
          </a:r>
          <a:r>
            <a:rPr lang="en-US" sz="1600" b="1" dirty="0">
              <a:solidFill>
                <a:schemeClr val="bg2"/>
              </a:solidFill>
            </a:rPr>
            <a:t> breed </a:t>
          </a:r>
          <a:r>
            <a:rPr lang="en-US" sz="1600" b="1" dirty="0" err="1">
              <a:solidFill>
                <a:schemeClr val="bg2"/>
              </a:solidFill>
            </a:rPr>
            <a:t>draagvlak</a:t>
          </a:r>
          <a:endParaRPr lang="en-US" sz="1600" b="1" dirty="0">
            <a:solidFill>
              <a:schemeClr val="bg2"/>
            </a:solidFill>
          </a:endParaRPr>
        </a:p>
      </dgm:t>
    </dgm:pt>
    <dgm:pt modelId="{3A4688E7-BC38-42B2-8971-3D11C90FAF38}" type="parTrans" cxnId="{E1EB3933-5429-44F5-8BF6-AA723DBFCB05}">
      <dgm:prSet/>
      <dgm:spPr/>
      <dgm:t>
        <a:bodyPr/>
        <a:lstStyle/>
        <a:p>
          <a:endParaRPr lang="en-US" sz="900" b="1">
            <a:solidFill>
              <a:schemeClr val="bg2"/>
            </a:solidFill>
          </a:endParaRPr>
        </a:p>
      </dgm:t>
    </dgm:pt>
    <dgm:pt modelId="{B2630707-A372-44C8-9072-64DF5CBFA792}" type="sibTrans" cxnId="{E1EB3933-5429-44F5-8BF6-AA723DBFCB05}">
      <dgm:prSet/>
      <dgm:spPr/>
      <dgm:t>
        <a:bodyPr/>
        <a:lstStyle/>
        <a:p>
          <a:endParaRPr lang="en-US" sz="900" b="1">
            <a:solidFill>
              <a:schemeClr val="bg2"/>
            </a:solidFill>
          </a:endParaRPr>
        </a:p>
      </dgm:t>
    </dgm:pt>
    <dgm:pt modelId="{522D12FB-DDB7-4564-BCE4-9973DFD77F43}">
      <dgm:prSet phldrT="[Text]" custT="1"/>
      <dgm:spPr>
        <a:solidFill>
          <a:schemeClr val="accent3"/>
        </a:solidFill>
      </dgm:spPr>
      <dgm:t>
        <a:bodyPr/>
        <a:lstStyle/>
        <a:p>
          <a:pPr marL="0" indent="0" defTabSz="984250"/>
          <a:r>
            <a:rPr lang="en-US" sz="1600" b="1" dirty="0" err="1">
              <a:solidFill>
                <a:schemeClr val="bg2"/>
              </a:solidFill>
            </a:rPr>
            <a:t>Implementeer</a:t>
          </a:r>
          <a:r>
            <a:rPr lang="en-US" sz="1600" b="1" dirty="0">
              <a:solidFill>
                <a:schemeClr val="bg2"/>
              </a:solidFill>
            </a:rPr>
            <a:t> </a:t>
          </a:r>
          <a:r>
            <a:rPr lang="en-US" sz="1600" b="1" dirty="0" err="1">
              <a:solidFill>
                <a:schemeClr val="bg2"/>
              </a:solidFill>
            </a:rPr>
            <a:t>en</a:t>
          </a:r>
          <a:r>
            <a:rPr lang="en-US" sz="1600" b="1" dirty="0">
              <a:solidFill>
                <a:schemeClr val="bg2"/>
              </a:solidFill>
            </a:rPr>
            <a:t> </a:t>
          </a:r>
          <a:r>
            <a:rPr lang="en-US" sz="1600" b="1" dirty="0" err="1">
              <a:solidFill>
                <a:schemeClr val="bg2"/>
              </a:solidFill>
            </a:rPr>
            <a:t>veranker</a:t>
          </a:r>
          <a:endParaRPr lang="en-US" sz="1600" b="1" dirty="0">
            <a:solidFill>
              <a:schemeClr val="bg2"/>
            </a:solidFill>
          </a:endParaRPr>
        </a:p>
      </dgm:t>
    </dgm:pt>
    <dgm:pt modelId="{957BA7B5-9232-4A76-A792-91E903CFAC94}" type="parTrans" cxnId="{5A2F7A06-7E17-4887-80B0-E73718441316}">
      <dgm:prSet/>
      <dgm:spPr/>
      <dgm:t>
        <a:bodyPr/>
        <a:lstStyle/>
        <a:p>
          <a:endParaRPr lang="en-US" sz="900" b="1">
            <a:solidFill>
              <a:schemeClr val="bg2"/>
            </a:solidFill>
          </a:endParaRPr>
        </a:p>
      </dgm:t>
    </dgm:pt>
    <dgm:pt modelId="{58438665-80FC-4DD8-88D7-7FB61D19068E}" type="sibTrans" cxnId="{5A2F7A06-7E17-4887-80B0-E73718441316}">
      <dgm:prSet/>
      <dgm:spPr/>
      <dgm:t>
        <a:bodyPr/>
        <a:lstStyle/>
        <a:p>
          <a:endParaRPr lang="en-US" sz="900" b="1">
            <a:solidFill>
              <a:schemeClr val="bg2"/>
            </a:solidFill>
          </a:endParaRPr>
        </a:p>
      </dgm:t>
    </dgm:pt>
    <dgm:pt modelId="{544650AE-ABB7-4FF7-B1D1-CA45378F3F90}" type="pres">
      <dgm:prSet presAssocID="{9BF5D65C-802F-42E2-9ECC-8F04A0F8B148}" presName="Name0" presStyleCnt="0">
        <dgm:presLayoutVars>
          <dgm:dir/>
          <dgm:animLvl val="lvl"/>
          <dgm:resizeHandles val="exact"/>
        </dgm:presLayoutVars>
      </dgm:prSet>
      <dgm:spPr/>
    </dgm:pt>
    <dgm:pt modelId="{D6B46558-CAD8-472B-9360-4F05D3EAC810}" type="pres">
      <dgm:prSet presAssocID="{9D8F9044-BC46-40CA-8165-3CDFF118EFC4}" presName="parTxOnly" presStyleLbl="node1" presStyleIdx="0" presStyleCnt="3" custScaleX="84026" custScaleY="61200">
        <dgm:presLayoutVars>
          <dgm:chMax val="0"/>
          <dgm:chPref val="0"/>
          <dgm:bulletEnabled val="1"/>
        </dgm:presLayoutVars>
      </dgm:prSet>
      <dgm:spPr/>
    </dgm:pt>
    <dgm:pt modelId="{455FC267-7410-41F4-A855-8CAC7212EEFC}" type="pres">
      <dgm:prSet presAssocID="{3C6C0A49-8C1F-406A-AAF7-99720098B897}" presName="parTxOnlySpace" presStyleCnt="0"/>
      <dgm:spPr/>
    </dgm:pt>
    <dgm:pt modelId="{A1B153C8-4D36-4F68-8686-3F5B957A81EB}" type="pres">
      <dgm:prSet presAssocID="{75CF7329-2F10-474E-A7A7-2849593BCA08}" presName="parTxOnly" presStyleLbl="node1" presStyleIdx="1" presStyleCnt="3" custScaleY="62328">
        <dgm:presLayoutVars>
          <dgm:chMax val="0"/>
          <dgm:chPref val="0"/>
          <dgm:bulletEnabled val="1"/>
        </dgm:presLayoutVars>
      </dgm:prSet>
      <dgm:spPr/>
    </dgm:pt>
    <dgm:pt modelId="{0F0B9818-C717-41E2-BC30-C435E13B5D49}" type="pres">
      <dgm:prSet presAssocID="{B2630707-A372-44C8-9072-64DF5CBFA792}" presName="parTxOnlySpace" presStyleCnt="0"/>
      <dgm:spPr/>
    </dgm:pt>
    <dgm:pt modelId="{34B53395-397F-41E6-8C05-9F8B2C08182F}" type="pres">
      <dgm:prSet presAssocID="{522D12FB-DDB7-4564-BCE4-9973DFD77F43}" presName="parTxOnly" presStyleLbl="node1" presStyleIdx="2" presStyleCnt="3" custScaleX="65704" custScaleY="62328">
        <dgm:presLayoutVars>
          <dgm:chMax val="0"/>
          <dgm:chPref val="0"/>
          <dgm:bulletEnabled val="1"/>
        </dgm:presLayoutVars>
      </dgm:prSet>
      <dgm:spPr/>
    </dgm:pt>
  </dgm:ptLst>
  <dgm:cxnLst>
    <dgm:cxn modelId="{5A2F7A06-7E17-4887-80B0-E73718441316}" srcId="{9BF5D65C-802F-42E2-9ECC-8F04A0F8B148}" destId="{522D12FB-DDB7-4564-BCE4-9973DFD77F43}" srcOrd="2" destOrd="0" parTransId="{957BA7B5-9232-4A76-A792-91E903CFAC94}" sibTransId="{58438665-80FC-4DD8-88D7-7FB61D19068E}"/>
    <dgm:cxn modelId="{1097740D-1FB2-4B6D-BDBD-CD36175C60EA}" srcId="{9BF5D65C-802F-42E2-9ECC-8F04A0F8B148}" destId="{9D8F9044-BC46-40CA-8165-3CDFF118EFC4}" srcOrd="0" destOrd="0" parTransId="{BAA2FB48-8997-40DB-AAF2-1058E7832BC9}" sibTransId="{3C6C0A49-8C1F-406A-AAF7-99720098B897}"/>
    <dgm:cxn modelId="{E760A915-1D9D-4C98-AB05-EAAEBEF1FE25}" type="presOf" srcId="{522D12FB-DDB7-4564-BCE4-9973DFD77F43}" destId="{34B53395-397F-41E6-8C05-9F8B2C08182F}" srcOrd="0" destOrd="0" presId="urn:microsoft.com/office/officeart/2005/8/layout/chevron1"/>
    <dgm:cxn modelId="{D130FB1B-41D5-4538-943E-50502FC96AF0}" type="presOf" srcId="{9D8F9044-BC46-40CA-8165-3CDFF118EFC4}" destId="{D6B46558-CAD8-472B-9360-4F05D3EAC810}" srcOrd="0" destOrd="0" presId="urn:microsoft.com/office/officeart/2005/8/layout/chevron1"/>
    <dgm:cxn modelId="{B487721F-E4FD-40BF-9420-1BCEA07E0F84}" type="presOf" srcId="{9BF5D65C-802F-42E2-9ECC-8F04A0F8B148}" destId="{544650AE-ABB7-4FF7-B1D1-CA45378F3F90}" srcOrd="0" destOrd="0" presId="urn:microsoft.com/office/officeart/2005/8/layout/chevron1"/>
    <dgm:cxn modelId="{E1EB3933-5429-44F5-8BF6-AA723DBFCB05}" srcId="{9BF5D65C-802F-42E2-9ECC-8F04A0F8B148}" destId="{75CF7329-2F10-474E-A7A7-2849593BCA08}" srcOrd="1" destOrd="0" parTransId="{3A4688E7-BC38-42B2-8971-3D11C90FAF38}" sibTransId="{B2630707-A372-44C8-9072-64DF5CBFA792}"/>
    <dgm:cxn modelId="{E4CDD3F9-93AC-4EDD-AFDB-649011E3396E}" type="presOf" srcId="{75CF7329-2F10-474E-A7A7-2849593BCA08}" destId="{A1B153C8-4D36-4F68-8686-3F5B957A81EB}" srcOrd="0" destOrd="0" presId="urn:microsoft.com/office/officeart/2005/8/layout/chevron1"/>
    <dgm:cxn modelId="{83AC29FF-9A63-4955-B989-4E8599F574FF}" type="presParOf" srcId="{544650AE-ABB7-4FF7-B1D1-CA45378F3F90}" destId="{D6B46558-CAD8-472B-9360-4F05D3EAC810}" srcOrd="0" destOrd="0" presId="urn:microsoft.com/office/officeart/2005/8/layout/chevron1"/>
    <dgm:cxn modelId="{F9A81205-0DD3-4DDD-BAF1-445984DF36D9}" type="presParOf" srcId="{544650AE-ABB7-4FF7-B1D1-CA45378F3F90}" destId="{455FC267-7410-41F4-A855-8CAC7212EEFC}" srcOrd="1" destOrd="0" presId="urn:microsoft.com/office/officeart/2005/8/layout/chevron1"/>
    <dgm:cxn modelId="{2047FC5E-B1FF-402A-AADD-B2DFEDF1E81B}" type="presParOf" srcId="{544650AE-ABB7-4FF7-B1D1-CA45378F3F90}" destId="{A1B153C8-4D36-4F68-8686-3F5B957A81EB}" srcOrd="2" destOrd="0" presId="urn:microsoft.com/office/officeart/2005/8/layout/chevron1"/>
    <dgm:cxn modelId="{89B3AA8A-6484-4176-A2C4-0EE8209EBBF7}" type="presParOf" srcId="{544650AE-ABB7-4FF7-B1D1-CA45378F3F90}" destId="{0F0B9818-C717-41E2-BC30-C435E13B5D49}" srcOrd="3" destOrd="0" presId="urn:microsoft.com/office/officeart/2005/8/layout/chevron1"/>
    <dgm:cxn modelId="{E0496AA3-B159-4459-869C-6299D4023B98}" type="presParOf" srcId="{544650AE-ABB7-4FF7-B1D1-CA45378F3F90}" destId="{34B53395-397F-41E6-8C05-9F8B2C08182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F5D65C-802F-42E2-9ECC-8F04A0F8B148}" type="doc">
      <dgm:prSet loTypeId="urn:microsoft.com/office/officeart/2005/8/layout/chevron1" loCatId="process" qsTypeId="urn:microsoft.com/office/officeart/2005/8/quickstyle/simple1" qsCatId="simple" csTypeId="urn:microsoft.com/office/officeart/2005/8/colors/colorful4" csCatId="colorful" phldr="1"/>
      <dgm:spPr/>
    </dgm:pt>
    <dgm:pt modelId="{9D8F9044-BC46-40CA-8165-3CDFF118EFC4}">
      <dgm:prSet phldrT="[Text]" custT="1"/>
      <dgm:spPr/>
      <dgm:t>
        <a:bodyPr/>
        <a:lstStyle/>
        <a:p>
          <a:pPr defTabSz="1254125"/>
          <a:r>
            <a:rPr lang="en-US" sz="1600" b="1" dirty="0" err="1">
              <a:solidFill>
                <a:schemeClr val="bg2"/>
              </a:solidFill>
            </a:rPr>
            <a:t>Creëer</a:t>
          </a:r>
          <a:r>
            <a:rPr lang="en-US" sz="1600" b="1" dirty="0">
              <a:solidFill>
                <a:schemeClr val="bg2"/>
              </a:solidFill>
            </a:rPr>
            <a:t> </a:t>
          </a:r>
          <a:r>
            <a:rPr lang="en-US" sz="1600" b="1" dirty="0" err="1">
              <a:solidFill>
                <a:schemeClr val="bg2"/>
              </a:solidFill>
            </a:rPr>
            <a:t>een</a:t>
          </a:r>
          <a:r>
            <a:rPr lang="en-US" sz="1600" b="1" dirty="0">
              <a:solidFill>
                <a:schemeClr val="bg2"/>
              </a:solidFill>
            </a:rPr>
            <a:t> </a:t>
          </a:r>
          <a:r>
            <a:rPr lang="en-US" sz="1600" b="1" dirty="0" err="1">
              <a:solidFill>
                <a:schemeClr val="bg2"/>
              </a:solidFill>
            </a:rPr>
            <a:t>veranderingsklimaat</a:t>
          </a:r>
          <a:endParaRPr lang="en-US" sz="1600" b="1" dirty="0">
            <a:solidFill>
              <a:schemeClr val="bg2"/>
            </a:solidFill>
          </a:endParaRPr>
        </a:p>
      </dgm:t>
    </dgm:pt>
    <dgm:pt modelId="{BAA2FB48-8997-40DB-AAF2-1058E7832BC9}" type="parTrans" cxnId="{1097740D-1FB2-4B6D-BDBD-CD36175C60EA}">
      <dgm:prSet/>
      <dgm:spPr/>
      <dgm:t>
        <a:bodyPr/>
        <a:lstStyle/>
        <a:p>
          <a:endParaRPr lang="en-US" sz="900" b="1">
            <a:solidFill>
              <a:schemeClr val="bg2"/>
            </a:solidFill>
          </a:endParaRPr>
        </a:p>
      </dgm:t>
    </dgm:pt>
    <dgm:pt modelId="{3C6C0A49-8C1F-406A-AAF7-99720098B897}" type="sibTrans" cxnId="{1097740D-1FB2-4B6D-BDBD-CD36175C60EA}">
      <dgm:prSet/>
      <dgm:spPr/>
      <dgm:t>
        <a:bodyPr/>
        <a:lstStyle/>
        <a:p>
          <a:endParaRPr lang="en-US" sz="900" b="1">
            <a:solidFill>
              <a:schemeClr val="bg2"/>
            </a:solidFill>
          </a:endParaRPr>
        </a:p>
      </dgm:t>
    </dgm:pt>
    <dgm:pt modelId="{75CF7329-2F10-474E-A7A7-2849593BCA08}">
      <dgm:prSet phldrT="[Text]" custT="1"/>
      <dgm:spPr>
        <a:solidFill>
          <a:srgbClr val="00B050"/>
        </a:solidFill>
      </dgm:spPr>
      <dgm:t>
        <a:bodyPr/>
        <a:lstStyle/>
        <a:p>
          <a:r>
            <a:rPr lang="en-US" sz="1600" b="1" dirty="0" err="1">
              <a:solidFill>
                <a:schemeClr val="bg2"/>
              </a:solidFill>
            </a:rPr>
            <a:t>Creëer</a:t>
          </a:r>
          <a:r>
            <a:rPr lang="en-US" sz="1600" b="1" dirty="0">
              <a:solidFill>
                <a:schemeClr val="bg2"/>
              </a:solidFill>
            </a:rPr>
            <a:t> </a:t>
          </a:r>
          <a:r>
            <a:rPr lang="en-US" sz="1600" b="1" dirty="0" err="1">
              <a:solidFill>
                <a:schemeClr val="bg2"/>
              </a:solidFill>
            </a:rPr>
            <a:t>een</a:t>
          </a:r>
          <a:r>
            <a:rPr lang="en-US" sz="1600" b="1" dirty="0">
              <a:solidFill>
                <a:schemeClr val="bg2"/>
              </a:solidFill>
            </a:rPr>
            <a:t> breed </a:t>
          </a:r>
          <a:r>
            <a:rPr lang="en-US" sz="1600" b="1" dirty="0" err="1">
              <a:solidFill>
                <a:schemeClr val="bg2"/>
              </a:solidFill>
            </a:rPr>
            <a:t>draagvlak</a:t>
          </a:r>
          <a:endParaRPr lang="en-US" sz="1600" b="1" dirty="0">
            <a:solidFill>
              <a:schemeClr val="bg2"/>
            </a:solidFill>
          </a:endParaRPr>
        </a:p>
      </dgm:t>
    </dgm:pt>
    <dgm:pt modelId="{3A4688E7-BC38-42B2-8971-3D11C90FAF38}" type="parTrans" cxnId="{E1EB3933-5429-44F5-8BF6-AA723DBFCB05}">
      <dgm:prSet/>
      <dgm:spPr/>
      <dgm:t>
        <a:bodyPr/>
        <a:lstStyle/>
        <a:p>
          <a:endParaRPr lang="en-US" sz="900" b="1">
            <a:solidFill>
              <a:schemeClr val="bg2"/>
            </a:solidFill>
          </a:endParaRPr>
        </a:p>
      </dgm:t>
    </dgm:pt>
    <dgm:pt modelId="{B2630707-A372-44C8-9072-64DF5CBFA792}" type="sibTrans" cxnId="{E1EB3933-5429-44F5-8BF6-AA723DBFCB05}">
      <dgm:prSet/>
      <dgm:spPr/>
      <dgm:t>
        <a:bodyPr/>
        <a:lstStyle/>
        <a:p>
          <a:endParaRPr lang="en-US" sz="900" b="1">
            <a:solidFill>
              <a:schemeClr val="bg2"/>
            </a:solidFill>
          </a:endParaRPr>
        </a:p>
      </dgm:t>
    </dgm:pt>
    <dgm:pt modelId="{522D12FB-DDB7-4564-BCE4-9973DFD77F43}">
      <dgm:prSet phldrT="[Text]" custT="1"/>
      <dgm:spPr>
        <a:solidFill>
          <a:schemeClr val="accent3"/>
        </a:solidFill>
      </dgm:spPr>
      <dgm:t>
        <a:bodyPr/>
        <a:lstStyle/>
        <a:p>
          <a:pPr marL="0" indent="0" defTabSz="984250"/>
          <a:r>
            <a:rPr lang="en-US" sz="1600" b="1" dirty="0" err="1">
              <a:solidFill>
                <a:schemeClr val="bg2"/>
              </a:solidFill>
            </a:rPr>
            <a:t>Implementeer</a:t>
          </a:r>
          <a:r>
            <a:rPr lang="en-US" sz="1600" b="1" dirty="0">
              <a:solidFill>
                <a:schemeClr val="bg2"/>
              </a:solidFill>
            </a:rPr>
            <a:t> </a:t>
          </a:r>
          <a:r>
            <a:rPr lang="en-US" sz="1600" b="1" dirty="0" err="1">
              <a:solidFill>
                <a:schemeClr val="bg2"/>
              </a:solidFill>
            </a:rPr>
            <a:t>en</a:t>
          </a:r>
          <a:r>
            <a:rPr lang="en-US" sz="1600" b="1" dirty="0">
              <a:solidFill>
                <a:schemeClr val="bg2"/>
              </a:solidFill>
            </a:rPr>
            <a:t> </a:t>
          </a:r>
          <a:r>
            <a:rPr lang="en-US" sz="1600" b="1" dirty="0" err="1">
              <a:solidFill>
                <a:schemeClr val="bg2"/>
              </a:solidFill>
            </a:rPr>
            <a:t>veranker</a:t>
          </a:r>
          <a:endParaRPr lang="en-US" sz="1600" b="1" dirty="0">
            <a:solidFill>
              <a:schemeClr val="bg2"/>
            </a:solidFill>
          </a:endParaRPr>
        </a:p>
      </dgm:t>
    </dgm:pt>
    <dgm:pt modelId="{957BA7B5-9232-4A76-A792-91E903CFAC94}" type="parTrans" cxnId="{5A2F7A06-7E17-4887-80B0-E73718441316}">
      <dgm:prSet/>
      <dgm:spPr/>
      <dgm:t>
        <a:bodyPr/>
        <a:lstStyle/>
        <a:p>
          <a:endParaRPr lang="en-US" sz="900" b="1">
            <a:solidFill>
              <a:schemeClr val="bg2"/>
            </a:solidFill>
          </a:endParaRPr>
        </a:p>
      </dgm:t>
    </dgm:pt>
    <dgm:pt modelId="{58438665-80FC-4DD8-88D7-7FB61D19068E}" type="sibTrans" cxnId="{5A2F7A06-7E17-4887-80B0-E73718441316}">
      <dgm:prSet/>
      <dgm:spPr/>
      <dgm:t>
        <a:bodyPr/>
        <a:lstStyle/>
        <a:p>
          <a:endParaRPr lang="en-US" sz="900" b="1">
            <a:solidFill>
              <a:schemeClr val="bg2"/>
            </a:solidFill>
          </a:endParaRPr>
        </a:p>
      </dgm:t>
    </dgm:pt>
    <dgm:pt modelId="{544650AE-ABB7-4FF7-B1D1-CA45378F3F90}" type="pres">
      <dgm:prSet presAssocID="{9BF5D65C-802F-42E2-9ECC-8F04A0F8B148}" presName="Name0" presStyleCnt="0">
        <dgm:presLayoutVars>
          <dgm:dir/>
          <dgm:animLvl val="lvl"/>
          <dgm:resizeHandles val="exact"/>
        </dgm:presLayoutVars>
      </dgm:prSet>
      <dgm:spPr/>
    </dgm:pt>
    <dgm:pt modelId="{D6B46558-CAD8-472B-9360-4F05D3EAC810}" type="pres">
      <dgm:prSet presAssocID="{9D8F9044-BC46-40CA-8165-3CDFF118EFC4}" presName="parTxOnly" presStyleLbl="node1" presStyleIdx="0" presStyleCnt="3" custScaleX="84026" custScaleY="61200">
        <dgm:presLayoutVars>
          <dgm:chMax val="0"/>
          <dgm:chPref val="0"/>
          <dgm:bulletEnabled val="1"/>
        </dgm:presLayoutVars>
      </dgm:prSet>
      <dgm:spPr/>
    </dgm:pt>
    <dgm:pt modelId="{455FC267-7410-41F4-A855-8CAC7212EEFC}" type="pres">
      <dgm:prSet presAssocID="{3C6C0A49-8C1F-406A-AAF7-99720098B897}" presName="parTxOnlySpace" presStyleCnt="0"/>
      <dgm:spPr/>
    </dgm:pt>
    <dgm:pt modelId="{A1B153C8-4D36-4F68-8686-3F5B957A81EB}" type="pres">
      <dgm:prSet presAssocID="{75CF7329-2F10-474E-A7A7-2849593BCA08}" presName="parTxOnly" presStyleLbl="node1" presStyleIdx="1" presStyleCnt="3" custScaleY="62328">
        <dgm:presLayoutVars>
          <dgm:chMax val="0"/>
          <dgm:chPref val="0"/>
          <dgm:bulletEnabled val="1"/>
        </dgm:presLayoutVars>
      </dgm:prSet>
      <dgm:spPr/>
    </dgm:pt>
    <dgm:pt modelId="{0F0B9818-C717-41E2-BC30-C435E13B5D49}" type="pres">
      <dgm:prSet presAssocID="{B2630707-A372-44C8-9072-64DF5CBFA792}" presName="parTxOnlySpace" presStyleCnt="0"/>
      <dgm:spPr/>
    </dgm:pt>
    <dgm:pt modelId="{34B53395-397F-41E6-8C05-9F8B2C08182F}" type="pres">
      <dgm:prSet presAssocID="{522D12FB-DDB7-4564-BCE4-9973DFD77F43}" presName="parTxOnly" presStyleLbl="node1" presStyleIdx="2" presStyleCnt="3" custScaleX="65704" custScaleY="62328">
        <dgm:presLayoutVars>
          <dgm:chMax val="0"/>
          <dgm:chPref val="0"/>
          <dgm:bulletEnabled val="1"/>
        </dgm:presLayoutVars>
      </dgm:prSet>
      <dgm:spPr/>
    </dgm:pt>
  </dgm:ptLst>
  <dgm:cxnLst>
    <dgm:cxn modelId="{5A2F7A06-7E17-4887-80B0-E73718441316}" srcId="{9BF5D65C-802F-42E2-9ECC-8F04A0F8B148}" destId="{522D12FB-DDB7-4564-BCE4-9973DFD77F43}" srcOrd="2" destOrd="0" parTransId="{957BA7B5-9232-4A76-A792-91E903CFAC94}" sibTransId="{58438665-80FC-4DD8-88D7-7FB61D19068E}"/>
    <dgm:cxn modelId="{1097740D-1FB2-4B6D-BDBD-CD36175C60EA}" srcId="{9BF5D65C-802F-42E2-9ECC-8F04A0F8B148}" destId="{9D8F9044-BC46-40CA-8165-3CDFF118EFC4}" srcOrd="0" destOrd="0" parTransId="{BAA2FB48-8997-40DB-AAF2-1058E7832BC9}" sibTransId="{3C6C0A49-8C1F-406A-AAF7-99720098B897}"/>
    <dgm:cxn modelId="{E760A915-1D9D-4C98-AB05-EAAEBEF1FE25}" type="presOf" srcId="{522D12FB-DDB7-4564-BCE4-9973DFD77F43}" destId="{34B53395-397F-41E6-8C05-9F8B2C08182F}" srcOrd="0" destOrd="0" presId="urn:microsoft.com/office/officeart/2005/8/layout/chevron1"/>
    <dgm:cxn modelId="{D130FB1B-41D5-4538-943E-50502FC96AF0}" type="presOf" srcId="{9D8F9044-BC46-40CA-8165-3CDFF118EFC4}" destId="{D6B46558-CAD8-472B-9360-4F05D3EAC810}" srcOrd="0" destOrd="0" presId="urn:microsoft.com/office/officeart/2005/8/layout/chevron1"/>
    <dgm:cxn modelId="{B487721F-E4FD-40BF-9420-1BCEA07E0F84}" type="presOf" srcId="{9BF5D65C-802F-42E2-9ECC-8F04A0F8B148}" destId="{544650AE-ABB7-4FF7-B1D1-CA45378F3F90}" srcOrd="0" destOrd="0" presId="urn:microsoft.com/office/officeart/2005/8/layout/chevron1"/>
    <dgm:cxn modelId="{E1EB3933-5429-44F5-8BF6-AA723DBFCB05}" srcId="{9BF5D65C-802F-42E2-9ECC-8F04A0F8B148}" destId="{75CF7329-2F10-474E-A7A7-2849593BCA08}" srcOrd="1" destOrd="0" parTransId="{3A4688E7-BC38-42B2-8971-3D11C90FAF38}" sibTransId="{B2630707-A372-44C8-9072-64DF5CBFA792}"/>
    <dgm:cxn modelId="{E4CDD3F9-93AC-4EDD-AFDB-649011E3396E}" type="presOf" srcId="{75CF7329-2F10-474E-A7A7-2849593BCA08}" destId="{A1B153C8-4D36-4F68-8686-3F5B957A81EB}" srcOrd="0" destOrd="0" presId="urn:microsoft.com/office/officeart/2005/8/layout/chevron1"/>
    <dgm:cxn modelId="{83AC29FF-9A63-4955-B989-4E8599F574FF}" type="presParOf" srcId="{544650AE-ABB7-4FF7-B1D1-CA45378F3F90}" destId="{D6B46558-CAD8-472B-9360-4F05D3EAC810}" srcOrd="0" destOrd="0" presId="urn:microsoft.com/office/officeart/2005/8/layout/chevron1"/>
    <dgm:cxn modelId="{F9A81205-0DD3-4DDD-BAF1-445984DF36D9}" type="presParOf" srcId="{544650AE-ABB7-4FF7-B1D1-CA45378F3F90}" destId="{455FC267-7410-41F4-A855-8CAC7212EEFC}" srcOrd="1" destOrd="0" presId="urn:microsoft.com/office/officeart/2005/8/layout/chevron1"/>
    <dgm:cxn modelId="{2047FC5E-B1FF-402A-AADD-B2DFEDF1E81B}" type="presParOf" srcId="{544650AE-ABB7-4FF7-B1D1-CA45378F3F90}" destId="{A1B153C8-4D36-4F68-8686-3F5B957A81EB}" srcOrd="2" destOrd="0" presId="urn:microsoft.com/office/officeart/2005/8/layout/chevron1"/>
    <dgm:cxn modelId="{89B3AA8A-6484-4176-A2C4-0EE8209EBBF7}" type="presParOf" srcId="{544650AE-ABB7-4FF7-B1D1-CA45378F3F90}" destId="{0F0B9818-C717-41E2-BC30-C435E13B5D49}" srcOrd="3" destOrd="0" presId="urn:microsoft.com/office/officeart/2005/8/layout/chevron1"/>
    <dgm:cxn modelId="{E0496AA3-B159-4459-869C-6299D4023B98}" type="presParOf" srcId="{544650AE-ABB7-4FF7-B1D1-CA45378F3F90}" destId="{34B53395-397F-41E6-8C05-9F8B2C08182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46558-CAD8-472B-9360-4F05D3EAC810}">
      <dsp:nvSpPr>
        <dsp:cNvPr id="0" name=""/>
        <dsp:cNvSpPr/>
      </dsp:nvSpPr>
      <dsp:spPr>
        <a:xfrm>
          <a:off x="2378" y="1240268"/>
          <a:ext cx="3220518" cy="93826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1254125">
            <a:lnSpc>
              <a:spcPct val="90000"/>
            </a:lnSpc>
            <a:spcBef>
              <a:spcPct val="0"/>
            </a:spcBef>
            <a:spcAft>
              <a:spcPct val="35000"/>
            </a:spcAft>
            <a:buNone/>
          </a:pPr>
          <a:r>
            <a:rPr lang="en-US" sz="1600" b="1" kern="1200" dirty="0" err="1">
              <a:solidFill>
                <a:schemeClr val="bg2"/>
              </a:solidFill>
            </a:rPr>
            <a:t>Creëer</a:t>
          </a:r>
          <a:r>
            <a:rPr lang="en-US" sz="1600" b="1" kern="1200" dirty="0">
              <a:solidFill>
                <a:schemeClr val="bg2"/>
              </a:solidFill>
            </a:rPr>
            <a:t> </a:t>
          </a:r>
          <a:r>
            <a:rPr lang="en-US" sz="1600" b="1" kern="1200" dirty="0" err="1">
              <a:solidFill>
                <a:schemeClr val="bg2"/>
              </a:solidFill>
            </a:rPr>
            <a:t>een</a:t>
          </a:r>
          <a:r>
            <a:rPr lang="en-US" sz="1600" b="1" kern="1200" dirty="0">
              <a:solidFill>
                <a:schemeClr val="bg2"/>
              </a:solidFill>
            </a:rPr>
            <a:t> </a:t>
          </a:r>
          <a:r>
            <a:rPr lang="en-US" sz="1600" b="1" kern="1200" dirty="0" err="1">
              <a:solidFill>
                <a:schemeClr val="bg2"/>
              </a:solidFill>
            </a:rPr>
            <a:t>veranderingsklimaat</a:t>
          </a:r>
          <a:endParaRPr lang="en-US" sz="1600" b="1" kern="1200" dirty="0">
            <a:solidFill>
              <a:schemeClr val="bg2"/>
            </a:solidFill>
          </a:endParaRPr>
        </a:p>
      </dsp:txBody>
      <dsp:txXfrm>
        <a:off x="471508" y="1240268"/>
        <a:ext cx="2282258" cy="938260"/>
      </dsp:txXfrm>
    </dsp:sp>
    <dsp:sp modelId="{A1B153C8-4D36-4F68-8686-3F5B957A81EB}">
      <dsp:nvSpPr>
        <dsp:cNvPr id="0" name=""/>
        <dsp:cNvSpPr/>
      </dsp:nvSpPr>
      <dsp:spPr>
        <a:xfrm>
          <a:off x="2839620" y="1231621"/>
          <a:ext cx="3832764" cy="955554"/>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bg2"/>
              </a:solidFill>
            </a:rPr>
            <a:t>Creëer</a:t>
          </a:r>
          <a:r>
            <a:rPr lang="en-US" sz="1600" b="1" kern="1200" dirty="0">
              <a:solidFill>
                <a:schemeClr val="bg2"/>
              </a:solidFill>
            </a:rPr>
            <a:t> </a:t>
          </a:r>
          <a:r>
            <a:rPr lang="en-US" sz="1600" b="1" kern="1200" dirty="0" err="1">
              <a:solidFill>
                <a:schemeClr val="bg2"/>
              </a:solidFill>
            </a:rPr>
            <a:t>een</a:t>
          </a:r>
          <a:r>
            <a:rPr lang="en-US" sz="1600" b="1" kern="1200" dirty="0">
              <a:solidFill>
                <a:schemeClr val="bg2"/>
              </a:solidFill>
            </a:rPr>
            <a:t> breed </a:t>
          </a:r>
          <a:r>
            <a:rPr lang="en-US" sz="1600" b="1" kern="1200" dirty="0" err="1">
              <a:solidFill>
                <a:schemeClr val="bg2"/>
              </a:solidFill>
            </a:rPr>
            <a:t>draagvlak</a:t>
          </a:r>
          <a:endParaRPr lang="en-US" sz="1600" b="1" kern="1200" dirty="0">
            <a:solidFill>
              <a:schemeClr val="bg2"/>
            </a:solidFill>
          </a:endParaRPr>
        </a:p>
      </dsp:txBody>
      <dsp:txXfrm>
        <a:off x="3317397" y="1231621"/>
        <a:ext cx="2877210" cy="955554"/>
      </dsp:txXfrm>
    </dsp:sp>
    <dsp:sp modelId="{34B53395-397F-41E6-8C05-9F8B2C08182F}">
      <dsp:nvSpPr>
        <dsp:cNvPr id="0" name=""/>
        <dsp:cNvSpPr/>
      </dsp:nvSpPr>
      <dsp:spPr>
        <a:xfrm>
          <a:off x="6289109" y="1231621"/>
          <a:ext cx="2518279" cy="95555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984250">
            <a:lnSpc>
              <a:spcPct val="90000"/>
            </a:lnSpc>
            <a:spcBef>
              <a:spcPct val="0"/>
            </a:spcBef>
            <a:spcAft>
              <a:spcPct val="35000"/>
            </a:spcAft>
            <a:buNone/>
          </a:pPr>
          <a:r>
            <a:rPr lang="en-US" sz="1600" b="1" kern="1200" dirty="0" err="1">
              <a:solidFill>
                <a:schemeClr val="bg2"/>
              </a:solidFill>
            </a:rPr>
            <a:t>Implementeer</a:t>
          </a:r>
          <a:r>
            <a:rPr lang="en-US" sz="1600" b="1" kern="1200" dirty="0">
              <a:solidFill>
                <a:schemeClr val="bg2"/>
              </a:solidFill>
            </a:rPr>
            <a:t> </a:t>
          </a:r>
          <a:r>
            <a:rPr lang="en-US" sz="1600" b="1" kern="1200" dirty="0" err="1">
              <a:solidFill>
                <a:schemeClr val="bg2"/>
              </a:solidFill>
            </a:rPr>
            <a:t>en</a:t>
          </a:r>
          <a:r>
            <a:rPr lang="en-US" sz="1600" b="1" kern="1200" dirty="0">
              <a:solidFill>
                <a:schemeClr val="bg2"/>
              </a:solidFill>
            </a:rPr>
            <a:t> </a:t>
          </a:r>
          <a:r>
            <a:rPr lang="en-US" sz="1600" b="1" kern="1200" dirty="0" err="1">
              <a:solidFill>
                <a:schemeClr val="bg2"/>
              </a:solidFill>
            </a:rPr>
            <a:t>veranker</a:t>
          </a:r>
          <a:endParaRPr lang="en-US" sz="1600" b="1" kern="1200" dirty="0">
            <a:solidFill>
              <a:schemeClr val="bg2"/>
            </a:solidFill>
          </a:endParaRPr>
        </a:p>
      </dsp:txBody>
      <dsp:txXfrm>
        <a:off x="6766886" y="1231621"/>
        <a:ext cx="1562725" cy="955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46558-CAD8-472B-9360-4F05D3EAC810}">
      <dsp:nvSpPr>
        <dsp:cNvPr id="0" name=""/>
        <dsp:cNvSpPr/>
      </dsp:nvSpPr>
      <dsp:spPr>
        <a:xfrm>
          <a:off x="2378" y="1240268"/>
          <a:ext cx="3220518" cy="93826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1254125">
            <a:lnSpc>
              <a:spcPct val="90000"/>
            </a:lnSpc>
            <a:spcBef>
              <a:spcPct val="0"/>
            </a:spcBef>
            <a:spcAft>
              <a:spcPct val="35000"/>
            </a:spcAft>
            <a:buNone/>
          </a:pPr>
          <a:r>
            <a:rPr lang="en-US" sz="1600" b="1" kern="1200" dirty="0" err="1">
              <a:solidFill>
                <a:schemeClr val="bg2"/>
              </a:solidFill>
            </a:rPr>
            <a:t>Creëer</a:t>
          </a:r>
          <a:r>
            <a:rPr lang="en-US" sz="1600" b="1" kern="1200" dirty="0">
              <a:solidFill>
                <a:schemeClr val="bg2"/>
              </a:solidFill>
            </a:rPr>
            <a:t> </a:t>
          </a:r>
          <a:r>
            <a:rPr lang="en-US" sz="1600" b="1" kern="1200" dirty="0" err="1">
              <a:solidFill>
                <a:schemeClr val="bg2"/>
              </a:solidFill>
            </a:rPr>
            <a:t>een</a:t>
          </a:r>
          <a:r>
            <a:rPr lang="en-US" sz="1600" b="1" kern="1200" dirty="0">
              <a:solidFill>
                <a:schemeClr val="bg2"/>
              </a:solidFill>
            </a:rPr>
            <a:t> </a:t>
          </a:r>
          <a:r>
            <a:rPr lang="en-US" sz="1600" b="1" kern="1200" dirty="0" err="1">
              <a:solidFill>
                <a:schemeClr val="bg2"/>
              </a:solidFill>
            </a:rPr>
            <a:t>veranderingsklimaat</a:t>
          </a:r>
          <a:endParaRPr lang="en-US" sz="1600" b="1" kern="1200" dirty="0">
            <a:solidFill>
              <a:schemeClr val="bg2"/>
            </a:solidFill>
          </a:endParaRPr>
        </a:p>
      </dsp:txBody>
      <dsp:txXfrm>
        <a:off x="471508" y="1240268"/>
        <a:ext cx="2282258" cy="938260"/>
      </dsp:txXfrm>
    </dsp:sp>
    <dsp:sp modelId="{A1B153C8-4D36-4F68-8686-3F5B957A81EB}">
      <dsp:nvSpPr>
        <dsp:cNvPr id="0" name=""/>
        <dsp:cNvSpPr/>
      </dsp:nvSpPr>
      <dsp:spPr>
        <a:xfrm>
          <a:off x="2839620" y="1231621"/>
          <a:ext cx="3832764" cy="955554"/>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bg2"/>
              </a:solidFill>
            </a:rPr>
            <a:t>Creëer</a:t>
          </a:r>
          <a:r>
            <a:rPr lang="en-US" sz="1600" b="1" kern="1200" dirty="0">
              <a:solidFill>
                <a:schemeClr val="bg2"/>
              </a:solidFill>
            </a:rPr>
            <a:t> </a:t>
          </a:r>
          <a:r>
            <a:rPr lang="en-US" sz="1600" b="1" kern="1200" dirty="0" err="1">
              <a:solidFill>
                <a:schemeClr val="bg2"/>
              </a:solidFill>
            </a:rPr>
            <a:t>een</a:t>
          </a:r>
          <a:r>
            <a:rPr lang="en-US" sz="1600" b="1" kern="1200" dirty="0">
              <a:solidFill>
                <a:schemeClr val="bg2"/>
              </a:solidFill>
            </a:rPr>
            <a:t> breed </a:t>
          </a:r>
          <a:r>
            <a:rPr lang="en-US" sz="1600" b="1" kern="1200" dirty="0" err="1">
              <a:solidFill>
                <a:schemeClr val="bg2"/>
              </a:solidFill>
            </a:rPr>
            <a:t>draagvlak</a:t>
          </a:r>
          <a:endParaRPr lang="en-US" sz="1600" b="1" kern="1200" dirty="0">
            <a:solidFill>
              <a:schemeClr val="bg2"/>
            </a:solidFill>
          </a:endParaRPr>
        </a:p>
      </dsp:txBody>
      <dsp:txXfrm>
        <a:off x="3317397" y="1231621"/>
        <a:ext cx="2877210" cy="955554"/>
      </dsp:txXfrm>
    </dsp:sp>
    <dsp:sp modelId="{34B53395-397F-41E6-8C05-9F8B2C08182F}">
      <dsp:nvSpPr>
        <dsp:cNvPr id="0" name=""/>
        <dsp:cNvSpPr/>
      </dsp:nvSpPr>
      <dsp:spPr>
        <a:xfrm>
          <a:off x="6289109" y="1231621"/>
          <a:ext cx="2518279" cy="95555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984250">
            <a:lnSpc>
              <a:spcPct val="90000"/>
            </a:lnSpc>
            <a:spcBef>
              <a:spcPct val="0"/>
            </a:spcBef>
            <a:spcAft>
              <a:spcPct val="35000"/>
            </a:spcAft>
            <a:buNone/>
          </a:pPr>
          <a:r>
            <a:rPr lang="en-US" sz="1600" b="1" kern="1200" dirty="0" err="1">
              <a:solidFill>
                <a:schemeClr val="bg2"/>
              </a:solidFill>
            </a:rPr>
            <a:t>Implementeer</a:t>
          </a:r>
          <a:r>
            <a:rPr lang="en-US" sz="1600" b="1" kern="1200" dirty="0">
              <a:solidFill>
                <a:schemeClr val="bg2"/>
              </a:solidFill>
            </a:rPr>
            <a:t> </a:t>
          </a:r>
          <a:r>
            <a:rPr lang="en-US" sz="1600" b="1" kern="1200" dirty="0" err="1">
              <a:solidFill>
                <a:schemeClr val="bg2"/>
              </a:solidFill>
            </a:rPr>
            <a:t>en</a:t>
          </a:r>
          <a:r>
            <a:rPr lang="en-US" sz="1600" b="1" kern="1200" dirty="0">
              <a:solidFill>
                <a:schemeClr val="bg2"/>
              </a:solidFill>
            </a:rPr>
            <a:t> </a:t>
          </a:r>
          <a:r>
            <a:rPr lang="en-US" sz="1600" b="1" kern="1200" dirty="0" err="1">
              <a:solidFill>
                <a:schemeClr val="bg2"/>
              </a:solidFill>
            </a:rPr>
            <a:t>veranker</a:t>
          </a:r>
          <a:endParaRPr lang="en-US" sz="1600" b="1" kern="1200" dirty="0">
            <a:solidFill>
              <a:schemeClr val="bg2"/>
            </a:solidFill>
          </a:endParaRPr>
        </a:p>
      </dsp:txBody>
      <dsp:txXfrm>
        <a:off x="6766886" y="1231621"/>
        <a:ext cx="1562725" cy="9555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CA1E3A9-472D-E744-9502-CD02BBF3B5D6}" type="datetimeFigureOut">
              <a:rPr lang="nl-NL" smtClean="0"/>
              <a:t>02-09-18</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08E6112-C0C6-5F49-AA57-40B4160FE771}" type="slidenum">
              <a:rPr lang="nl-NL" smtClean="0"/>
              <a:t>‹#›</a:t>
            </a:fld>
            <a:endParaRPr lang="nl-NL"/>
          </a:p>
        </p:txBody>
      </p:sp>
    </p:spTree>
    <p:extLst>
      <p:ext uri="{BB962C8B-B14F-4D97-AF65-F5344CB8AC3E}">
        <p14:creationId xmlns:p14="http://schemas.microsoft.com/office/powerpoint/2010/main" val="1825590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8C00E84-099B-A84C-8767-DCE09AE668B4}" type="datetimeFigureOut">
              <a:rPr lang="nl-NL" smtClean="0"/>
              <a:t>02-09-18</a:t>
            </a:fld>
            <a:endParaRPr lang="nl-NL"/>
          </a:p>
        </p:txBody>
      </p:sp>
      <p:sp>
        <p:nvSpPr>
          <p:cNvPr id="4" name="Tijdelijke aanduiding voor dia-afbeelding 3"/>
          <p:cNvSpPr>
            <a:spLocks noGrp="1" noRot="1" noChangeAspect="1"/>
          </p:cNvSpPr>
          <p:nvPr>
            <p:ph type="sldImg" idx="2"/>
          </p:nvPr>
        </p:nvSpPr>
        <p:spPr>
          <a:xfrm>
            <a:off x="93663" y="744538"/>
            <a:ext cx="6610350"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6E7D330-2453-8F4E-8874-B343193405B6}" type="slidenum">
              <a:rPr lang="nl-NL" smtClean="0"/>
              <a:t>‹#›</a:t>
            </a:fld>
            <a:endParaRPr lang="nl-NL"/>
          </a:p>
        </p:txBody>
      </p:sp>
    </p:spTree>
    <p:extLst>
      <p:ext uri="{BB962C8B-B14F-4D97-AF65-F5344CB8AC3E}">
        <p14:creationId xmlns:p14="http://schemas.microsoft.com/office/powerpoint/2010/main" val="26736245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i="1" dirty="0"/>
          </a:p>
        </p:txBody>
      </p:sp>
      <p:sp>
        <p:nvSpPr>
          <p:cNvPr id="4" name="Slide Number Placeholder 3"/>
          <p:cNvSpPr>
            <a:spLocks noGrp="1"/>
          </p:cNvSpPr>
          <p:nvPr>
            <p:ph type="sldNum" sz="quarter" idx="10"/>
          </p:nvPr>
        </p:nvSpPr>
        <p:spPr/>
        <p:txBody>
          <a:bodyPr/>
          <a:lstStyle/>
          <a:p>
            <a:fld id="{96E7D330-2453-8F4E-8874-B343193405B6}" type="slidenum">
              <a:rPr lang="nl-NL" smtClean="0"/>
              <a:t>6</a:t>
            </a:fld>
            <a:endParaRPr lang="nl-NL"/>
          </a:p>
        </p:txBody>
      </p:sp>
    </p:spTree>
    <p:extLst>
      <p:ext uri="{BB962C8B-B14F-4D97-AF65-F5344CB8AC3E}">
        <p14:creationId xmlns:p14="http://schemas.microsoft.com/office/powerpoint/2010/main" val="150480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i="1" dirty="0"/>
              <a:t>Citaten: </a:t>
            </a:r>
          </a:p>
          <a:p>
            <a:r>
              <a:rPr lang="nl-BE" i="1" dirty="0"/>
              <a:t>Algemene sfeer: </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“Er hangt een beladen sfeer”, “De samenhang in het centrum is kwijt”, “Nog nooit zo erg”, “Er wordt minder gelachen, minder tijd voor persoonlijke relaties onder collega’s”, </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“Er is veel collegialiteit in ons team”, “Collega’s hangen goed aan mekaar, zowel in het centrum als in het team. Door de verandering hebben we niet moeten inboeten qua sfeer”</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008389"/>
              </a:solidFill>
              <a:effectLst/>
              <a:uLnTx/>
              <a:uFillTx/>
              <a:latin typeface="Trebuchet MS"/>
              <a:ea typeface="+mn-ea"/>
              <a:cs typeface="+mn-cs"/>
            </a:endParaRPr>
          </a:p>
          <a:p>
            <a:pPr marL="0" marR="0" lvl="0" indent="0" algn="l" defTabSz="457200" rtl="0" eaLnBrk="1" fontAlgn="auto" latinLnBrk="0" hangingPunct="1">
              <a:lnSpc>
                <a:spcPct val="150000"/>
              </a:lnSpc>
              <a:spcBef>
                <a:spcPct val="20000"/>
              </a:spcBef>
              <a:spcAft>
                <a:spcPts val="0"/>
              </a:spcAft>
              <a:buClr>
                <a:srgbClr val="424357"/>
              </a:buClr>
              <a:buSzTx/>
              <a:buFont typeface="Wingdings" charset="2"/>
              <a:buNone/>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Belasting:</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“vroeger had ik niet het idee dat het belastend was”, “we zijn moe, je wordt leeggezogen door het negatieve”, “we vinden onze draai niet in het nieuwe systeem”, “’s morgens geen zin om aan het werk te gaan”, “hoop dat het werk meer werkbaar zou worden na de kanteling maar bleek niet zo”</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Meer belastend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variatie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overzicht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Veel tijd steken in plannen, logistiek, mensen bellen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afgebakend</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Geen beheer van eigen agenda</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Meer casussen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proactief kunnen werken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Als ondersteunende dienst voortdurend bezig, geen tijd voor opruim of orde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Complexe dossiers</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Combinatie van meerdere teams (verpleegkundige)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Negatief contact met scholen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Veel heen en weer gerij en dat vraag organisatorisch geregel</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Zwaarder pakket voor O: amper op het centrum aanwezig, mailverkeer is exponentieel </a:t>
            </a:r>
            <a:r>
              <a:rPr kumimoji="0" lang="nl-BE" sz="1100" b="0" i="1" u="none" strike="noStrike" kern="1200" cap="none" spc="0" normalizeH="0" baseline="0" noProof="0" dirty="0" err="1">
                <a:ln>
                  <a:noFill/>
                </a:ln>
                <a:solidFill>
                  <a:srgbClr val="EE7203"/>
                </a:solidFill>
                <a:effectLst/>
                <a:uLnTx/>
                <a:uFillTx/>
                <a:latin typeface="Trebuchet MS"/>
                <a:ea typeface="+mn-ea"/>
                <a:cs typeface="+mn-cs"/>
              </a:rPr>
              <a:t>toegenoemen</a:t>
            </a:r>
            <a:r>
              <a:rPr kumimoji="0" lang="nl-BE" sz="1100" b="0" i="1" u="none" strike="noStrike" kern="1200" cap="none" spc="0" normalizeH="0" baseline="0" noProof="0" dirty="0">
                <a:ln>
                  <a:noFill/>
                </a:ln>
                <a:solidFill>
                  <a:srgbClr val="EE7203"/>
                </a:solidFill>
                <a:effectLst/>
                <a:uLnTx/>
                <a:uFillTx/>
                <a:latin typeface="Trebuchet MS"/>
                <a:ea typeface="+mn-ea"/>
                <a:cs typeface="+mn-cs"/>
              </a:rPr>
              <a:t>, filter tussen scholen en collega’s, altijd piek – geen rustperiodes, eerste aanspreek voor scholen, uitval in de teams”</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Persoonlijke afbakening van het werk is minder evident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Hoeveelheid werk noopt tot thuiswerk</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tijd voor degelijke gesprekken – meer tijd naar vergaderingen, bevragingen van ouders, </a:t>
            </a:r>
            <a:r>
              <a:rPr kumimoji="0" lang="nl-BE" sz="1100" b="0" i="1" u="none" strike="noStrike" kern="1200" cap="none" spc="0" normalizeH="0" baseline="0" noProof="0" dirty="0" err="1">
                <a:ln>
                  <a:noFill/>
                </a:ln>
                <a:solidFill>
                  <a:srgbClr val="EE7203"/>
                </a:solidFill>
                <a:effectLst/>
                <a:uLnTx/>
                <a:uFillTx/>
                <a:latin typeface="Trebuchet MS"/>
                <a:ea typeface="+mn-ea"/>
                <a:cs typeface="+mn-cs"/>
              </a:rPr>
              <a:t>lln</a:t>
            </a:r>
            <a:r>
              <a:rPr kumimoji="0" lang="nl-BE" sz="1100" b="0" i="1" u="none" strike="noStrike" kern="1200" cap="none" spc="0" normalizeH="0" baseline="0" noProof="0" dirty="0">
                <a:ln>
                  <a:noFill/>
                </a:ln>
                <a:solidFill>
                  <a:srgbClr val="EE7203"/>
                </a:solidFill>
                <a:effectLst/>
                <a:uLnTx/>
                <a:uFillTx/>
                <a:latin typeface="Trebuchet MS"/>
                <a:ea typeface="+mn-ea"/>
                <a:cs typeface="+mn-cs"/>
              </a:rPr>
              <a:t>,…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EE7203"/>
              </a:solidFill>
              <a:effectLst/>
              <a:uLnTx/>
              <a:uFillTx/>
              <a:latin typeface="Trebuchet MS"/>
              <a:ea typeface="+mn-ea"/>
              <a:cs typeface="+mn-cs"/>
            </a:endParaRP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belastend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Aanwezige collegialiteit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verschillende dingen doen, meer focus op takenpakket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moeten kunnen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EE7203"/>
              </a:solidFill>
              <a:effectLst/>
              <a:uLnTx/>
              <a:uFillTx/>
              <a:latin typeface="Trebuchet MS"/>
              <a:ea typeface="+mn-ea"/>
              <a:cs typeface="+mn-cs"/>
            </a:endParaRPr>
          </a:p>
          <a:p>
            <a:pPr marL="0" marR="0" lvl="0" indent="0" algn="l" defTabSz="457200" rtl="0" eaLnBrk="1" fontAlgn="auto" latinLnBrk="0" hangingPunct="1">
              <a:lnSpc>
                <a:spcPct val="150000"/>
              </a:lnSpc>
              <a:spcBef>
                <a:spcPct val="20000"/>
              </a:spcBef>
              <a:spcAft>
                <a:spcPts val="0"/>
              </a:spcAft>
              <a:buClr>
                <a:srgbClr val="424357"/>
              </a:buClr>
              <a:buSzTx/>
              <a:buFont typeface="Wingdings" charset="2"/>
              <a:buNone/>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Motivatie:</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O: “Vroeger hele traject, nu minder zinvol”, T: “minder betrokkenheid bij casus, je valt in”, T:“feedback van scholen komt niet meer tot bij ons”, </a:t>
            </a:r>
            <a:r>
              <a:rPr kumimoji="0" lang="nl-BE" sz="1100" b="0" i="1" u="none" strike="noStrike" kern="1200" cap="none" spc="0" normalizeH="0" baseline="0" noProof="0" dirty="0">
                <a:ln>
                  <a:noFill/>
                </a:ln>
                <a:solidFill>
                  <a:srgbClr val="008389"/>
                </a:solidFill>
                <a:effectLst/>
                <a:uLnTx/>
                <a:uFillTx/>
                <a:latin typeface="Trebuchet MS"/>
                <a:ea typeface="+mn-ea"/>
                <a:cs typeface="+mn-cs"/>
              </a:rPr>
              <a:t>T: “fijn om niet meer alles te moet doen en kunnen op een school”, O: “We ervaren het voordeel bezig te kunnen zijn met de onthaalvragen, we worden we beter en beter in hetgeen we doen”</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Minder motiverend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O: Minder zinvol werk (rol wordt onderschat)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T: minder betrokken bij volledige traject, voortraject ontbreekt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Feedback van scholen komt niet meer tot bij 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Spanningen t.g.v. veranderingen (scholen + interne versterking)</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008389"/>
              </a:solidFill>
              <a:effectLst/>
              <a:uLnTx/>
              <a:uFillTx/>
              <a:latin typeface="Trebuchet MS"/>
              <a:ea typeface="+mn-ea"/>
              <a:cs typeface="+mn-cs"/>
            </a:endParaRP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Motiverende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Focus en vergroting expertiserol, specialisatie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Gevoel van gedeelde verantwoordelijkheid in het nastreven van onze kernopdracht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Ook al focussen we ons op trajecten, niet het gevoel minder gevarieerd te kunnen werken.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Meer in comfortzone werken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Meer duidelijke rolafbakening – al is hier nog werk aan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008389"/>
              </a:solidFill>
              <a:effectLst/>
              <a:uLnTx/>
              <a:uFillTx/>
              <a:latin typeface="Trebuchet MS"/>
              <a:ea typeface="+mn-ea"/>
              <a:cs typeface="+mn-cs"/>
            </a:endParaRP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EE7203"/>
              </a:solidFill>
              <a:effectLst/>
              <a:uLnTx/>
              <a:uFillTx/>
              <a:latin typeface="Trebuchet MS"/>
              <a:ea typeface="+mn-ea"/>
              <a:cs typeface="+mn-cs"/>
            </a:endParaRPr>
          </a:p>
          <a:p>
            <a:endParaRPr lang="nl-BE" i="1" dirty="0"/>
          </a:p>
        </p:txBody>
      </p:sp>
      <p:sp>
        <p:nvSpPr>
          <p:cNvPr id="4" name="Slide Number Placeholder 3"/>
          <p:cNvSpPr>
            <a:spLocks noGrp="1"/>
          </p:cNvSpPr>
          <p:nvPr>
            <p:ph type="sldNum" sz="quarter" idx="10"/>
          </p:nvPr>
        </p:nvSpPr>
        <p:spPr/>
        <p:txBody>
          <a:bodyPr/>
          <a:lstStyle/>
          <a:p>
            <a:fld id="{96E7D330-2453-8F4E-8874-B343193405B6}" type="slidenum">
              <a:rPr lang="nl-NL" smtClean="0"/>
              <a:t>29</a:t>
            </a:fld>
            <a:endParaRPr lang="nl-NL"/>
          </a:p>
        </p:txBody>
      </p:sp>
    </p:spTree>
    <p:extLst>
      <p:ext uri="{BB962C8B-B14F-4D97-AF65-F5344CB8AC3E}">
        <p14:creationId xmlns:p14="http://schemas.microsoft.com/office/powerpoint/2010/main" val="1242030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30</a:t>
            </a:fld>
            <a:endParaRPr lang="nl-NL"/>
          </a:p>
        </p:txBody>
      </p:sp>
    </p:spTree>
    <p:extLst>
      <p:ext uri="{BB962C8B-B14F-4D97-AF65-F5344CB8AC3E}">
        <p14:creationId xmlns:p14="http://schemas.microsoft.com/office/powerpoint/2010/main" val="33455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nl-NL"/>
          </a:p>
        </p:txBody>
      </p:sp>
      <p:sp>
        <p:nvSpPr>
          <p:cNvPr id="4" name="Slide Number Placeholder 3"/>
          <p:cNvSpPr>
            <a:spLocks noGrp="1"/>
          </p:cNvSpPr>
          <p:nvPr>
            <p:ph type="sldNum" sz="quarter" idx="5"/>
          </p:nvPr>
        </p:nvSpPr>
        <p:spPr/>
        <p:txBody>
          <a:bodyPr/>
          <a:lstStyle/>
          <a:p>
            <a:fld id="{96E7D330-2453-8F4E-8874-B343193405B6}" type="slidenum">
              <a:rPr lang="nl-NL" smtClean="0"/>
              <a:t>35</a:t>
            </a:fld>
            <a:endParaRPr lang="nl-NL"/>
          </a:p>
        </p:txBody>
      </p:sp>
    </p:spTree>
    <p:extLst>
      <p:ext uri="{BB962C8B-B14F-4D97-AF65-F5344CB8AC3E}">
        <p14:creationId xmlns:p14="http://schemas.microsoft.com/office/powerpoint/2010/main" val="138314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000" b="1" i="0" u="none" strike="noStrike" kern="1200" cap="none" spc="0" normalizeH="0" baseline="0" noProof="1">
                <a:ln>
                  <a:noFill/>
                </a:ln>
                <a:solidFill>
                  <a:schemeClr val="accent2"/>
                </a:solidFill>
                <a:effectLst/>
                <a:uLnTx/>
                <a:uFillTx/>
                <a:latin typeface="+mn-lt"/>
                <a:ea typeface="+mn-ea"/>
                <a:cs typeface="+mn-cs"/>
              </a:rPr>
              <a:t>Praktijken:</a:t>
            </a:r>
            <a:r>
              <a:rPr kumimoji="0" lang="nl-BE" sz="1000" b="1" i="0" u="none" strike="noStrike" kern="1200" cap="none" spc="0" normalizeH="0" noProof="1">
                <a:ln>
                  <a:noFill/>
                </a:ln>
                <a:solidFill>
                  <a:schemeClr val="accent2"/>
                </a:solidFill>
                <a:effectLst/>
                <a:uLnTx/>
                <a:uFillTx/>
                <a:latin typeface="+mn-lt"/>
                <a:ea typeface="+mn-ea"/>
                <a:cs typeface="+mn-cs"/>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baseline="0" noProof="1">
                <a:solidFill>
                  <a:schemeClr val="accent2"/>
                </a:solidFill>
                <a:latin typeface="+mn-lt"/>
              </a:rPr>
              <a:t>Positief</a:t>
            </a:r>
            <a:r>
              <a:rPr lang="nl-BE" sz="1000" b="0" noProof="1">
                <a:solidFill>
                  <a:schemeClr val="accent2"/>
                </a:solidFill>
                <a:latin typeface="+mn-lt"/>
              </a:rPr>
              <a:t> communiceren naar scholen over nieuwe werking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00" b="0" i="0" u="none" strike="noStrike" kern="1200" cap="none" spc="0" normalizeH="0" baseline="0" noProof="1">
                <a:ln>
                  <a:noFill/>
                </a:ln>
                <a:solidFill>
                  <a:schemeClr val="accent2"/>
                </a:solidFill>
                <a:effectLst/>
                <a:uLnTx/>
                <a:uFillTx/>
                <a:latin typeface="+mn-lt"/>
                <a:ea typeface="+mn-ea"/>
                <a:cs typeface="+mn-cs"/>
              </a:rPr>
              <a:t>Scholen</a:t>
            </a:r>
            <a:r>
              <a:rPr kumimoji="0" lang="nl-BE" sz="1000" b="0" i="0" u="none" strike="noStrike" kern="1200" cap="none" spc="0" normalizeH="0" noProof="1">
                <a:ln>
                  <a:noFill/>
                </a:ln>
                <a:solidFill>
                  <a:schemeClr val="accent2"/>
                </a:solidFill>
                <a:effectLst/>
                <a:uLnTx/>
                <a:uFillTx/>
                <a:latin typeface="+mn-lt"/>
                <a:ea typeface="+mn-ea"/>
                <a:cs typeface="+mn-cs"/>
              </a:rPr>
              <a:t> van in het begin betrekken om weerstand te beperken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baseline="0" noProof="1">
                <a:solidFill>
                  <a:schemeClr val="accent2"/>
                </a:solidFill>
                <a:latin typeface="+mn-lt"/>
              </a:rPr>
              <a:t>Regelmatig</a:t>
            </a:r>
            <a:r>
              <a:rPr lang="nl-BE" sz="1000" b="0" noProof="1">
                <a:solidFill>
                  <a:schemeClr val="accent2"/>
                </a:solidFill>
                <a:latin typeface="+mn-lt"/>
              </a:rPr>
              <a:t> met scholen samenzitten (in kleine groepen) om hen te betrekken in het proces en bij te sturen/uitleg te bieden waar nodig</a:t>
            </a:r>
          </a:p>
          <a:p>
            <a:pPr marL="171450" indent="-171450" defTabSz="685800">
              <a:buFont typeface="Arial" panose="020B0604020202020204" pitchFamily="34" charset="0"/>
              <a:buChar char="•"/>
            </a:pPr>
            <a:r>
              <a:rPr lang="nl-BE" sz="1200" b="0" noProof="1">
                <a:solidFill>
                  <a:schemeClr val="accent2"/>
                </a:solidFill>
                <a:latin typeface="+mn-lt"/>
              </a:rPr>
              <a:t>Duidelijkheid over wederzijdse verwachtingen </a:t>
            </a:r>
          </a:p>
          <a:p>
            <a:pPr marL="628650" lvl="1" indent="-171450" defTabSz="685800">
              <a:buFont typeface="Arial" panose="020B0604020202020204" pitchFamily="34" charset="0"/>
              <a:buChar char="•"/>
            </a:pPr>
            <a:r>
              <a:rPr lang="nl-BE" sz="1200" b="0" noProof="1">
                <a:solidFill>
                  <a:schemeClr val="accent2"/>
                </a:solidFill>
                <a:latin typeface="+mn-lt"/>
              </a:rPr>
              <a:t>Perspectief van stakeholders binnenbrengen</a:t>
            </a:r>
          </a:p>
          <a:p>
            <a:pPr marL="171450" indent="-171450" defTabSz="685800">
              <a:buFont typeface="Arial" panose="020B0604020202020204" pitchFamily="34" charset="0"/>
              <a:buChar char="•"/>
            </a:pPr>
            <a:r>
              <a:rPr lang="nl-BE" sz="1200" b="0" noProof="1">
                <a:solidFill>
                  <a:schemeClr val="accent2"/>
                </a:solidFill>
                <a:latin typeface="+mn-lt"/>
              </a:rPr>
              <a:t>Samen naar oplossingen zoeken (bvb. ook werkgroepen in VLCB Aarschot)</a:t>
            </a:r>
          </a:p>
          <a:p>
            <a:pPr marL="171450" indent="-171450" defTabSz="685800">
              <a:buFont typeface="Arial" panose="020B0604020202020204" pitchFamily="34" charset="0"/>
              <a:buChar char="•"/>
            </a:pPr>
            <a:r>
              <a:rPr lang="nl-BE" sz="1200" b="0" noProof="1">
                <a:solidFill>
                  <a:schemeClr val="accent2"/>
                </a:solidFill>
                <a:latin typeface="+mn-lt"/>
              </a:rPr>
              <a:t>Snapt men VCLB-terminologie? Rol voor koepel?</a:t>
            </a:r>
            <a:endParaRPr kumimoji="0" lang="nl-BE" sz="1000" b="0" i="0" u="none" strike="noStrike" kern="1200" cap="none" spc="0" normalizeH="0" baseline="0" noProof="1">
              <a:ln>
                <a:noFill/>
              </a:ln>
              <a:solidFill>
                <a:schemeClr val="accent2"/>
              </a:solidFill>
              <a:effectLst/>
              <a:uLnTx/>
              <a:uFillTx/>
              <a:latin typeface="+mn-lt"/>
              <a:ea typeface="+mn-ea"/>
              <a:cs typeface="+mn-cs"/>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noProof="1">
                <a:solidFill>
                  <a:schemeClr val="accent2"/>
                </a:solidFill>
                <a:latin typeface="+mn-lt"/>
              </a:rPr>
              <a:t>Zie ook slide 60 (veranderaanpak: belang van communicatie, informatie en betrokkenheid) </a:t>
            </a:r>
            <a:endParaRPr kumimoji="0" lang="nl-BE" sz="1000" b="0" i="0" u="none" strike="noStrike" kern="1200" cap="none" spc="0" normalizeH="0" baseline="0" noProof="1">
              <a:ln>
                <a:noFill/>
              </a:ln>
              <a:solidFill>
                <a:schemeClr val="accent2"/>
              </a:solidFill>
              <a:effectLst/>
              <a:uLnTx/>
              <a:uFillTx/>
              <a:latin typeface="+mn-lt"/>
              <a:ea typeface="+mn-ea"/>
              <a:cs typeface="+mn-cs"/>
            </a:endParaRPr>
          </a:p>
          <a:p>
            <a:endParaRPr lang="nl-BE" sz="1000" b="1" i="0" u="none" kern="1200">
              <a:solidFill>
                <a:schemeClr val="tx1"/>
              </a:solidFill>
              <a:effectLst/>
              <a:latin typeface="+mn-lt"/>
              <a:ea typeface="+mn-ea"/>
              <a:cs typeface="+mn-cs"/>
            </a:endParaRPr>
          </a:p>
          <a:p>
            <a:r>
              <a:rPr lang="nl-BE" sz="1000" b="1" i="0" u="none" kern="1200">
                <a:solidFill>
                  <a:schemeClr val="tx1"/>
                </a:solidFill>
                <a:effectLst/>
                <a:latin typeface="+mn-lt"/>
                <a:ea typeface="+mn-ea"/>
                <a:cs typeface="+mn-cs"/>
              </a:rPr>
              <a:t>Citaten van directeurs:</a:t>
            </a:r>
          </a:p>
          <a:p>
            <a:pPr marL="171450" indent="-171450">
              <a:buFont typeface="Arial" panose="020B0604020202020204" pitchFamily="34" charset="0"/>
              <a:buChar char="•"/>
            </a:pPr>
            <a:r>
              <a:rPr lang="nl-BE" sz="1000" i="0" u="none" kern="1200">
                <a:solidFill>
                  <a:schemeClr val="tx1"/>
                </a:solidFill>
                <a:effectLst/>
                <a:latin typeface="+mn-lt"/>
                <a:ea typeface="+mn-ea"/>
                <a:cs typeface="+mn-cs"/>
              </a:rPr>
              <a:t>“Nu zou ik het op een andere manier brengen naar de directies. Ik heb oorspronkelijk vooral gewezen op onze ‘waarom’ (dwang en drang) en op het subsidariteitsprincipe van het VCLB (fase 2). Dat kwam niet goed aan. Scholen voelden zich in de steek gelaten, door de ondersteuningsnetwerken en CLB’s. Zorgcoördinatoren worden meer administratief, dit verstrekt nog de nood aan meer ondersteuning. Scholen waren er niet klaar voor. Het was toch beter geweest als we meer waren tegemoetgekomen aan de nood van de scholen en op fase 1 (consultatieve leerlingenbegeleiding) hadden ingezet”. “Begin schooljaar 2017-2018 hebben we een SWOT gedaan en meer ingezet richting scholen, met bvb. werkgroepjes met scholen.” (VCLB Aarschot)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i="0" noProof="1">
                <a:solidFill>
                  <a:schemeClr val="accent2"/>
                </a:solidFill>
                <a:latin typeface="+mn-lt"/>
              </a:rPr>
              <a:t>We hebben in het begin vooral gehamerd op het subsidariteitsprincipe vh VCLB en dat kwam niet goed aan. Scholen voelden zich in de steek gelaten en waren er niet klaar voor. Nu proberen we meer samen naar oplossingen te zoeken” </a:t>
            </a:r>
            <a:r>
              <a:rPr lang="nl-BE" sz="1000" i="0" u="none" kern="1200">
                <a:solidFill>
                  <a:schemeClr val="tx1"/>
                </a:solidFill>
                <a:effectLst/>
                <a:latin typeface="+mn-lt"/>
                <a:ea typeface="+mn-ea"/>
                <a:cs typeface="+mn-cs"/>
              </a:rPr>
              <a:t>(VCLB Aarschot)</a:t>
            </a:r>
            <a:endParaRPr lang="nl-BE" sz="1000" i="0" noProof="1">
              <a:solidFill>
                <a:schemeClr val="accent2"/>
              </a:solidFill>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i="0" u="none" kern="1200">
                <a:solidFill>
                  <a:schemeClr val="tx1"/>
                </a:solidFill>
                <a:effectLst/>
                <a:latin typeface="+mn-lt"/>
                <a:ea typeface="+mn-ea"/>
                <a:cs typeface="+mn-cs"/>
              </a:rPr>
              <a:t>“</a:t>
            </a:r>
            <a:r>
              <a:rPr lang="nl-BE" sz="1000" u="none" kern="1200">
                <a:solidFill>
                  <a:schemeClr val="tx1"/>
                </a:solidFill>
                <a:effectLst/>
                <a:latin typeface="+mn-lt"/>
                <a:ea typeface="+mn-ea"/>
                <a:cs typeface="+mn-cs"/>
              </a:rPr>
              <a:t>Ik ben van mening dat in scholen waar de taakverdeling CLB-school nog niet goed is uitgeklaard er zeker extra moet geïnvesteerd worden in de schoolondersteuning, zodat de interne zorg sterker wordt. Anderzijds stel ik vast dat onze medewerkers soms teveel de school ondersteunen, en ze de school afhankelijker in plaats van sterker maken. Extra investeren moet dus goed door de andere teamleden opgevolgd en ondersteund worden, en moet bewuste interventies inhouden. Waar de afstemming interne zorg - CLB goed geregeld is, is er veel meer positiviteit en begrip voor elkaar.” (VCLB Maasland) </a:t>
            </a:r>
            <a:endParaRPr lang="en-US" sz="1000" u="non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36</a:t>
            </a:fld>
            <a:endParaRPr lang="nl-NL"/>
          </a:p>
        </p:txBody>
      </p:sp>
    </p:spTree>
    <p:extLst>
      <p:ext uri="{BB962C8B-B14F-4D97-AF65-F5344CB8AC3E}">
        <p14:creationId xmlns:p14="http://schemas.microsoft.com/office/powerpoint/2010/main" val="2529163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i="0" u="none" kern="1200">
                <a:solidFill>
                  <a:schemeClr val="tx1"/>
                </a:solidFill>
                <a:effectLst/>
                <a:latin typeface="+mn-lt"/>
                <a:ea typeface="+mn-ea"/>
                <a:cs typeface="+mn-cs"/>
              </a:rPr>
              <a:t>Citaten van directeurs:</a:t>
            </a:r>
          </a:p>
          <a:p>
            <a:pPr marL="171450" indent="-171450">
              <a:buFont typeface="Arial" panose="020B0604020202020204" pitchFamily="34" charset="0"/>
              <a:buChar char="•"/>
            </a:pPr>
            <a:r>
              <a:rPr lang="nl-BE" sz="1000" i="0" u="none" kern="1200">
                <a:solidFill>
                  <a:schemeClr val="tx1"/>
                </a:solidFill>
                <a:effectLst/>
                <a:latin typeface="+mn-lt"/>
                <a:ea typeface="+mn-ea"/>
                <a:cs typeface="+mn-cs"/>
              </a:rPr>
              <a:t>“Nu zou ik het op een andere manier brengen naar de directies. Ik heb oorspronkelijk vooral gewezen op onze ‘waarom’ (dwang en drang) en op het subsidariteitsprincipe van het VCLB (fase 2). Dat kwam niet goed aan. Scholen voelden zich in de steek gelaten, door de ondersteuningsnetwerken en CLB’s. Zorgcoördinatoren worden meer administratief, dit verstrekt nog de nood aan meer ondersteuning. Scholen waren er niet klaar voor. Het was toch beter geweest als we meer waren tegemoetgekomen aan de nood van de scholen en op fase 1 (consultatieve leerlingenbegeleiding) hadden ingezet”. “Begin schooljaar 2017-2018 hebben we een SWOT gedaan en meer ingezet richting scholen, met bvb. werkgroepjes met scholen.” (VCLB Aarschot)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i="0" u="none" kern="1200">
                <a:solidFill>
                  <a:schemeClr val="tx1"/>
                </a:solidFill>
                <a:effectLst/>
                <a:latin typeface="+mn-lt"/>
                <a:ea typeface="+mn-ea"/>
                <a:cs typeface="+mn-cs"/>
              </a:rPr>
              <a:t>“</a:t>
            </a:r>
            <a:r>
              <a:rPr lang="nl-BE" sz="1000" u="none" kern="1200">
                <a:solidFill>
                  <a:schemeClr val="tx1"/>
                </a:solidFill>
                <a:effectLst/>
                <a:latin typeface="+mn-lt"/>
                <a:ea typeface="+mn-ea"/>
                <a:cs typeface="+mn-cs"/>
              </a:rPr>
              <a:t>Ik ben van mening dat in scholen waar de taakverdeling CLB-school nog niet goed is uitgeklaard er zeker extra moet geïnvesteerd worden in de schoolondersteuning, zodat de interne zorg sterker wordt. Anderzijds stel ik vast dat onze medewerkers soms teveel de school ondersteunen, en ze de school afhankelijker in plaats van sterker maken. Extra investeren moet dus goed door de andere teamleden opgevolgd en ondersteund worden, en moet bewuste interventies inhouden. Waar de afstemming interne zorg - CLB goed geregeld is, is er veel meer positiviteit en begrip voor elkaar.” (VCLB Maasland) </a:t>
            </a:r>
            <a:endParaRPr lang="nl-NL" sz="1000"/>
          </a:p>
        </p:txBody>
      </p:sp>
      <p:sp>
        <p:nvSpPr>
          <p:cNvPr id="4" name="Slide Number Placeholder 3"/>
          <p:cNvSpPr>
            <a:spLocks noGrp="1"/>
          </p:cNvSpPr>
          <p:nvPr>
            <p:ph type="sldNum" sz="quarter" idx="5"/>
          </p:nvPr>
        </p:nvSpPr>
        <p:spPr/>
        <p:txBody>
          <a:bodyPr/>
          <a:lstStyle/>
          <a:p>
            <a:fld id="{96E7D330-2453-8F4E-8874-B343193405B6}" type="slidenum">
              <a:rPr lang="nl-NL" smtClean="0"/>
              <a:t>37</a:t>
            </a:fld>
            <a:endParaRPr lang="nl-NL"/>
          </a:p>
        </p:txBody>
      </p:sp>
    </p:spTree>
    <p:extLst>
      <p:ext uri="{BB962C8B-B14F-4D97-AF65-F5344CB8AC3E}">
        <p14:creationId xmlns:p14="http://schemas.microsoft.com/office/powerpoint/2010/main" val="997175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dirty="0"/>
              <a:t>Extra toelichting:</a:t>
            </a: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dirty="0"/>
              <a:t>Visie als ‘</a:t>
            </a:r>
            <a:r>
              <a:rPr lang="nl-BE" sz="1000" dirty="0">
                <a:solidFill>
                  <a:prstClr val="black"/>
                </a:solidFill>
                <a:latin typeface="Bradley Hand ITC" panose="03070402050302030203" pitchFamily="66" charset="0"/>
              </a:rPr>
              <a:t>het ambitieuze en betekenisvolle project waarvoor wij samen willen gaan’. Werd </a:t>
            </a:r>
            <a:r>
              <a:rPr lang="nl-BE" sz="1000" dirty="0"/>
              <a:t>geïntroduceerd en toegelicht op basis van de 3 kernvragen: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nl-BE" sz="1000" noProof="1">
                <a:solidFill>
                  <a:srgbClr val="8E959D"/>
                </a:solidFill>
                <a:latin typeface="+mn-lt"/>
              </a:rPr>
              <a:t>Waarom bestaan we? Wat is ’onze betekenisvolle (kern)opdracht’? – deze opdracht werd vervolgens uiteengerafeld in 7 kernprocessen.</a:t>
            </a:r>
          </a:p>
          <a:p>
            <a:pPr marL="228600" lvl="0" indent="-228600">
              <a:buFont typeface="+mj-lt"/>
              <a:buAutoNum type="arabicPeriod"/>
            </a:pPr>
            <a:r>
              <a:rPr lang="nl-BE" sz="1000" noProof="1">
                <a:solidFill>
                  <a:srgbClr val="8E959D"/>
                </a:solidFill>
                <a:latin typeface="+mn-lt"/>
              </a:rPr>
              <a:t>Waarvoor staan we? Wat zijn onze waarden? Waar willen we als organisatie verder gaan dan de norm? – zowel VCLB-algemeen (zie ook de Merkbelofte van de Memoriman, A Brand New CLB) als centrumspecifiek. Bvb. waarden als o</a:t>
            </a:r>
            <a:r>
              <a:rPr lang="nl-BE" sz="1600" dirty="0"/>
              <a:t>nafhankelijk, laagdrempelig, kansenbevorderend, deskundig.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nl-BE" sz="1000" noProof="1">
                <a:solidFill>
                  <a:srgbClr val="8E959D"/>
                </a:solidFill>
                <a:latin typeface="+mn-lt"/>
              </a:rPr>
              <a:t>Naar waar gaan we? Wat zijn onze doelen, ambities en prioriteiten? De veranderkoers.</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nl-BE" sz="1000" dirty="0"/>
              <a:t>De centra werden gestimuleerd om op koepelniveau en op centrumniveau een duidelijk antwoord te formuleren op deze vragen (via het veranderteam, sprints, ...).</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nl-BE" sz="1000" dirty="0"/>
              <a:t>De boodschap was hierbij dat “visie AMORE</a:t>
            </a:r>
            <a:r>
              <a:rPr lang="nl-BE" sz="1000" baseline="0" dirty="0"/>
              <a:t> moet zijn”:</a:t>
            </a:r>
          </a:p>
          <a:p>
            <a:r>
              <a:rPr lang="nl-BE" sz="1000" baseline="0" dirty="0"/>
              <a:t>A : Ambitieus  - er moeten inspanningen geleverd worden</a:t>
            </a:r>
          </a:p>
          <a:p>
            <a:r>
              <a:rPr lang="nl-BE" sz="1000" baseline="0" dirty="0"/>
              <a:t>M : Motiverend – het moet de medewerkers motiveren en in beweging krijgen</a:t>
            </a:r>
          </a:p>
          <a:p>
            <a:r>
              <a:rPr lang="nl-BE" sz="1000" baseline="0" dirty="0"/>
              <a:t>O : Onderscheidend – het moet kleur en eigenheid aan de organisatie</a:t>
            </a:r>
          </a:p>
          <a:p>
            <a:r>
              <a:rPr lang="nl-BE" sz="1000" baseline="0" dirty="0"/>
              <a:t>R : Relevant – voor medewerkers, maar ook voor leerlingen/ouders, scholen, partners, ...</a:t>
            </a:r>
          </a:p>
          <a:p>
            <a:r>
              <a:rPr lang="nl-BE" sz="1000" baseline="0" dirty="0"/>
              <a:t>E : Echt en eenvoudig – de visie moet kort en begrijpbaar zijn. Men moet in staat zijn om het door te vertellen en anderen warm te maken. Een hoog ‘storytelling-gehalte’</a:t>
            </a:r>
          </a:p>
          <a:p>
            <a:r>
              <a:rPr lang="nl-BE" sz="1000" baseline="0" dirty="0"/>
              <a:t>AMORE betekent dat het niet alleen vanuit </a:t>
            </a:r>
            <a:r>
              <a:rPr lang="nl-BE" sz="1000" i="1" baseline="0" dirty="0"/>
              <a:t>Ratio </a:t>
            </a:r>
            <a:r>
              <a:rPr lang="nl-BE" sz="1000" i="0" baseline="0" dirty="0"/>
              <a:t>moet onstaan (zorgt voor het nemen van de juiste beslissing !) maar ook vanuit </a:t>
            </a:r>
            <a:r>
              <a:rPr lang="nl-BE" sz="1000" i="1" baseline="0" dirty="0"/>
              <a:t>Emo </a:t>
            </a:r>
            <a:r>
              <a:rPr lang="nl-BE" sz="1000" i="0" baseline="0" dirty="0"/>
              <a:t>(zet aan tot handelen, moet mensen raken). Door de betrokkenheid van velen in het tot stand komen van de visie, krijgen alle betrokkenen energie om er actief hun bijdrage aan te leveren.</a:t>
            </a:r>
          </a:p>
          <a:p>
            <a:endParaRPr lang="nl-BE" sz="1000" b="1" i="0" baseline="0" noProof="1">
              <a:solidFill>
                <a:schemeClr val="accent2"/>
              </a:solidFill>
              <a:latin typeface="+mn-lt"/>
            </a:endParaRPr>
          </a:p>
          <a:p>
            <a:r>
              <a:rPr lang="nl-BE" sz="1000" b="0" i="0" baseline="0" noProof="1">
                <a:solidFill>
                  <a:schemeClr val="accent2"/>
                </a:solidFill>
                <a:latin typeface="+mn-lt"/>
              </a:rPr>
              <a:t>De visie van een organisatie moet dus zo AMORE zijn dat het mensen mobiliseert in de verandering, om zo de kernopdracht en ambities te realiseren. De visie van een organisatie vormt hierbij de basis voor het verder organiseren (het gaat dus om ‘visiegedreven organiseren’). Het helpt bepalen welke ontwerpkeuzes een organisatie maakt (prototype) en dient als toetssteen voor de verdere verfijning ervan. </a:t>
            </a:r>
          </a:p>
          <a:p>
            <a:pPr marL="171450" indent="-171450">
              <a:buFont typeface="Arial" panose="020B0604020202020204" pitchFamily="34" charset="0"/>
              <a:buChar char="•"/>
            </a:pPr>
            <a:r>
              <a:rPr lang="nl-BE" sz="1000" b="0" i="0" noProof="1">
                <a:solidFill>
                  <a:schemeClr val="accent2"/>
                </a:solidFill>
                <a:latin typeface="+mn-lt"/>
              </a:rPr>
              <a:t>Visie/waarden vertalen we in een betekenisvolle opdracht.</a:t>
            </a:r>
          </a:p>
          <a:p>
            <a:pPr marL="171450" indent="-171450">
              <a:buFont typeface="Arial" panose="020B0604020202020204" pitchFamily="34" charset="0"/>
              <a:buChar char="•"/>
            </a:pPr>
            <a:r>
              <a:rPr lang="nl-BE" sz="1000" b="0" i="0" noProof="1">
                <a:solidFill>
                  <a:schemeClr val="accent2"/>
                </a:solidFill>
                <a:latin typeface="+mn-lt"/>
              </a:rPr>
              <a:t>We begrijpen wat de betekenisvolle opdracht van het CLB is, wat wij worden geacht te doen (kernprocessen) én vertalen dit in acties die duidelijk zijn voor de buitenwereld.</a:t>
            </a:r>
          </a:p>
          <a:p>
            <a:pPr marL="171450" indent="-171450">
              <a:buFont typeface="Arial" panose="020B0604020202020204" pitchFamily="34" charset="0"/>
              <a:buChar char="•"/>
            </a:pPr>
            <a:r>
              <a:rPr lang="nl-BE" sz="1000" b="0" i="0" noProof="1">
                <a:solidFill>
                  <a:schemeClr val="accent2"/>
                </a:solidFill>
                <a:latin typeface="+mn-lt"/>
              </a:rPr>
              <a:t>Een éénduidig begrip hiervan binnen ons VCLB én over CLB’s heen is nodig.</a:t>
            </a:r>
          </a:p>
          <a:p>
            <a:pPr marL="171450" indent="-171450">
              <a:buFont typeface="Arial" panose="020B0604020202020204" pitchFamily="34" charset="0"/>
              <a:buChar char="•"/>
            </a:pPr>
            <a:r>
              <a:rPr lang="nl-BE" sz="1000" b="0" i="0" noProof="1">
                <a:solidFill>
                  <a:schemeClr val="accent2"/>
                </a:solidFill>
                <a:latin typeface="+mn-lt"/>
              </a:rPr>
              <a:t>Dit is het vertrekpunt van waaruit wij over het organiseren en werken in teams gaan nadenken. </a:t>
            </a:r>
          </a:p>
          <a:p>
            <a:endParaRPr lang="nl-BE" sz="1000" b="0" i="1" noProof="1">
              <a:solidFill>
                <a:schemeClr val="accent2"/>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b="1" noProof="1">
                <a:solidFill>
                  <a:srgbClr val="8E959D"/>
                </a:solidFill>
                <a:latin typeface="+mn-lt"/>
              </a:rPr>
              <a:t>Citaten - Cultuur: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rgbClr val="8E959D"/>
                </a:solidFill>
                <a:latin typeface="+mn-lt"/>
              </a:rPr>
              <a:t>“Succesfactoren binnen ons vestiging? Er is een open feedbackcultuur, iedereen respecteert elkaar, men kent elkaars zwakkere en sterke punten, we zijn oplossingsgericht.”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rgbClr val="8E959D"/>
                </a:solidFill>
                <a:latin typeface="+mn-lt"/>
              </a:rPr>
              <a:t>“Nood aan een meer open cultuur: we zijn te lief voor elkaar”.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kern="1200">
                <a:solidFill>
                  <a:schemeClr val="tx1"/>
                </a:solidFill>
                <a:effectLst/>
                <a:latin typeface="+mn-lt"/>
                <a:ea typeface="+mn-ea"/>
                <a:cs typeface="+mn-cs"/>
              </a:rPr>
              <a:t>“We zijn altijd een centrum geweest dat goed aan elkaar hingen, vertrouwen, we spreken veel uit.”</a:t>
            </a:r>
          </a:p>
        </p:txBody>
      </p:sp>
      <p:sp>
        <p:nvSpPr>
          <p:cNvPr id="4" name="Slide Number Placeholder 3"/>
          <p:cNvSpPr>
            <a:spLocks noGrp="1"/>
          </p:cNvSpPr>
          <p:nvPr>
            <p:ph type="sldNum" sz="quarter" idx="5"/>
          </p:nvPr>
        </p:nvSpPr>
        <p:spPr/>
        <p:txBody>
          <a:bodyPr/>
          <a:lstStyle/>
          <a:p>
            <a:fld id="{96E7D330-2453-8F4E-8874-B343193405B6}" type="slidenum">
              <a:rPr lang="nl-NL" smtClean="0"/>
              <a:t>40</a:t>
            </a:fld>
            <a:endParaRPr lang="nl-NL"/>
          </a:p>
        </p:txBody>
      </p:sp>
    </p:spTree>
    <p:extLst>
      <p:ext uri="{BB962C8B-B14F-4D97-AF65-F5344CB8AC3E}">
        <p14:creationId xmlns:p14="http://schemas.microsoft.com/office/powerpoint/2010/main" val="1290924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00" b="1">
                <a:latin typeface="Calibri" panose="020F0502020204030204" pitchFamily="34" charset="0"/>
                <a:cs typeface="Calibri" panose="020F0502020204030204" pitchFamily="34" charset="0"/>
              </a:rPr>
              <a:t>Verdere toelichting:</a:t>
            </a:r>
          </a:p>
          <a:p>
            <a:pPr marL="171450" lvl="0" indent="-171450">
              <a:buFont typeface="Arial" panose="020B0604020202020204" pitchFamily="34" charset="0"/>
              <a:buChar char="•"/>
              <a:defRPr/>
            </a:pPr>
            <a:r>
              <a:rPr lang="nl-BE" sz="1000" noProof="1">
                <a:solidFill>
                  <a:schemeClr val="tx2"/>
                </a:solidFill>
                <a:latin typeface="Calibri" panose="020F0502020204030204" pitchFamily="34" charset="0"/>
                <a:cs typeface="Calibri" panose="020F0502020204030204" pitchFamily="34" charset="0"/>
              </a:rPr>
              <a:t>Centra hebben keuzes gemaakt over hoe ze de kernprocessen al dan niet te verstrengelen om teams te vormen. Deze keuzes hebben een belangrijke impact op de manier waarop de VCLB-opdracht wordt vervuld (kwaliteit van dienstverlening), de manier waarop er moet worden samengewerkt (binnen teams en over teams heen), en de jobinhoud en werkbeleving van medewerkers.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latin typeface="Calibri" panose="020F0502020204030204" pitchFamily="34" charset="0"/>
                <a:cs typeface="Calibri" panose="020F0502020204030204" pitchFamily="34" charset="0"/>
              </a:rPr>
              <a:t>Elke ontwerpkeuze heeft haar voor- en nadelen. Belangrijk is om zich hiervan bewust te zijn en blijven van deze nadelen en deze zo goed mogelijk trachten te compenseren. Tijdens de verandertrajecten werd ook meegegeven dat de ontwerpkeuzes (het prototype en de verdere verfijning ervan) telkens moeten worden afgetoetst aan een aantal </a:t>
            </a:r>
            <a:r>
              <a:rPr lang="nl-BE" sz="1000" b="1" noProof="1">
                <a:solidFill>
                  <a:schemeClr val="tx2"/>
                </a:solidFill>
                <a:latin typeface="Calibri" panose="020F0502020204030204" pitchFamily="34" charset="0"/>
                <a:cs typeface="Calibri" panose="020F0502020204030204" pitchFamily="34" charset="0"/>
              </a:rPr>
              <a:t>toetstenen</a:t>
            </a:r>
            <a:r>
              <a:rPr lang="nl-BE" sz="1000" noProof="1">
                <a:solidFill>
                  <a:schemeClr val="tx2"/>
                </a:solidFill>
                <a:latin typeface="Calibri" panose="020F0502020204030204" pitchFamily="34" charset="0"/>
                <a:cs typeface="Calibri" panose="020F0502020204030204" pitchFamily="34" charset="0"/>
              </a:rPr>
              <a:t>: zal de nieuwe organisatie helpen om onze kernopdracht en ambities te realiseren (op vlak van dienstverlening, op vlak van kwaliteit van de arbeid), strookt het met onze waarden?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cs typeface="Calibri" panose="020F0502020204030204" pitchFamily="34" charset="0"/>
              </a:rPr>
              <a:t>Monitor de kwaliteit van dienstverlening monitoren (zonder te vervallen in een administratieve rompslomp): tevredenheidsbevraging van scholen, aandachtsformulier voor ouders (waarin ze feedback kunnen meegeven over het doorlopen traject),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cs typeface="Calibri" panose="020F0502020204030204" pitchFamily="34" charset="0"/>
              </a:rPr>
              <a:t>Durf de werking te herbekijken.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cs typeface="Calibri" panose="020F0502020204030204" pitchFamily="34" charset="0"/>
              </a:rPr>
              <a:t>Bijvoorbeeld: bij VCLB Aarschot bleken er te veel medewerkers per school te zijn (versnippering van trajecten), dit heeft men bijgestuurd zodat men nu in een beperkt aantal scholen komt.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cs typeface="Calibri" panose="020F0502020204030204" pitchFamily="34" charset="0"/>
              </a:rPr>
              <a:t>Bijvoorbeeld: bij VCLB Maasland zijn er een aantal bijsturingen gebeurd agv t</a:t>
            </a:r>
            <a:r>
              <a:rPr lang="nl-BE" sz="1200" kern="1200">
                <a:solidFill>
                  <a:schemeClr val="tx1"/>
                </a:solidFill>
                <a:effectLst/>
                <a:latin typeface="+mn-lt"/>
                <a:ea typeface="+mn-ea"/>
                <a:cs typeface="+mn-cs"/>
              </a:rPr>
              <a:t>evredenheidsbevraging bij scholen. 1 team geeft bvb. sneller een naam aan de scholen zodat die het gevoel hebben er mee bezig te zijn; een ander team werkt anders.</a:t>
            </a:r>
            <a:endParaRPr lang="en-US" sz="1200" kern="120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000" noProof="1">
              <a:solidFill>
                <a:schemeClr val="tx2"/>
              </a:solidFill>
              <a:cs typeface="Calibri" panose="020F0502020204030204" pitchFamily="34" charset="0"/>
            </a:endParaRPr>
          </a:p>
          <a:p>
            <a:pPr marL="171450" indent="-171450">
              <a:buFont typeface="Arial" panose="020B0604020202020204" pitchFamily="34" charset="0"/>
              <a:buChar char="•"/>
            </a:pPr>
            <a:r>
              <a:rPr lang="nl-BE" sz="1000" noProof="1">
                <a:solidFill>
                  <a:schemeClr val="tx2"/>
                </a:solidFill>
                <a:cs typeface="Calibri" panose="020F0502020204030204" pitchFamily="34" charset="0"/>
              </a:rPr>
              <a:t>Installeer goede systemen om bepaalde nadelen van ontwerpkeuzes te compenseren. Bijvoorbeeld: wanneer ‘onthaal’ en ‘traject’ uit elkaar worden gehaald (in verschillende teams of teamrollen), is het des te belangrijker dat er een goede verstandhouding en samenwerking is en er goede systemen worden geïnstalleerd (aanmeldingsformulier, criteria vastleggen, dispatch vs warme overdracht, ...). Zie 11.</a:t>
            </a:r>
          </a:p>
          <a:p>
            <a:pPr marL="171450" indent="-171450">
              <a:buFont typeface="Arial" panose="020B0604020202020204" pitchFamily="34" charset="0"/>
              <a:buChar char="•"/>
            </a:pPr>
            <a:r>
              <a:rPr lang="nl-BE" sz="1000" noProof="1">
                <a:solidFill>
                  <a:schemeClr val="tx2"/>
                </a:solidFill>
                <a:cs typeface="Calibri" panose="020F0502020204030204" pitchFamily="34" charset="0"/>
              </a:rPr>
              <a:t>Onthaal moet goed kunnen filteren/bufferen. Onthalers moeten sterk in hun schoenen staan en onder meer de regelgeving goed kennen. Zie 6c.</a:t>
            </a:r>
          </a:p>
          <a:p>
            <a:pPr marL="171450" indent="-171450">
              <a:buFont typeface="Arial" panose="020B0604020202020204" pitchFamily="34" charset="0"/>
              <a:buChar char="•"/>
            </a:pPr>
            <a:r>
              <a:rPr lang="nl-BE" sz="1000" noProof="1">
                <a:solidFill>
                  <a:schemeClr val="tx2"/>
                </a:solidFill>
                <a:cs typeface="Calibri" panose="020F0502020204030204" pitchFamily="34" charset="0"/>
              </a:rPr>
              <a:t>Zorgen dat onthaalmedewerkers op vaste momenten op school zijn (VCLB Ninove).</a:t>
            </a:r>
            <a:endParaRPr lang="nl-BE" sz="1000" noProof="1">
              <a:solidFill>
                <a:schemeClr val="tx2"/>
              </a:solidFill>
              <a:latin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cs typeface="Calibri" panose="020F0502020204030204" pitchFamily="34" charset="0"/>
              </a:rPr>
              <a:t>Zorg dat je als organisatie en team op eenzelfde manier blijft communiceren richting scholen en aan hetzelfde zeel blijft trekken (zodat scholen voelen dat men nog steeds achter de nieuwe werking staat). Schep ook duidelijkheid naar scholen toe: Wat is de rolverdeling tussen onthaler en trajecter? Wat kunnen ze verwachten van een trajectbegeleiding? Wat is realistisch?</a:t>
            </a:r>
          </a:p>
          <a:p>
            <a:pPr marL="171450" indent="-171450">
              <a:buFont typeface="Arial" panose="020B0604020202020204" pitchFamily="34" charset="0"/>
              <a:buChar char="•"/>
            </a:pPr>
            <a:r>
              <a:rPr lang="nl-BE" sz="1000" noProof="1">
                <a:solidFill>
                  <a:schemeClr val="tx2"/>
                </a:solidFill>
                <a:cs typeface="Calibri" panose="020F0502020204030204" pitchFamily="34" charset="0"/>
              </a:rPr>
              <a:t>Tracht met scholen samen te zoeken naar oplossingen.</a:t>
            </a:r>
          </a:p>
          <a:p>
            <a:pPr marL="171450" indent="-171450">
              <a:buFont typeface="Arial" panose="020B0604020202020204" pitchFamily="34" charset="0"/>
              <a:buChar char="•"/>
            </a:pPr>
            <a:endParaRPr lang="nl-BE" sz="1000" noProof="1">
              <a:solidFill>
                <a:schemeClr val="tx2"/>
              </a:solidFill>
              <a:cs typeface="Calibri" panose="020F0502020204030204" pitchFamily="34" charset="0"/>
            </a:endParaRPr>
          </a:p>
          <a:p>
            <a:r>
              <a:rPr lang="nl-NL" sz="1000" b="1">
                <a:latin typeface="Calibri" panose="020F0502020204030204" pitchFamily="34" charset="0"/>
                <a:cs typeface="Calibri" panose="020F0502020204030204" pitchFamily="34" charset="0"/>
              </a:rPr>
              <a:t>Citaten: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rgbClr val="8E959D"/>
                </a:solidFill>
                <a:latin typeface="+mn-lt"/>
              </a:rPr>
              <a:t>“</a:t>
            </a:r>
            <a:r>
              <a:rPr lang="nl-BE" sz="1200" kern="1200">
                <a:solidFill>
                  <a:schemeClr val="tx1"/>
                </a:solidFill>
                <a:effectLst/>
                <a:latin typeface="+mn-lt"/>
                <a:ea typeface="+mn-ea"/>
                <a:cs typeface="+mn-cs"/>
              </a:rPr>
              <a:t>Op zeker moment hebben we het huidig model in vraag gesteld maar uiteindelijk toch behouden, omdat we verandermoe zijn. In se is het een goed model maar het is niet evident om het te doen draaien”</a:t>
            </a:r>
            <a:endParaRPr lang="nl-BE" sz="1000" noProof="1">
              <a:solidFill>
                <a:srgbClr val="8E959D"/>
              </a:solidFill>
              <a:latin typeface="+mn-lt"/>
            </a:endParaRPr>
          </a:p>
          <a:p>
            <a:pPr marL="171450" indent="-171450">
              <a:buFont typeface="Arial" panose="020B0604020202020204" pitchFamily="34" charset="0"/>
              <a:buChar char="•"/>
            </a:pPr>
            <a:r>
              <a:rPr lang="nl-BE" sz="1000" noProof="1">
                <a:solidFill>
                  <a:srgbClr val="8E959D"/>
                </a:solidFill>
                <a:latin typeface="+mn-lt"/>
              </a:rPr>
              <a:t>“Collega’s waren te veel versnipperd over verschillende scholen, nu heeft iedereen een beperkt aantal scholen” </a:t>
            </a:r>
            <a:r>
              <a:rPr lang="nl-BE" sz="800" noProof="1">
                <a:solidFill>
                  <a:srgbClr val="8E959D"/>
                </a:solidFill>
                <a:latin typeface="+mn-lt"/>
              </a:rPr>
              <a:t>(VCLB Aarschot)</a:t>
            </a:r>
            <a:endParaRPr lang="nl-NL" sz="100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”Belangrijk dat we laten voelen aan de scholen dat we nog steeds achter onze keuze staan.” </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“Belangrijk dat je in scholen niet negatief gaat communiceren over de verandering. </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“Scholen proberen je woorden in de mond te leggen.”</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“Belangrijk dat we vanuit team onthaal ook aan leerlingen duidelijk aangeven wat onze rol is.”</a:t>
            </a:r>
          </a:p>
          <a:p>
            <a:pPr marL="171450" indent="-171450">
              <a:buFont typeface="Arial" panose="020B0604020202020204" pitchFamily="34" charset="0"/>
              <a:buChar char="•"/>
            </a:pPr>
            <a:r>
              <a:rPr lang="nl-BE" sz="1000" noProof="1">
                <a:solidFill>
                  <a:schemeClr val="tx2"/>
                </a:solidFill>
                <a:cs typeface="Calibri" panose="020F0502020204030204" pitchFamily="34" charset="0"/>
              </a:rPr>
              <a:t>“Voor scholen moet duidelijk zijn wat ze wel en niet kunnen verwachten. Hier moeten we nog meer op inzetten”</a:t>
            </a:r>
          </a:p>
          <a:p>
            <a:pPr marL="171450" indent="-171450">
              <a:buFont typeface="Arial" panose="020B0604020202020204" pitchFamily="34" charset="0"/>
              <a:buChar char="•"/>
            </a:pPr>
            <a:r>
              <a:rPr lang="nl-BE" sz="1000" noProof="1">
                <a:solidFill>
                  <a:schemeClr val="tx2"/>
                </a:solidFill>
                <a:latin typeface="Calibri" panose="020F0502020204030204" pitchFamily="34" charset="0"/>
                <a:cs typeface="Calibri" panose="020F0502020204030204" pitchFamily="34" charset="0"/>
              </a:rPr>
              <a:t>...</a:t>
            </a:r>
            <a:endParaRPr lang="nl-NL" sz="10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41</a:t>
            </a:fld>
            <a:endParaRPr lang="nl-NL"/>
          </a:p>
        </p:txBody>
      </p:sp>
    </p:spTree>
    <p:extLst>
      <p:ext uri="{BB962C8B-B14F-4D97-AF65-F5344CB8AC3E}">
        <p14:creationId xmlns:p14="http://schemas.microsoft.com/office/powerpoint/2010/main" val="2480749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sz="1000" noProof="1">
                <a:solidFill>
                  <a:schemeClr val="tx2"/>
                </a:solidFill>
                <a:cs typeface="Calibri" panose="020F0502020204030204" pitchFamily="34" charset="0"/>
              </a:rPr>
              <a:t>Een overzicht (op basis van de interviews) van mogelijke voordelen (positieve impact) en nadelen (risicofactoren en aandachtspunten) van ontwerpkeuzes op vlak van zowel werkbaarheid/werkbeleving/welbevinden als kwaliteit van dienstverlening. </a:t>
            </a: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noProof="1">
                <a:solidFill>
                  <a:schemeClr val="tx2"/>
                </a:solidFill>
                <a:cs typeface="Calibri" panose="020F0502020204030204" pitchFamily="34" charset="0"/>
              </a:rPr>
              <a:t>De focus ligt hier vooral op KP1-2-3-4-6 (en niet op de uitvoering van KP5-7).</a:t>
            </a:r>
          </a:p>
        </p:txBody>
      </p:sp>
      <p:sp>
        <p:nvSpPr>
          <p:cNvPr id="4" name="Slide Number Placeholder 3"/>
          <p:cNvSpPr>
            <a:spLocks noGrp="1"/>
          </p:cNvSpPr>
          <p:nvPr>
            <p:ph type="sldNum" sz="quarter" idx="5"/>
          </p:nvPr>
        </p:nvSpPr>
        <p:spPr/>
        <p:txBody>
          <a:bodyPr/>
          <a:lstStyle/>
          <a:p>
            <a:fld id="{96E7D330-2453-8F4E-8874-B343193405B6}" type="slidenum">
              <a:rPr lang="nl-NL" smtClean="0"/>
              <a:t>42</a:t>
            </a:fld>
            <a:endParaRPr lang="nl-NL"/>
          </a:p>
        </p:txBody>
      </p:sp>
    </p:spTree>
    <p:extLst>
      <p:ext uri="{BB962C8B-B14F-4D97-AF65-F5344CB8AC3E}">
        <p14:creationId xmlns:p14="http://schemas.microsoft.com/office/powerpoint/2010/main" val="406797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defRPr/>
            </a:pPr>
            <a:r>
              <a:rPr lang="nl-BE" sz="1000" b="1" noProof="1">
                <a:solidFill>
                  <a:schemeClr val="tx2"/>
                </a:solidFill>
                <a:latin typeface="Calibri" panose="020F0502020204030204" pitchFamily="34" charset="0"/>
                <a:cs typeface="Calibri" panose="020F0502020204030204" pitchFamily="34" charset="0"/>
              </a:rPr>
              <a:t>Extra citaten: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“Aanvankelijk “wij-zij” door onduidelijke afbakening tussen onthaal en traject. Op zekere moment was er kloof tussen invulling van casussen. Nu gaat dat beter.” ; “De afgelopen maanden is er wrevel: gevoel van vergelijking en verantwoording te moeten afleggen - dit stuit op verweer.”</a:t>
            </a:r>
            <a:r>
              <a:rPr lang="en-US" sz="1000">
                <a:effectLst/>
              </a:rPr>
              <a:t> </a:t>
            </a:r>
            <a:r>
              <a:rPr lang="nl-BE" sz="1000" kern="1200">
                <a:solidFill>
                  <a:schemeClr val="tx1"/>
                </a:solidFill>
                <a:effectLst/>
                <a:latin typeface="+mn-lt"/>
                <a:ea typeface="+mn-ea"/>
                <a:cs typeface="+mn-cs"/>
              </a:rPr>
              <a:t>“Iedereen heeft contact met iedereen. Op maandagmiddag heeft iedereen team. We worden erbij geroepen. Er worden afspraken gemaakt, bvb. rond herevaluaties, heel veel IQ-onderzoeken (Team Onthaal heeft toen geholpen bij IQ-testen). We moeten nu misschien iets meer overleggen, maar dat is ook omdat het nieuw was. Nu is ons eamoverleg wel minder lang dan het teamoverleg secundair onderwijs dat we vroeger hadden.” (VCLB Aarschot)</a:t>
            </a:r>
            <a:endParaRPr lang="nl-NL" sz="100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a:t>
            </a:r>
            <a:r>
              <a:rPr lang="nl-NL" sz="1000" kern="1200">
                <a:solidFill>
                  <a:schemeClr val="tx1"/>
                </a:solidFill>
                <a:effectLst/>
                <a:latin typeface="+mn-lt"/>
                <a:ea typeface="+mn-ea"/>
                <a:cs typeface="+mn-cs"/>
              </a:rPr>
              <a:t>Sinds dit jaar hebben we voor het eerst een wachtlijst. </a:t>
            </a:r>
            <a:r>
              <a:rPr lang="nl-BE" sz="1000" kern="1200">
                <a:solidFill>
                  <a:schemeClr val="tx1"/>
                </a:solidFill>
                <a:effectLst/>
                <a:latin typeface="+mn-lt"/>
                <a:ea typeface="+mn-ea"/>
                <a:cs typeface="+mn-cs"/>
              </a:rPr>
              <a:t>We moeten kijken hoe we het efficiënter kunnen organiseren. We spenderen heel wat tijd aan teamoverleg en casusoverleg. Dat is niet makkelijk, zeker als we kijken naar het aantal deeltijdse mensen in het  team. We proberen bvb. niet alles samen te doen, er is iemand die het overleg voorbereidt. Op die manier doen we niet alles samen en gebruiken we enkel nog het team om samen af te spreken. (VCLB Maaseik)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“Knip tussen onthaal/traject blijft een moeilijk verhaal. Wat geven we door?. We ervaren dat als een moeilijkheid. We zijn daar flexibel mee omgegaan. We zijn daarrond gaan samenzitten. Individuele casussen bekeken. Heel moeilijk om dat zwart op wit op papier te zetten.” “Voor de w</a:t>
            </a:r>
            <a:r>
              <a:rPr lang="nl-NL" sz="1000" kern="1200">
                <a:solidFill>
                  <a:schemeClr val="tx1"/>
                </a:solidFill>
                <a:effectLst/>
                <a:latin typeface="+mn-lt"/>
                <a:ea typeface="+mn-ea"/>
                <a:cs typeface="+mn-cs"/>
              </a:rPr>
              <a:t>achtlijsten bij team traject werkt men met een teambord met systeem met briefjes om te prioriseren. We zitten ook vaak informeel samen. Er wordt veel overlegd. We maken niet strikt die splitsing tussen onthaal en traject.”</a:t>
            </a:r>
            <a:r>
              <a:rPr lang="en-US" sz="1000">
                <a:effectLst/>
              </a:rPr>
              <a:t> “</a:t>
            </a:r>
            <a:r>
              <a:rPr lang="nl-BE" sz="1000" kern="1200">
                <a:solidFill>
                  <a:schemeClr val="tx1"/>
                </a:solidFill>
                <a:effectLst/>
                <a:latin typeface="+mn-lt"/>
                <a:ea typeface="+mn-ea"/>
                <a:cs typeface="+mn-cs"/>
              </a:rPr>
              <a:t>Document voor vraagverheldering (welke info hebben we minimaal nodig om een traject goed te kunnen starten?): als dat goed is ingevuld, is het voor ons genoeg.” “Bord met casussen op de dispatchingslijst: deze splitsen we op in de casussen die verplicht zijn door het decreet en de vraaggestuurde casussen (de verplichte krijgen prioriteit = gele post-it). Binnen vraaggestuurde maken we nog een onderscheid en maken we een weging.die manier wordt dat verdeeld. Dit bespreken we op maandag. Veel informeel overleg, we lopen veel bij elkaar binnen. Iemand van onthaalteam erbij vragen als er vragen zijn.” </a:t>
            </a:r>
            <a:r>
              <a:rPr lang="en-US" sz="1000">
                <a:effectLst/>
              </a:rPr>
              <a:t>(VCLB Maaseik)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“Er is een eilandcultuur van de kernprocessen.” (VCLB Maasmechelen)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“Wanneer geven we iets door, wanneer niet. 80% van de discussies gaat daar over en daar zijn we ook in gegroeid. We discussiëren erover, maar lopen er niet op vast, niet nefast voor de sfeer.”</a:t>
            </a:r>
            <a:r>
              <a:rPr lang="en-US" sz="1000">
                <a:effectLst/>
              </a:rPr>
              <a:t> </a:t>
            </a:r>
            <a:r>
              <a:rPr lang="nl-BE" sz="1000" kern="1200">
                <a:solidFill>
                  <a:schemeClr val="tx1"/>
                </a:solidFill>
                <a:effectLst/>
                <a:latin typeface="+mn-lt"/>
                <a:ea typeface="+mn-ea"/>
                <a:cs typeface="+mn-cs"/>
              </a:rPr>
              <a:t>“Soms gaan we vanuit Team Onthaal rechtstreeks met trajecters in overleg, soms via afstemmingsoverleg. Die afstemming moet echt verankerd worden, dat is essentieel. Nu gebeurt het officieus. Door het te formaliseren kunnen we de grijze zone misschien iets minder grijs maken. Overleg om te zoeken naar de juiste spelregels.” “Sommige casussen komen terug naar ons Team Onthaal, dat zorgt soms voor wrevel. Nu is dat wel minder omdat de spelregels duidelijker zijn. Soms het gevoel dat ze ons controleren. “We moeten ons meer verantwoorden.” “</a:t>
            </a:r>
            <a:r>
              <a:rPr lang="nl-NL" sz="1000" kern="1200">
                <a:solidFill>
                  <a:schemeClr val="tx1"/>
                </a:solidFill>
                <a:effectLst/>
                <a:latin typeface="+mn-lt"/>
                <a:ea typeface="+mn-ea"/>
                <a:cs typeface="+mn-cs"/>
              </a:rPr>
              <a:t>Afstemmingsoverleg tussen onthaal en traject met dispatchlijst. We zijn wel gegroeid, maar toch nog veel haken en ogen. Wij hebben geen zicht op wat zij (Team Onthaal) doen aan schoolondersteuning. We besteden meer tijd aan vergaderen.” </a:t>
            </a:r>
            <a:r>
              <a:rPr lang="nl-BE" sz="1000" kern="1200">
                <a:solidFill>
                  <a:schemeClr val="tx1"/>
                </a:solidFill>
                <a:effectLst/>
                <a:latin typeface="+mn-lt"/>
                <a:ea typeface="+mn-ea"/>
                <a:cs typeface="+mn-cs"/>
              </a:rPr>
              <a:t>(VCLB Maasmechelen)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“Er zijn maar beperkte overlegmomenten tussen teams. Met sommige teams hebben we (KP3) haast nooit geen contact (met name KP4 en KP7).”</a:t>
            </a:r>
            <a:r>
              <a:rPr lang="en-US" sz="1000">
                <a:effectLst/>
              </a:rPr>
              <a:t> (VCLB Maasmechelen)</a:t>
            </a:r>
            <a:endParaRPr lang="en-US" sz="1000" kern="1200">
              <a:solidFill>
                <a:schemeClr val="tx1"/>
              </a:solidFill>
              <a:effectLst/>
              <a:latin typeface="+mn-lt"/>
              <a:ea typeface="+mn-ea"/>
              <a:cs typeface="+mn-cs"/>
            </a:endParaRPr>
          </a:p>
          <a:p>
            <a:pPr marL="0" lvl="0" indent="0">
              <a:buFont typeface="Arial" panose="020B0604020202020204" pitchFamily="34" charset="0"/>
              <a:buNone/>
              <a:defRPr/>
            </a:pPr>
            <a:endParaRPr lang="nl-BE" sz="1000" b="1" noProof="1">
              <a:solidFill>
                <a:schemeClr val="tx2"/>
              </a:solidFill>
              <a:latin typeface="Calibri" panose="020F0502020204030204" pitchFamily="34" charset="0"/>
              <a:cs typeface="Calibri" panose="020F0502020204030204" pitchFamily="34" charset="0"/>
            </a:endParaRPr>
          </a:p>
          <a:p>
            <a:r>
              <a:rPr lang="nl-NL" sz="1000" i="1">
                <a:latin typeface="Calibri" panose="020F0502020204030204" pitchFamily="34" charset="0"/>
                <a:cs typeface="Calibri" panose="020F0502020204030204" pitchFamily="34" charset="0"/>
              </a:rPr>
              <a:t>Op vlak van gelijkgerichtheid: </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“Vroeger kon je een eigen aanpak toepassen wat verwachtingen creëerde bij scholen en wat soms door hen werd uitgespeeld. Nu moeten we afspraken maken, vooral in de teams rond KP3 en KP4, rond wat we wel of niet doen, op welke wijze, tot waar, …”</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“Gelijkgerichtheid is geen evidente. Dit was vroeger al moeilijk maar nu wordt het zichtbaarder. Vroeger kon je je meer verschuilen. Maar er is nog ongelijkheid, we hebben dat binnen het team proberen te bespreken, maar het blijft moeilijk. Er is nog meer casusoverleg nodig, om te bepalen waar je afrondt ; hoe ver gaan we als onthaalteam, waar stoppen wij? Dus zowel hoe doen we dat als tot wanneer?”</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“Nu is het transparanter, duidelijker wie waar mee bezig is. Vroeger wist je niet waar mensen mee bezig waren.”</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“Verschillen in aanpak worden zichtbaar. Dat zorgt voor spanningen tussen personen”</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“Meer gelijkgerichtheid doordat je meer aftoetst bij elkaar, zaken worden bespreekbaar”</a:t>
            </a:r>
          </a:p>
          <a:p>
            <a:endParaRPr lang="nl-NL" sz="1000">
              <a:latin typeface="Calibri" panose="020F0502020204030204" pitchFamily="34" charset="0"/>
              <a:cs typeface="Calibri" panose="020F0502020204030204" pitchFamily="34" charset="0"/>
            </a:endParaRPr>
          </a:p>
          <a:p>
            <a:r>
              <a:rPr lang="nl-NL" sz="1000" i="1">
                <a:latin typeface="Calibri" panose="020F0502020204030204" pitchFamily="34" charset="0"/>
                <a:cs typeface="Calibri" panose="020F0502020204030204" pitchFamily="34" charset="0"/>
              </a:rPr>
              <a:t>Op vlak van doorlooptijd:</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“Casussen blijven liggen. We krijgen negatieve commentaren van scholen dat het te lang duurt. We hebben nog geen objectieve gegevens mbt doorlooptijd.” </a:t>
            </a:r>
          </a:p>
          <a:p>
            <a:pPr marL="171450" indent="-171450">
              <a:buFont typeface="Arial" panose="020B0604020202020204" pitchFamily="34" charset="0"/>
              <a:buChar char="•"/>
            </a:pPr>
            <a:r>
              <a:rPr lang="nl-NL" sz="1000">
                <a:latin typeface="Calibri" panose="020F0502020204030204" pitchFamily="34" charset="0"/>
                <a:cs typeface="Calibri" panose="020F0502020204030204" pitchFamily="34" charset="0"/>
              </a:rPr>
              <a:t>“ Secretariaat: “Het duurt langer voor iemand is doorverbonden.” “Vroeger was het duidelijker. 95% van de telefoons wordt doorgegeven, bijna niets wordt opgelost.”</a:t>
            </a:r>
          </a:p>
        </p:txBody>
      </p:sp>
      <p:sp>
        <p:nvSpPr>
          <p:cNvPr id="4" name="Slide Number Placeholder 3"/>
          <p:cNvSpPr>
            <a:spLocks noGrp="1"/>
          </p:cNvSpPr>
          <p:nvPr>
            <p:ph type="sldNum" sz="quarter" idx="5"/>
          </p:nvPr>
        </p:nvSpPr>
        <p:spPr/>
        <p:txBody>
          <a:bodyPr/>
          <a:lstStyle/>
          <a:p>
            <a:fld id="{96E7D330-2453-8F4E-8874-B343193405B6}" type="slidenum">
              <a:rPr lang="nl-NL" smtClean="0"/>
              <a:t>43</a:t>
            </a:fld>
            <a:endParaRPr lang="nl-NL"/>
          </a:p>
        </p:txBody>
      </p:sp>
    </p:spTree>
    <p:extLst>
      <p:ext uri="{BB962C8B-B14F-4D97-AF65-F5344CB8AC3E}">
        <p14:creationId xmlns:p14="http://schemas.microsoft.com/office/powerpoint/2010/main" val="173405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C</a:t>
            </a:r>
            <a:r>
              <a:rPr lang="nl-NL" sz="1000" b="1" kern="1200">
                <a:solidFill>
                  <a:schemeClr val="tx1"/>
                </a:solidFill>
                <a:effectLst/>
                <a:latin typeface="+mn-lt"/>
                <a:ea typeface="+mn-ea"/>
                <a:cs typeface="+mn-cs"/>
              </a:rPr>
              <a:t>itaten: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t>”</a:t>
            </a:r>
            <a:r>
              <a:rPr lang="nl-BE" sz="1000" kern="1200">
                <a:solidFill>
                  <a:schemeClr val="tx1"/>
                </a:solidFill>
                <a:effectLst/>
                <a:latin typeface="+mn-lt"/>
                <a:ea typeface="+mn-ea"/>
                <a:cs typeface="+mn-cs"/>
              </a:rPr>
              <a:t>Voordeel van onthaal en traject in 1 team is dat we feedback aan elkaar kunnen geven, er is meer communicatie; de vraag wordt meteen tijdens dispatch op team besproken”; “We gaan ook als team naar scholen”. </a:t>
            </a:r>
            <a:r>
              <a:rPr lang="en-US" sz="1000" kern="1200">
                <a:solidFill>
                  <a:schemeClr val="tx1"/>
                </a:solidFill>
                <a:effectLst/>
                <a:latin typeface="+mn-lt"/>
                <a:ea typeface="+mn-ea"/>
                <a:cs typeface="+mn-cs"/>
              </a:rPr>
              <a:t>”</a:t>
            </a:r>
            <a:r>
              <a:rPr lang="nl-BE" sz="1000" kern="1200">
                <a:solidFill>
                  <a:schemeClr val="tx1"/>
                </a:solidFill>
                <a:effectLst/>
                <a:latin typeface="+mn-lt"/>
                <a:ea typeface="+mn-ea"/>
                <a:cs typeface="+mn-cs"/>
              </a:rPr>
              <a:t>Rolafbakening blijft een belangrijk thema. In de regioteams in Ninove gebeurt de dispatch op de wekelijkse teammeeting. Daarnaast ervaart men toch nog nood aan overleg tussen onthalers versus trajects ipv louter op niveau van regioteam.” ; “Opsplitsing tussen onthaal (afzonderlijke vraagverheldering) en traject is wel een goed idee” ; “</a:t>
            </a:r>
            <a:r>
              <a:rPr lang="en-US" sz="1000" kern="1200">
                <a:solidFill>
                  <a:schemeClr val="tx1"/>
                </a:solidFill>
                <a:effectLst/>
                <a:latin typeface="+mn-lt"/>
                <a:ea typeface="+mn-ea"/>
                <a:cs typeface="+mn-cs"/>
              </a:rPr>
              <a:t> </a:t>
            </a:r>
            <a:r>
              <a:rPr lang="nl-BE" sz="1000" kern="1200">
                <a:solidFill>
                  <a:schemeClr val="tx1"/>
                </a:solidFill>
                <a:effectLst/>
                <a:latin typeface="+mn-lt"/>
                <a:ea typeface="+mn-ea"/>
                <a:cs typeface="+mn-cs"/>
              </a:rPr>
              <a:t>“Trajecters missen soms info om mee aan de slag te gaan, er is dus toch wel wat onduidelijkheid tussen onthaal en traject.” “We zijn er nog niet aan uit wat de ideale doorgeefmanier is. Wanneer geef je het door?“ (VCLB Ninove)</a:t>
            </a:r>
          </a:p>
        </p:txBody>
      </p:sp>
      <p:sp>
        <p:nvSpPr>
          <p:cNvPr id="4" name="Slide Number Placeholder 3"/>
          <p:cNvSpPr>
            <a:spLocks noGrp="1"/>
          </p:cNvSpPr>
          <p:nvPr>
            <p:ph type="sldNum" sz="quarter" idx="5"/>
          </p:nvPr>
        </p:nvSpPr>
        <p:spPr/>
        <p:txBody>
          <a:bodyPr/>
          <a:lstStyle/>
          <a:p>
            <a:fld id="{96E7D330-2453-8F4E-8874-B343193405B6}" type="slidenum">
              <a:rPr lang="nl-NL" smtClean="0"/>
              <a:t>44</a:t>
            </a:fld>
            <a:endParaRPr lang="nl-NL"/>
          </a:p>
        </p:txBody>
      </p:sp>
    </p:spTree>
    <p:extLst>
      <p:ext uri="{BB962C8B-B14F-4D97-AF65-F5344CB8AC3E}">
        <p14:creationId xmlns:p14="http://schemas.microsoft.com/office/powerpoint/2010/main" val="137097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i="1" dirty="0"/>
              <a:t>Organisatieverandering is voor veel organisaties een moeizaam</a:t>
            </a:r>
            <a:r>
              <a:rPr lang="nl-BE" i="1" baseline="0" dirty="0"/>
              <a:t> proces dat dikwijls niet tot verbeter leidt, maar eerder nieuwe problemen met zich mee kan brengen. De </a:t>
            </a:r>
            <a:r>
              <a:rPr lang="nl-BE" i="1" u="sng" baseline="0" dirty="0"/>
              <a:t>hamvraag</a:t>
            </a:r>
            <a:r>
              <a:rPr lang="nl-BE" i="1" u="none" baseline="0" dirty="0"/>
              <a:t> is dan </a:t>
            </a:r>
            <a:r>
              <a:rPr lang="nl-BE" i="1" u="none" baseline="0" dirty="0" err="1"/>
              <a:t>uiteraad</a:t>
            </a:r>
            <a:r>
              <a:rPr lang="nl-BE" i="1" u="none" baseline="0" dirty="0"/>
              <a:t> wat maakt dat dit proces vaak zo moeizaam loopt? De literatuur vertelt ons dat heel wat factoren hier een invloed op uitoefenen. Vaak focust men zich voornamelijk op de kenmerken van de organisatie of het “wat” van verandering (welke visie dragen we uit, hoe dienen nieuwe teams er uit te zien, enz.). Daarnaast schenkt men vanuit procesbenadering aandacht aan de veranderaanpak of het “hoe” van verandering. Wil men een beter begrip krijgen van hoe een organisatieverandering verloopt en welke bijsturing opportuun is, dan is het aangewezen om zowel het “wat” als het “hoe” onder de loep te nemen. Deze inzichten kunnen bijdragen tot de juiste bijsturing richting de nieuwe, ideale organisatie.</a:t>
            </a:r>
            <a:endParaRPr lang="nl-BE" i="1" dirty="0"/>
          </a:p>
        </p:txBody>
      </p:sp>
      <p:sp>
        <p:nvSpPr>
          <p:cNvPr id="4" name="Slide Number Placeholder 3"/>
          <p:cNvSpPr>
            <a:spLocks noGrp="1"/>
          </p:cNvSpPr>
          <p:nvPr>
            <p:ph type="sldNum" sz="quarter" idx="10"/>
          </p:nvPr>
        </p:nvSpPr>
        <p:spPr/>
        <p:txBody>
          <a:bodyPr/>
          <a:lstStyle/>
          <a:p>
            <a:fld id="{96E7D330-2453-8F4E-8874-B343193405B6}" type="slidenum">
              <a:rPr lang="nl-NL" smtClean="0"/>
              <a:t>14</a:t>
            </a:fld>
            <a:endParaRPr lang="nl-NL"/>
          </a:p>
        </p:txBody>
      </p:sp>
    </p:spTree>
    <p:extLst>
      <p:ext uri="{BB962C8B-B14F-4D97-AF65-F5344CB8AC3E}">
        <p14:creationId xmlns:p14="http://schemas.microsoft.com/office/powerpoint/2010/main" val="3579440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00" b="1">
                <a:latin typeface="Calibri" panose="020F0502020204030204" pitchFamily="34" charset="0"/>
                <a:cs typeface="Calibri" panose="020F0502020204030204" pitchFamily="34" charset="0"/>
              </a:rPr>
              <a:t>Verdere toelichting: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Belangrijk om aandacht te hebben van hoe de teams worden samengesteld: evenwichtige samenstelling qua expertise, discipline, ... noodzakelijk. (“Team Geraardsbergen en Pajot zijn misschien te klein om alle expertise te bieden.”)</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noProof="1">
                <a:solidFill>
                  <a:srgbClr val="8E959D"/>
                </a:solidFill>
                <a:latin typeface="+mn-lt"/>
              </a:rPr>
              <a:t>VCLB Maasland: houdt vast aan min. 40% onthaal om scholen sterker te maken, ipv meer capaciteit bij traject om wachtlijsten weg te werken. / </a:t>
            </a:r>
            <a:r>
              <a:rPr lang="nl-BE" sz="1200" kern="1200">
                <a:solidFill>
                  <a:schemeClr val="tx1"/>
                </a:solidFill>
                <a:effectLst/>
                <a:latin typeface="+mn-lt"/>
                <a:ea typeface="+mn-ea"/>
                <a:cs typeface="+mn-cs"/>
              </a:rPr>
              <a:t>In januari 2018 is er 20% VTE is van schoolnabij team naar leerlingnabij team gegaan.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nl-BE" sz="1000" b="0" noProof="1">
                <a:solidFill>
                  <a:srgbClr val="8E959D"/>
                </a:solidFill>
                <a:latin typeface="+mn-lt"/>
              </a:rPr>
              <a:t>Wees transparant over omkaderingsgewichten (aantal omkadering per school). </a:t>
            </a:r>
            <a:endParaRPr lang="en-US" sz="12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Goed nagaan wie je waar zet. “De mensen die het moeilijk hadden, waren mensen die in een rol geduwd zijn.”</a:t>
            </a:r>
            <a:endParaRPr lang="nl-BE" sz="1000" b="0" noProof="1">
              <a:solidFill>
                <a:srgbClr val="8E959D"/>
              </a:solidFill>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Aandacht voor de rol van onthaler (wie wordt voor de leeuwen gegooid? voldoende ervaring en ondersteuning?). </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noProof="1">
                <a:solidFill>
                  <a:srgbClr val="8E959D"/>
                </a:solidFill>
                <a:latin typeface="+mn-lt"/>
              </a:rPr>
              <a:t>Hoeveel deeltijdse medewerkers kunnen in een team werken? (“Een onthaler zou min. 60-80% moeten werken - de job is heel moeilijk voor een halftijdse”)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a:solidFill>
                  <a:schemeClr val="tx1"/>
                </a:solidFill>
                <a:effectLst/>
                <a:latin typeface="+mn-lt"/>
                <a:ea typeface="+mn-ea"/>
                <a:cs typeface="+mn-cs"/>
              </a:rPr>
              <a:t>Aandacht voor het inwerken van nieuwe medewerkers (incl. interimarissen). In welke functie/rol komen ze terecht? Heel moeilijk om hen in een goed ge-olied team te laten meedraaien.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a:solidFill>
                  <a:schemeClr val="tx1"/>
                </a:solidFill>
                <a:effectLst/>
                <a:latin typeface="+mn-lt"/>
                <a:ea typeface="+mn-ea"/>
                <a:cs typeface="+mn-cs"/>
              </a:rPr>
              <a:t>Peter-/metersysteem als succesfactor</a:t>
            </a:r>
          </a:p>
          <a:p>
            <a:pPr marL="171450" lvl="0" indent="-171450">
              <a:buFont typeface="Arial" panose="020B0604020202020204" pitchFamily="34" charset="0"/>
              <a:buChar char="•"/>
              <a:defRPr/>
            </a:pPr>
            <a:endParaRPr lang="en-US" sz="1000" b="1" noProof="1">
              <a:solidFill>
                <a:schemeClr val="tx2"/>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000" b="1" kern="1200">
                <a:solidFill>
                  <a:schemeClr val="tx1"/>
                </a:solidFill>
                <a:effectLst/>
                <a:latin typeface="+mn-lt"/>
                <a:ea typeface="+mn-ea"/>
                <a:cs typeface="+mn-cs"/>
              </a:rPr>
              <a:t>Extra citaten:</a:t>
            </a:r>
          </a:p>
          <a:p>
            <a:pPr marL="171450" lvl="0" indent="-171450">
              <a:buFont typeface="Arial" panose="020B0604020202020204" pitchFamily="34" charset="0"/>
              <a:buChar char="•"/>
            </a:pPr>
            <a:r>
              <a:rPr lang="nl-BE" sz="1000" kern="1200">
                <a:solidFill>
                  <a:schemeClr val="tx1"/>
                </a:solidFill>
                <a:effectLst/>
                <a:latin typeface="+mn-lt"/>
                <a:ea typeface="+mn-ea"/>
                <a:cs typeface="+mn-cs"/>
              </a:rPr>
              <a:t>“Belangrijk om goed na te denken over wie je in de functie van onthaler versus trajecter zet. Onthalers moeten sterk in hun schoenen staan. Ze moeten een persoonlijke band kunnen opbouwen met scholen, een all-round kennis hebben inzake CLB-werk, idealiter reeds aantal jaren ervaring, zich goed kunnen organiseren”</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kern="1200">
                <a:solidFill>
                  <a:schemeClr val="tx1"/>
                </a:solidFill>
                <a:effectLst/>
                <a:latin typeface="+mn-lt"/>
                <a:ea typeface="+mn-ea"/>
                <a:cs typeface="+mn-cs"/>
              </a:rPr>
              <a:t>“Goed nagaan wie je waar zet. De mensen die het moeilijk hadden, waren mensen die in een rol geduwd zijn”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“Er is een verpleegkundige in ons team die niet voor het schoolnabij team had gekozen: dat werkte niet.”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a:t>
            </a:r>
            <a:r>
              <a:rPr lang="nl-BE" sz="1200" kern="1200">
                <a:solidFill>
                  <a:schemeClr val="tx1"/>
                </a:solidFill>
                <a:effectLst/>
                <a:latin typeface="+mn-lt"/>
                <a:ea typeface="+mn-ea"/>
                <a:cs typeface="+mn-cs"/>
              </a:rPr>
              <a:t>“We zijn misschien te klein om te specialiseren. In het team kunnen 3 trajecters niet alles behappen, in DENI lukt dat beter omdat ze met 4 zijn)”</a:t>
            </a:r>
            <a:r>
              <a:rPr lang="en-US" sz="1000">
                <a:effectLst/>
              </a:rPr>
              <a:t> (VCLB Ninove)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800" b="0" noProof="1">
                <a:solidFill>
                  <a:srgbClr val="8E959D"/>
                </a:solidFill>
                <a:latin typeface="+mn-lt"/>
              </a:rPr>
              <a:t>“De v</a:t>
            </a:r>
            <a:r>
              <a:rPr lang="nl-BE" sz="1000" kern="1200">
                <a:solidFill>
                  <a:schemeClr val="tx1"/>
                </a:solidFill>
                <a:effectLst/>
                <a:latin typeface="+mn-lt"/>
                <a:ea typeface="+mn-ea"/>
                <a:cs typeface="+mn-cs"/>
              </a:rPr>
              <a:t>erdeling tussen 2 teams verkeerd gebeurd zijn, waardoor het ene team meer omkadering krijgt voor onthaal. Als je dan hoort dat je eigenlijk met te weinig gewerkt hebt, zorgt dit voor de nodige spanningen en frustraties.</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tx1"/>
                </a:solidFill>
                <a:effectLst/>
                <a:latin typeface="+mn-lt"/>
                <a:ea typeface="+mn-ea"/>
                <a:cs typeface="+mn-cs"/>
              </a:rPr>
              <a:t>“Jonge mensen zijn als onthaler voor de leeuwen gegooid.”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tx1"/>
                </a:solidFill>
                <a:effectLst/>
                <a:latin typeface="+mn-lt"/>
                <a:ea typeface="+mn-ea"/>
                <a:cs typeface="+mn-cs"/>
              </a:rPr>
              <a:t>“</a:t>
            </a:r>
            <a:r>
              <a:rPr lang="nl-BE" sz="1000" kern="1200">
                <a:solidFill>
                  <a:schemeClr val="tx1"/>
                </a:solidFill>
                <a:effectLst/>
                <a:latin typeface="+mn-lt"/>
                <a:ea typeface="+mn-ea"/>
                <a:cs typeface="+mn-cs"/>
              </a:rPr>
              <a:t>Belangrijk om goed op te volgen en regeling te herevalueren. Bijvoorbeeld het aantal gewogen leerlingen per medewerker versus aantal vragen/trajecten). Vorig jaar waren we onderbemand.” (VCLB Aarschot)</a:t>
            </a:r>
            <a:endParaRPr lang="nl-BE" sz="800" b="0" noProof="1">
              <a:solidFill>
                <a:srgbClr val="8E959D"/>
              </a:solidFill>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endParaRPr lang="nl-BE" sz="1000" noProof="1">
              <a:solidFill>
                <a:schemeClr val="tx2"/>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45</a:t>
            </a:fld>
            <a:endParaRPr lang="nl-NL"/>
          </a:p>
        </p:txBody>
      </p:sp>
    </p:spTree>
    <p:extLst>
      <p:ext uri="{BB962C8B-B14F-4D97-AF65-F5344CB8AC3E}">
        <p14:creationId xmlns:p14="http://schemas.microsoft.com/office/powerpoint/2010/main" val="972668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r-BE" sz="1000" b="1" i="0" u="none" strike="noStrike" kern="1200" dirty="0" err="1">
                <a:solidFill>
                  <a:schemeClr val="tx1"/>
                </a:solidFill>
                <a:effectLst/>
                <a:latin typeface="+mn-lt"/>
                <a:ea typeface="+mn-ea"/>
                <a:cs typeface="+mn-cs"/>
              </a:rPr>
              <a:t>Verdere</a:t>
            </a:r>
            <a:r>
              <a:rPr lang="fr-BE" sz="1000" b="1" i="0" u="none" strike="noStrike" kern="1200" dirty="0">
                <a:solidFill>
                  <a:schemeClr val="tx1"/>
                </a:solidFill>
                <a:effectLst/>
                <a:latin typeface="+mn-lt"/>
                <a:ea typeface="+mn-ea"/>
                <a:cs typeface="+mn-cs"/>
              </a:rPr>
              <a:t> </a:t>
            </a:r>
            <a:r>
              <a:rPr lang="fr-BE" sz="1000" b="1" i="0" u="none" strike="noStrike" kern="1200" dirty="0" err="1">
                <a:solidFill>
                  <a:schemeClr val="tx1"/>
                </a:solidFill>
                <a:effectLst/>
                <a:latin typeface="+mn-lt"/>
                <a:ea typeface="+mn-ea"/>
                <a:cs typeface="+mn-cs"/>
              </a:rPr>
              <a:t>toelichting</a:t>
            </a:r>
            <a:r>
              <a:rPr lang="fr-BE" sz="1000" b="1" i="0" u="none" strike="noStrike" kern="1200" dirty="0">
                <a:solidFill>
                  <a:schemeClr val="tx1"/>
                </a:solidFill>
                <a:effectLst/>
                <a:latin typeface="+mn-lt"/>
                <a:ea typeface="+mn-ea"/>
                <a:cs typeface="+mn-cs"/>
              </a:rPr>
              <a:t>:</a:t>
            </a:r>
            <a:r>
              <a:rPr lang="fr-BE" sz="1000" b="1" i="0" u="none" strike="noStrike" kern="1200" baseline="0" dirty="0">
                <a:solidFill>
                  <a:schemeClr val="tx1"/>
                </a:solidFill>
                <a:effectLst/>
                <a:latin typeface="+mn-lt"/>
                <a:ea typeface="+mn-ea"/>
                <a:cs typeface="+mn-cs"/>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latin typeface="+mn-lt"/>
                <a:cs typeface="Arial" panose="020B0604020202020204" pitchFamily="34" charset="0"/>
              </a:rPr>
              <a:t>Op dit moment zijn er mensen die een gevoel van valse inspraak ervaren, zowel tijdens het veranderproces als tijdens de huidige werking.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chemeClr val="tx2"/>
                </a:solidFill>
                <a:latin typeface="+mn-lt"/>
                <a:cs typeface="Arial" panose="020B0604020202020204" pitchFamily="34" charset="0"/>
              </a:rPr>
              <a:t>De term ‘zelfsturing’ en ‘zelfsturende teams’ wordt eigenlijk beter niet (meer) gebruikt (zie ook: ‘zelforganiserend’, ‘zelfregelend’, ‘autonoom’, ...). Of als ze gebruikt worden, moet op organisatieniveau worden scherpgesteld wat eronder verstaan wordt. Kernvragen zijn: “Welke/hoeveel autonomie krijgen de teams?” “Waarover kunnen teams beslissen, en waarover niet?” “Over wat hebben teams of individuele medewerkers een mandaat?” “Wie dient waarover te worden geconsulteerd of geïnformeerd?”. Door hier meer duidelijkheid rond te scheppen, </a:t>
            </a:r>
            <a:r>
              <a:rPr lang="nl-BE" sz="1000" b="0" noProof="1">
                <a:solidFill>
                  <a:schemeClr val="tx2"/>
                </a:solidFill>
                <a:latin typeface="+mn-lt"/>
                <a:cs typeface="Arial" panose="020B0604020202020204" pitchFamily="34" charset="0"/>
              </a:rPr>
              <a:t>kan het gevoel van valse inspraak worden vermeden en de (verkeerde) verwachtingen op vlak van ‘zelfsturing’ worden getemperd.</a:t>
            </a:r>
          </a:p>
          <a:p>
            <a:pPr marL="171450" indent="-171450" defTabSz="685800">
              <a:buFont typeface="Arial" panose="020B0604020202020204" pitchFamily="34" charset="0"/>
              <a:buChar char="•"/>
            </a:pPr>
            <a:r>
              <a:rPr lang="nl-BE" sz="1000" noProof="1">
                <a:solidFill>
                  <a:schemeClr val="tx2"/>
                </a:solidFill>
                <a:latin typeface="+mn-lt"/>
                <a:cs typeface="Arial" panose="020B0604020202020204" pitchFamily="34" charset="0"/>
              </a:rPr>
              <a:t>Zelfsturing is geen synoniem voor ‘vrijheid, blijheid’. Er kan ook geen ‘zelfsturing’ zijn zonder enige vorm van ‘sturing’. </a:t>
            </a:r>
          </a:p>
          <a:p>
            <a:pPr marL="171450" indent="-171450" defTabSz="685800">
              <a:buFont typeface="Arial" panose="020B0604020202020204" pitchFamily="34" charset="0"/>
              <a:buChar char="•"/>
            </a:pPr>
            <a:r>
              <a:rPr lang="nl-BE" sz="1000" noProof="1">
                <a:solidFill>
                  <a:schemeClr val="tx2"/>
                </a:solidFill>
                <a:latin typeface="+mn-lt"/>
                <a:cs typeface="Arial" panose="020B0604020202020204" pitchFamily="34" charset="0"/>
              </a:rPr>
              <a:t>Zelfsturing is ook geen doel op zich, maar een middel om als organisatie een grotere flexibiliteit/wendbaarheid te creëren. Teams in een organisatie hoeven ook niet per se allemaal dezelfde graad van autonomie te hebben – het ene team kan meer matuur zijn dan het andere, kan daarom misschien ook meer autonomie aan en heeft dus minder sturing nodig. In een organisatie is dus diversiteit mogelijk op vlak van teamautonomie.</a:t>
            </a:r>
          </a:p>
          <a:p>
            <a:pPr marL="171450" indent="-171450" defTabSz="685800">
              <a:buFont typeface="Arial" panose="020B0604020202020204" pitchFamily="34" charset="0"/>
              <a:buChar char="•"/>
            </a:pPr>
            <a:r>
              <a:rPr lang="nl-BE" sz="1000" noProof="1">
                <a:solidFill>
                  <a:schemeClr val="tx2"/>
                </a:solidFill>
                <a:latin typeface="+mn-lt"/>
                <a:cs typeface="Arial" panose="020B0604020202020204" pitchFamily="34" charset="0"/>
              </a:rPr>
              <a:t>Het anders organiseren impliceert dat medewerkers eigenlijk een stuk individuele autonomie opgeven om in team te gaan samenwerken. De individuele vrijheid wordt dus wat beknot, en dat kan contradictorisch ervaren worden met verwachtingen die er eventueel zijn gegroeied op vlak van ‘zelfsturing’. </a:t>
            </a:r>
          </a:p>
          <a:p>
            <a:endParaRPr lang="nl-NL" sz="1000" dirty="0"/>
          </a:p>
          <a:p>
            <a:pPr rtl="0" eaLnBrk="1" fontAlgn="t" latinLnBrk="0" hangingPunct="1"/>
            <a:r>
              <a:rPr lang="fr-BE" sz="1000" b="1" i="0" u="none" strike="noStrike" kern="1200" dirty="0">
                <a:solidFill>
                  <a:schemeClr val="tx1"/>
                </a:solidFill>
                <a:effectLst/>
                <a:latin typeface="+mn-lt"/>
                <a:ea typeface="+mn-ea"/>
                <a:cs typeface="+mn-cs"/>
              </a:rPr>
              <a:t>Extra citaten:</a:t>
            </a:r>
          </a:p>
          <a:p>
            <a:pPr marL="171450" lvl="0" indent="-171450" defTabSz="685800">
              <a:buFont typeface="Arial" panose="020B0604020202020204" pitchFamily="34" charset="0"/>
              <a:buChar char="•"/>
              <a:defRPr/>
            </a:pPr>
            <a:r>
              <a:rPr lang="nl-BE" sz="1000" noProof="1">
                <a:solidFill>
                  <a:schemeClr val="tx2"/>
                </a:solidFill>
                <a:latin typeface="+mn-lt"/>
              </a:rPr>
              <a:t>Directeur: </a:t>
            </a:r>
            <a:r>
              <a:rPr lang="nl-BE" sz="1000" kern="1200">
                <a:solidFill>
                  <a:schemeClr val="tx1"/>
                </a:solidFill>
                <a:effectLst/>
                <a:latin typeface="+mn-lt"/>
                <a:ea typeface="+mn-ea"/>
                <a:cs typeface="+mn-cs"/>
              </a:rPr>
              <a:t> “Moeilijk als leidinggevende. Soms komen dingen naar boven die niet realiseerbaar zijn. Ik wil gevoel van valse inspraak vermijden, illusie niet wekken dat iedereen alles kan bespreken.”</a:t>
            </a:r>
            <a:endParaRPr lang="nl-BE" sz="1000" noProof="1">
              <a:solidFill>
                <a:schemeClr val="tx2"/>
              </a:solidFill>
              <a:latin typeface="+mn-lt"/>
            </a:endParaRPr>
          </a:p>
          <a:p>
            <a:pPr marL="171450" lvl="0" indent="-171450" defTabSz="685800">
              <a:buFont typeface="Arial" panose="020B0604020202020204" pitchFamily="34" charset="0"/>
              <a:buChar char="•"/>
              <a:defRPr/>
            </a:pPr>
            <a:r>
              <a:rPr lang="nl-BE" sz="1000" noProof="1">
                <a:solidFill>
                  <a:schemeClr val="tx2"/>
                </a:solidFill>
                <a:latin typeface="+mn-lt"/>
              </a:rPr>
              <a:t>“Er zou meer inspraak moeten zijn over praktische dingen, niet over alles. Bvb. inspraak mbt verlofregeling, aanwerving als en teamlid uitvalt, bij interne vacature iedereen de kans geven om te solliciteren”.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“Inspraak bij sommige beslissingen zou meerwaarde zijn (bijv. bij nieuwe aanwervingen)”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“Soms worden conclusies getrokken zonder af te toetsen”</a:t>
            </a:r>
          </a:p>
          <a:p>
            <a:pPr marL="171450" indent="-171450">
              <a:buFont typeface="Arial" panose="020B0604020202020204" pitchFamily="34" charset="0"/>
              <a:buChar char="•"/>
            </a:pPr>
            <a:r>
              <a:rPr lang="nl-NL" sz="1000" kern="1200">
                <a:solidFill>
                  <a:schemeClr val="tx1"/>
                </a:solidFill>
                <a:effectLst/>
                <a:latin typeface="+mn-lt"/>
                <a:ea typeface="+mn-ea"/>
                <a:cs typeface="+mn-cs"/>
              </a:rPr>
              <a:t>“Onze directeur was zoekende. Ze had geen houvast meer. Op een bepaald moment heeft ze ostentatief losgelaten, terwijl wij vonden dat we wel een kapitein nodig hadden.”</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BE" sz="1000" kern="1200">
                <a:solidFill>
                  <a:schemeClr val="tx1"/>
                </a:solidFill>
                <a:effectLst/>
                <a:latin typeface="+mn-lt"/>
                <a:ea typeface="+mn-ea"/>
                <a:cs typeface="+mn-cs"/>
              </a:rPr>
              <a:t>“We moeten zelf onze boontjes doppen”</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NL" sz="1000" kern="1200">
                <a:solidFill>
                  <a:schemeClr val="tx1"/>
                </a:solidFill>
                <a:effectLst/>
                <a:latin typeface="+mn-lt"/>
                <a:ea typeface="+mn-ea"/>
                <a:cs typeface="+mn-cs"/>
              </a:rPr>
              <a:t>“Toch logisch dat zij soms af en toe knopen moet doorhakken.”</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NL" sz="1000" kern="1200">
                <a:solidFill>
                  <a:schemeClr val="tx1"/>
                </a:solidFill>
                <a:effectLst/>
                <a:latin typeface="+mn-lt"/>
                <a:ea typeface="+mn-ea"/>
                <a:cs typeface="+mn-cs"/>
              </a:rPr>
              <a:t>“Als we ergens mee vastzaten, kwam directeur wel met een standpunt.”</a:t>
            </a:r>
            <a:r>
              <a:rPr lang="en-US" sz="1000">
                <a:effectLst/>
              </a:rPr>
              <a:t> </a:t>
            </a:r>
          </a:p>
          <a:p>
            <a:pPr marL="171450" indent="-171450">
              <a:buFont typeface="Arial" panose="020B0604020202020204" pitchFamily="34" charset="0"/>
              <a:buChar char="•"/>
            </a:pPr>
            <a:r>
              <a:rPr lang="nl-BE" sz="1000" kern="1200">
                <a:solidFill>
                  <a:schemeClr val="tx1"/>
                </a:solidFill>
                <a:effectLst/>
                <a:latin typeface="+mn-lt"/>
                <a:ea typeface="+mn-ea"/>
                <a:cs typeface="+mn-cs"/>
              </a:rPr>
              <a:t>“We moeten sneller knopen doorhakken - zowel in het team, als overschrijdend. Bvb. installeren van crisispermanentie heeft heel lang geduurd... Heel wat zaken blijven hangen”</a:t>
            </a:r>
            <a:r>
              <a:rPr lang="en-US" sz="1000">
                <a:effectLst/>
              </a:rPr>
              <a:t> </a:t>
            </a:r>
          </a:p>
        </p:txBody>
      </p:sp>
      <p:sp>
        <p:nvSpPr>
          <p:cNvPr id="4" name="Slide Number Placeholder 3"/>
          <p:cNvSpPr>
            <a:spLocks noGrp="1"/>
          </p:cNvSpPr>
          <p:nvPr>
            <p:ph type="sldNum" sz="quarter" idx="10"/>
          </p:nvPr>
        </p:nvSpPr>
        <p:spPr/>
        <p:txBody>
          <a:bodyPr/>
          <a:lstStyle/>
          <a:p>
            <a:fld id="{96E7D330-2453-8F4E-8874-B343193405B6}" type="slidenum">
              <a:rPr lang="nl-NL" smtClean="0"/>
              <a:t>46</a:t>
            </a:fld>
            <a:endParaRPr lang="nl-NL"/>
          </a:p>
        </p:txBody>
      </p:sp>
    </p:spTree>
    <p:extLst>
      <p:ext uri="{BB962C8B-B14F-4D97-AF65-F5344CB8AC3E}">
        <p14:creationId xmlns:p14="http://schemas.microsoft.com/office/powerpoint/2010/main" val="808136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i="0" dirty="0">
                <a:latin typeface="+mn-lt"/>
              </a:rPr>
              <a:t>Verdere toelichting</a:t>
            </a:r>
          </a:p>
          <a:p>
            <a:pPr marL="0" indent="0" defTabSz="685800">
              <a:buFont typeface="Arial" panose="020B0604020202020204" pitchFamily="34" charset="0"/>
              <a:buNone/>
            </a:pPr>
            <a:endParaRPr lang="nl-BE" sz="1000" noProof="1">
              <a:solidFill>
                <a:schemeClr val="tx2"/>
              </a:solidFill>
              <a:latin typeface="+mn-lt"/>
              <a:cs typeface="Arial" panose="020B0604020202020204" pitchFamily="34" charset="0"/>
            </a:endParaRPr>
          </a:p>
          <a:p>
            <a:pPr marL="171450" indent="-171450" defTabSz="685800">
              <a:buFont typeface="Arial" panose="020B0604020202020204" pitchFamily="34" charset="0"/>
              <a:buChar char="•"/>
            </a:pPr>
            <a:r>
              <a:rPr lang="nl-BE" sz="1000" noProof="1">
                <a:solidFill>
                  <a:schemeClr val="tx2"/>
                </a:solidFill>
                <a:latin typeface="+mn-lt"/>
                <a:cs typeface="Arial" panose="020B0604020202020204" pitchFamily="34" charset="0"/>
              </a:rPr>
              <a:t>De </a:t>
            </a:r>
            <a:r>
              <a:rPr lang="nl-BE" sz="1000" b="1" noProof="1">
                <a:solidFill>
                  <a:schemeClr val="tx2"/>
                </a:solidFill>
                <a:latin typeface="+mn-lt"/>
                <a:cs typeface="Arial" panose="020B0604020202020204" pitchFamily="34" charset="0"/>
              </a:rPr>
              <a:t>KKIT-methodiek</a:t>
            </a:r>
            <a:r>
              <a:rPr lang="nl-BE" sz="1000" noProof="1">
                <a:solidFill>
                  <a:schemeClr val="tx2"/>
                </a:solidFill>
                <a:latin typeface="+mn-lt"/>
                <a:cs typeface="Arial" panose="020B0604020202020204" pitchFamily="34" charset="0"/>
              </a:rPr>
              <a:t> van Flanders Synergy biedt een kader om te bepalen waar bepaalde verantwoordelijkheden en beslissingsbevoegdheden komen te liggen in de organisatie. </a:t>
            </a:r>
          </a:p>
          <a:p>
            <a:pPr marL="171450" indent="-171450" defTabSz="685800">
              <a:buFont typeface="Arial" panose="020B0604020202020204" pitchFamily="34" charset="0"/>
              <a:buChar char="•"/>
            </a:pPr>
            <a:r>
              <a:rPr lang="nl-BE" sz="1000" noProof="1">
                <a:solidFill>
                  <a:schemeClr val="tx2"/>
                </a:solidFill>
                <a:latin typeface="+mn-lt"/>
                <a:cs typeface="Arial" panose="020B0604020202020204" pitchFamily="34" charset="0"/>
              </a:rPr>
              <a:t>Het uitgangspunt is dat alle </a:t>
            </a:r>
            <a:r>
              <a:rPr lang="nl-BE" sz="1000" b="1" noProof="1">
                <a:solidFill>
                  <a:schemeClr val="tx2"/>
                </a:solidFill>
                <a:latin typeface="+mn-lt"/>
                <a:cs typeface="Arial" panose="020B0604020202020204" pitchFamily="34" charset="0"/>
              </a:rPr>
              <a:t>regelactiviteiten </a:t>
            </a:r>
            <a:r>
              <a:rPr lang="nl-BE" sz="1000" noProof="1">
                <a:solidFill>
                  <a:schemeClr val="tx2"/>
                </a:solidFill>
                <a:latin typeface="+mn-lt"/>
                <a:cs typeface="Arial" panose="020B0604020202020204" pitchFamily="34" charset="0"/>
              </a:rPr>
              <a:t>bij de teams worden gelegd (zij zijn bevoegd voor en beslissen over alles), tenzij er argumenten zijn om dit niet te doen. </a:t>
            </a:r>
          </a:p>
          <a:p>
            <a:pPr marL="171450" indent="-171450" defTabSz="685800">
              <a:buFont typeface="Arial" panose="020B0604020202020204" pitchFamily="34" charset="0"/>
              <a:buChar char="•"/>
            </a:pPr>
            <a:r>
              <a:rPr lang="nl-BE" sz="1000" b="1" noProof="1">
                <a:solidFill>
                  <a:schemeClr val="tx2"/>
                </a:solidFill>
                <a:latin typeface="+mn-lt"/>
                <a:cs typeface="Arial" panose="020B0604020202020204" pitchFamily="34" charset="0"/>
              </a:rPr>
              <a:t>Regelactiviteiten</a:t>
            </a:r>
            <a:r>
              <a:rPr lang="nl-BE" sz="1000" noProof="1">
                <a:solidFill>
                  <a:schemeClr val="tx2"/>
                </a:solidFill>
                <a:latin typeface="+mn-lt"/>
                <a:cs typeface="Arial" panose="020B0604020202020204" pitchFamily="34" charset="0"/>
              </a:rPr>
              <a:t> zijn alle activiteiten die naast het uitvoerend werk dienen te gebeuren. Het gaat om:</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ltLang="nl-BE" sz="1000" b="1" i="1" dirty="0">
                <a:latin typeface="+mn-lt"/>
                <a:ea typeface="Arial" charset="0"/>
                <a:cs typeface="Arial" charset="0"/>
              </a:rPr>
              <a:t>Voorbereidende activiteiten</a:t>
            </a:r>
            <a:r>
              <a:rPr lang="nl-BE" altLang="nl-BE" sz="1000" b="1" dirty="0">
                <a:latin typeface="+mn-lt"/>
                <a:ea typeface="Arial" charset="0"/>
                <a:cs typeface="Arial" charset="0"/>
              </a:rPr>
              <a:t>: </a:t>
            </a:r>
            <a:r>
              <a:rPr lang="nl-BE" altLang="nl-BE" sz="1000" b="0" dirty="0">
                <a:latin typeface="+mn-lt"/>
                <a:ea typeface="Arial" charset="0"/>
                <a:cs typeface="Arial" charset="0"/>
              </a:rPr>
              <a:t>dat wat gedaan moet worden voordat met de uitvoering begonnen kan worden. Dit kan betrekking hebben op verkoop, bestellingen, voorraadbeheer, aankoop, marketing, …</a:t>
            </a:r>
            <a:endParaRPr lang="nl-BE" altLang="nl-BE" sz="1200" b="0" dirty="0">
              <a:latin typeface="+mn-lt"/>
              <a:ea typeface="Arial" charset="0"/>
              <a:cs typeface="Arial" charset="0"/>
            </a:endParaRP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ltLang="nl-BE" sz="1000" b="1" i="1" dirty="0">
                <a:latin typeface="+mn-lt"/>
                <a:ea typeface="Arial" charset="0"/>
                <a:cs typeface="Arial" charset="0"/>
              </a:rPr>
              <a:t>Organiserende activiteiten:</a:t>
            </a:r>
            <a:r>
              <a:rPr lang="nl-BE" altLang="nl-BE" sz="1000" b="0" dirty="0">
                <a:latin typeface="+mn-lt"/>
                <a:ea typeface="Arial" charset="0"/>
                <a:cs typeface="Arial" charset="0"/>
              </a:rPr>
              <a:t> het werk op elkaar afstemmen en coördineren, samen met anderen verbeteren en vernieuwen van werkprocessen. Bv. functionele contacten wanneer de noodzaak zich hiertoe aandient of van overlegvormen die op vastgestelde tijdstippen plaatsvinden.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ltLang="nl-BE" sz="1000" b="1" i="1" dirty="0">
                <a:latin typeface="+mn-lt"/>
                <a:ea typeface="Arial" charset="0"/>
                <a:cs typeface="Arial" charset="0"/>
              </a:rPr>
              <a:t>Controlerende activiteiten:</a:t>
            </a:r>
            <a:r>
              <a:rPr lang="nl-BE" altLang="nl-BE" sz="1000" b="0" dirty="0">
                <a:latin typeface="+mn-lt"/>
                <a:ea typeface="Arial" charset="0"/>
                <a:cs typeface="Arial" charset="0"/>
              </a:rPr>
              <a:t> de uitvoering van het werk opvolgen. Bv. kwaliteit, financieel, …</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ltLang="nl-BE" sz="1000" b="1" i="1" dirty="0">
                <a:latin typeface="+mn-lt"/>
                <a:ea typeface="Arial" charset="0"/>
                <a:cs typeface="Arial" charset="0"/>
              </a:rPr>
              <a:t>Ondersteunende activiteiten:</a:t>
            </a:r>
            <a:r>
              <a:rPr lang="nl-BE" altLang="nl-BE" sz="1000" b="0" dirty="0">
                <a:latin typeface="+mn-lt"/>
                <a:ea typeface="Arial" charset="0"/>
                <a:cs typeface="Arial" charset="0"/>
              </a:rPr>
              <a:t> dat wat gedaan moet worden opdat de uitvoering voortgang kan blijven vinden of verbeterd kan worden.  Dit heeft betrekking op het onderhouden, verbeteren of vernieuwen van het arbeidsproces, bv. door middel van onderhoud, </a:t>
            </a:r>
            <a:r>
              <a:rPr lang="nl-BE" altLang="nl-BE" sz="1000" b="0" dirty="0" err="1">
                <a:latin typeface="+mn-lt"/>
                <a:ea typeface="Arial" charset="0"/>
                <a:cs typeface="Arial" charset="0"/>
              </a:rPr>
              <a:t>recrutering</a:t>
            </a:r>
            <a:r>
              <a:rPr lang="nl-BE" altLang="nl-BE" sz="1000" b="0" dirty="0">
                <a:latin typeface="+mn-lt"/>
                <a:ea typeface="Arial" charset="0"/>
                <a:cs typeface="Arial" charset="0"/>
              </a:rPr>
              <a:t>, opleiding, </a:t>
            </a:r>
            <a:r>
              <a:rPr lang="nl-BE" altLang="nl-BE" sz="1000" b="0" dirty="0" err="1">
                <a:latin typeface="+mn-lt"/>
                <a:ea typeface="Arial" charset="0"/>
                <a:cs typeface="Arial" charset="0"/>
              </a:rPr>
              <a:t>IT,</a:t>
            </a:r>
            <a:r>
              <a:rPr lang="nl-BE" altLang="nl-BE" sz="1000" b="0" dirty="0">
                <a:latin typeface="+mn-lt"/>
                <a:ea typeface="Arial" charset="0"/>
                <a:cs typeface="Arial" charset="0"/>
              </a:rPr>
              <a:t> …</a:t>
            </a:r>
          </a:p>
          <a:p>
            <a:pPr marL="171450" indent="-171450" defTabSz="685800">
              <a:buFont typeface="Arial" panose="020B0604020202020204" pitchFamily="34" charset="0"/>
              <a:buChar char="•"/>
            </a:pPr>
            <a:r>
              <a:rPr lang="nl-BE" sz="1000" noProof="1">
                <a:solidFill>
                  <a:schemeClr val="tx2"/>
                </a:solidFill>
                <a:latin typeface="+mn-lt"/>
                <a:cs typeface="Arial" panose="020B0604020202020204" pitchFamily="34" charset="0"/>
              </a:rPr>
              <a:t>Argumenten om activiteiten al dan niet door teams te laten opnemen kunnen worden gevonden op vlak van </a:t>
            </a:r>
            <a:r>
              <a:rPr lang="nl-BE" sz="1000" b="1" noProof="1">
                <a:solidFill>
                  <a:schemeClr val="tx2"/>
                </a:solidFill>
                <a:latin typeface="+mn-lt"/>
                <a:cs typeface="Arial" panose="020B0604020202020204" pitchFamily="34" charset="0"/>
              </a:rPr>
              <a:t>Kader, Kennis, Impact, Tijdshorizon (KKIT)</a:t>
            </a:r>
            <a:r>
              <a:rPr lang="nl-BE" sz="1000" noProof="1">
                <a:solidFill>
                  <a:schemeClr val="tx2"/>
                </a:solidFill>
                <a:latin typeface="+mn-lt"/>
                <a:cs typeface="Arial" panose="020B0604020202020204" pitchFamily="34" charset="0"/>
              </a:rPr>
              <a:t>. </a:t>
            </a:r>
          </a:p>
          <a:p>
            <a:pPr marL="457200" lvl="1" indent="0" defTabSz="685800">
              <a:buFont typeface="Arial" panose="020B0604020202020204" pitchFamily="34" charset="0"/>
              <a:buNone/>
            </a:pPr>
            <a:r>
              <a:rPr lang="fr-BE" sz="1000" b="0" i="0" u="none" strike="noStrike" kern="1200">
                <a:solidFill>
                  <a:schemeClr val="tx1"/>
                </a:solidFill>
                <a:effectLst/>
                <a:latin typeface="+mn-lt"/>
                <a:ea typeface="+mn-ea"/>
                <a:cs typeface="+mn-cs"/>
              </a:rPr>
              <a:t>KKIT-uitgangspunt: De activiteit wordt opgenomen door de teams, tenzij …</a:t>
            </a:r>
          </a:p>
          <a:p>
            <a:pPr marL="628650" lvl="1" indent="-171450" rtl="0" eaLnBrk="1" fontAlgn="t" latinLnBrk="0" hangingPunct="1">
              <a:buFont typeface="Arial" panose="020B0604020202020204" pitchFamily="34" charset="0"/>
              <a:buChar char="•"/>
            </a:pPr>
            <a:r>
              <a:rPr lang="fr-BE" sz="1000" b="1" i="1" u="none" strike="noStrike" kern="1200">
                <a:solidFill>
                  <a:schemeClr val="tx1"/>
                </a:solidFill>
                <a:effectLst/>
                <a:latin typeface="+mn-lt"/>
                <a:ea typeface="+mn-ea"/>
                <a:cs typeface="+mn-cs"/>
              </a:rPr>
              <a:t>Kader:</a:t>
            </a:r>
            <a:r>
              <a:rPr lang="fr-BE" sz="1000" b="0" i="0" u="none" strike="noStrike" kern="1200">
                <a:solidFill>
                  <a:schemeClr val="tx1"/>
                </a:solidFill>
                <a:effectLst/>
                <a:latin typeface="+mn-lt"/>
                <a:ea typeface="+mn-ea"/>
                <a:cs typeface="+mn-cs"/>
              </a:rPr>
              <a:t> het team het vereiste referentiekader niet heeft</a:t>
            </a:r>
          </a:p>
          <a:p>
            <a:pPr marL="628650" lvl="1" indent="-171450" rtl="0" eaLnBrk="1" fontAlgn="t" latinLnBrk="0" hangingPunct="1">
              <a:buFont typeface="Arial" panose="020B0604020202020204" pitchFamily="34" charset="0"/>
              <a:buChar char="•"/>
            </a:pPr>
            <a:r>
              <a:rPr lang="fr-BE" sz="1000" b="1" i="1" u="none" strike="noStrike" kern="1200">
                <a:solidFill>
                  <a:schemeClr val="tx1"/>
                </a:solidFill>
                <a:effectLst/>
                <a:latin typeface="+mn-lt"/>
                <a:ea typeface="+mn-ea"/>
                <a:cs typeface="+mn-cs"/>
              </a:rPr>
              <a:t>Kennis en informatie: </a:t>
            </a:r>
            <a:r>
              <a:rPr lang="fr-BE" sz="1000" b="0" i="0" u="none" strike="noStrike" kern="1200">
                <a:solidFill>
                  <a:schemeClr val="tx1"/>
                </a:solidFill>
                <a:effectLst/>
                <a:latin typeface="+mn-lt"/>
                <a:ea typeface="+mn-ea"/>
                <a:cs typeface="+mn-cs"/>
              </a:rPr>
              <a:t>het team de vereiste kennis en oordelend vermogen niet heeft</a:t>
            </a:r>
          </a:p>
          <a:p>
            <a:pPr marL="628650" lvl="1" indent="-171450" rtl="0" eaLnBrk="1" fontAlgn="t" latinLnBrk="0" hangingPunct="1">
              <a:buFont typeface="Arial" panose="020B0604020202020204" pitchFamily="34" charset="0"/>
              <a:buChar char="•"/>
            </a:pPr>
            <a:r>
              <a:rPr lang="fr-BE" sz="1000" b="1" i="1" u="none" strike="noStrike" kern="1200">
                <a:solidFill>
                  <a:schemeClr val="tx1"/>
                </a:solidFill>
                <a:effectLst/>
                <a:latin typeface="+mn-lt"/>
                <a:ea typeface="+mn-ea"/>
                <a:cs typeface="+mn-cs"/>
              </a:rPr>
              <a:t>Impact van beslissingen:</a:t>
            </a:r>
            <a:r>
              <a:rPr lang="fr-BE" sz="1000" b="0" i="0" u="none" strike="noStrike" kern="1200">
                <a:solidFill>
                  <a:schemeClr val="tx1"/>
                </a:solidFill>
                <a:effectLst/>
                <a:latin typeface="+mn-lt"/>
                <a:ea typeface="+mn-ea"/>
                <a:cs typeface="+mn-cs"/>
              </a:rPr>
              <a:t> het team niet kan evalueren wat de impact is van de te nemen beslissingen</a:t>
            </a:r>
          </a:p>
          <a:p>
            <a:pPr marL="628650" lvl="1" indent="-171450" rtl="0" eaLnBrk="1" fontAlgn="t" latinLnBrk="0" hangingPunct="1">
              <a:buFont typeface="Arial" panose="020B0604020202020204" pitchFamily="34" charset="0"/>
              <a:buChar char="•"/>
            </a:pPr>
            <a:r>
              <a:rPr lang="fr-BE" sz="1000" b="1" i="1" u="none" strike="noStrike" kern="1200">
                <a:solidFill>
                  <a:schemeClr val="tx1"/>
                </a:solidFill>
                <a:effectLst/>
                <a:latin typeface="+mn-lt"/>
                <a:ea typeface="+mn-ea"/>
                <a:cs typeface="+mn-cs"/>
              </a:rPr>
              <a:t>Tijdshorizon:</a:t>
            </a:r>
            <a:r>
              <a:rPr lang="fr-BE" sz="1000" b="0" i="0" u="none" strike="noStrike" kern="1200">
                <a:solidFill>
                  <a:schemeClr val="tx1"/>
                </a:solidFill>
                <a:effectLst/>
                <a:latin typeface="+mn-lt"/>
                <a:ea typeface="+mn-ea"/>
                <a:cs typeface="+mn-cs"/>
              </a:rPr>
              <a:t> de tijdshorizon het onmogelijk maakt voor het team om de beslissing te nemen.</a:t>
            </a:r>
          </a:p>
          <a:p>
            <a:pPr marL="171450" indent="-171450" defTabSz="685800">
              <a:buFont typeface="Arial" panose="020B0604020202020204" pitchFamily="34" charset="0"/>
              <a:buChar char="•"/>
            </a:pPr>
            <a:r>
              <a:rPr lang="nl-BE" sz="1000" b="1" noProof="1">
                <a:solidFill>
                  <a:schemeClr val="tx2"/>
                </a:solidFill>
                <a:latin typeface="+mn-lt"/>
                <a:cs typeface="Arial" panose="020B0604020202020204" pitchFamily="34" charset="0"/>
              </a:rPr>
              <a:t>Aanpak:</a:t>
            </a:r>
            <a:r>
              <a:rPr lang="nl-BE" sz="1000" noProof="1">
                <a:solidFill>
                  <a:schemeClr val="tx2"/>
                </a:solidFill>
                <a:latin typeface="+mn-lt"/>
                <a:cs typeface="Arial" panose="020B0604020202020204" pitchFamily="34" charset="0"/>
              </a:rPr>
              <a:t> Binnen een VCLB-centrum zou de directeur op basis van een oplijsting van alle regelactiviteiten een voorstel kunnen doen van wat op welk niveau wordt gelegd (centraal of decentraal). Maak dit zo concreet mogelijk. Nadien kan dit voorstel worden besproken met de teamleiders/-afgevaardigden of met alle medewerkers. Doel: scherp krijgen over wat een team wel en niet bevoegd is, en wat er hogerop in de organisatie wordt beslist.</a:t>
            </a:r>
            <a:endParaRPr lang="fr-BE" sz="1000" b="0" i="0" u="none" strike="noStrike"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1" i="1" dirty="0">
                <a:latin typeface="+mn-lt"/>
              </a:rPr>
              <a:t>Zie extra artikel ter documentatie</a:t>
            </a:r>
          </a:p>
        </p:txBody>
      </p:sp>
      <p:sp>
        <p:nvSpPr>
          <p:cNvPr id="4" name="Slide Number Placeholder 3"/>
          <p:cNvSpPr>
            <a:spLocks noGrp="1"/>
          </p:cNvSpPr>
          <p:nvPr>
            <p:ph type="sldNum" sz="quarter" idx="10"/>
          </p:nvPr>
        </p:nvSpPr>
        <p:spPr/>
        <p:txBody>
          <a:bodyPr/>
          <a:lstStyle/>
          <a:p>
            <a:fld id="{96E7D330-2453-8F4E-8874-B343193405B6}" type="slidenum">
              <a:rPr lang="nl-NL" smtClean="0"/>
              <a:t>47</a:t>
            </a:fld>
            <a:endParaRPr lang="nl-NL"/>
          </a:p>
        </p:txBody>
      </p:sp>
    </p:spTree>
    <p:extLst>
      <p:ext uri="{BB962C8B-B14F-4D97-AF65-F5344CB8AC3E}">
        <p14:creationId xmlns:p14="http://schemas.microsoft.com/office/powerpoint/2010/main" val="386290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i="0" dirty="0">
                <a:latin typeface="+mn-lt"/>
              </a:rPr>
              <a:t>Toelichting:</a:t>
            </a:r>
          </a:p>
          <a:p>
            <a:r>
              <a:rPr lang="nl-BE" sz="1000" b="0" i="0" dirty="0">
                <a:latin typeface="+mn-lt"/>
              </a:rPr>
              <a:t>Bij de KKIT-oefening kunnen alle regeltaken/–activiteiten op kaartjes worden geschreven.</a:t>
            </a:r>
          </a:p>
          <a:p>
            <a:r>
              <a:rPr lang="nl-BE" sz="1000" b="0" i="0" dirty="0">
                <a:latin typeface="+mn-lt"/>
              </a:rPr>
              <a:t>Deze kaartjes dienen dan op het spelbord te worden gelegd, steunend op de argumentatie vanuit de KKIT-criteria (‘d</a:t>
            </a:r>
            <a:r>
              <a:rPr lang="fr-BE" sz="1000" b="0" i="0" u="none" strike="noStrike" kern="1200">
                <a:solidFill>
                  <a:schemeClr val="tx1"/>
                </a:solidFill>
                <a:effectLst/>
                <a:latin typeface="+mn-lt"/>
                <a:ea typeface="+mn-ea"/>
                <a:cs typeface="+mn-cs"/>
              </a:rPr>
              <a:t>e activiteit wordt opgenomen door de teams, tenzij … ).</a:t>
            </a:r>
          </a:p>
          <a:p>
            <a:r>
              <a:rPr lang="fr-BE" sz="1000" b="0" i="0" u="none" strike="noStrike" kern="1200">
                <a:solidFill>
                  <a:schemeClr val="tx1"/>
                </a:solidFill>
                <a:effectLst/>
                <a:latin typeface="+mn-lt"/>
                <a:ea typeface="+mn-ea"/>
                <a:cs typeface="+mn-cs"/>
              </a:rPr>
              <a:t>Dit kan persoonlijk gebeuren en daarna bediscussieerd worden in groep.</a:t>
            </a:r>
          </a:p>
          <a:p>
            <a:r>
              <a:rPr lang="fr-BE" sz="1000" b="0" i="0" u="none" strike="noStrike" kern="1200">
                <a:solidFill>
                  <a:schemeClr val="tx1"/>
                </a:solidFill>
                <a:effectLst/>
                <a:latin typeface="+mn-lt"/>
                <a:ea typeface="+mn-ea"/>
                <a:cs typeface="+mn-cs"/>
              </a:rPr>
              <a:t>Opmerkingen: </a:t>
            </a:r>
          </a:p>
          <a:p>
            <a:pPr marL="171450" indent="-171450">
              <a:buFont typeface="Arial" panose="020B0604020202020204" pitchFamily="34" charset="0"/>
              <a:buChar char="•"/>
            </a:pPr>
            <a:r>
              <a:rPr lang="fr-BE" sz="1000" b="0" i="0" u="none" strike="noStrike" kern="1200">
                <a:solidFill>
                  <a:schemeClr val="tx1"/>
                </a:solidFill>
                <a:effectLst/>
                <a:latin typeface="+mn-lt"/>
                <a:ea typeface="+mn-ea"/>
                <a:cs typeface="+mn-cs"/>
              </a:rPr>
              <a:t>Over het merendeel van de regeltaken zal er geen discussie zijn, het gaat om 10-20% waar dit wel mogelijk het geval is…</a:t>
            </a:r>
          </a:p>
          <a:p>
            <a:pPr marL="171450" indent="-171450">
              <a:buFont typeface="Arial" panose="020B0604020202020204" pitchFamily="34" charset="0"/>
              <a:buChar char="•"/>
            </a:pPr>
            <a:r>
              <a:rPr lang="fr-BE" sz="1000" b="0" i="0" u="none" strike="noStrike" kern="1200">
                <a:solidFill>
                  <a:schemeClr val="tx1"/>
                </a:solidFill>
                <a:effectLst/>
                <a:latin typeface="+mn-lt"/>
                <a:ea typeface="+mn-ea"/>
                <a:cs typeface="+mn-cs"/>
              </a:rPr>
              <a:t>Voor sommige activiteiten is het misschien zinvol om kritisch na te denken: moeten we die nog wel doen? (STOP), of kunnen we die niet laten doen door partners/scholen/ouders-leerlingen? Verder zijn er misschien ook activiteiten die best samen worden gedaan met andere centra.</a:t>
            </a:r>
          </a:p>
          <a:p>
            <a:endParaRPr lang="fr-BE" sz="1000" b="0" i="0" u="none" strike="noStrike" kern="1200">
              <a:solidFill>
                <a:schemeClr val="tx1"/>
              </a:solidFill>
              <a:effectLst/>
              <a:latin typeface="+mn-lt"/>
              <a:ea typeface="+mn-ea"/>
              <a:cs typeface="+mn-cs"/>
            </a:endParaRPr>
          </a:p>
          <a:p>
            <a:endParaRPr lang="nl-BE" sz="1000" b="0" i="0" dirty="0">
              <a:latin typeface="+mn-lt"/>
            </a:endParaRPr>
          </a:p>
        </p:txBody>
      </p:sp>
      <p:sp>
        <p:nvSpPr>
          <p:cNvPr id="4" name="Slide Number Placeholder 3"/>
          <p:cNvSpPr>
            <a:spLocks noGrp="1"/>
          </p:cNvSpPr>
          <p:nvPr>
            <p:ph type="sldNum" sz="quarter" idx="10"/>
          </p:nvPr>
        </p:nvSpPr>
        <p:spPr/>
        <p:txBody>
          <a:bodyPr/>
          <a:lstStyle/>
          <a:p>
            <a:fld id="{96E7D330-2453-8F4E-8874-B343193405B6}" type="slidenum">
              <a:rPr lang="nl-NL" smtClean="0"/>
              <a:t>48</a:t>
            </a:fld>
            <a:endParaRPr lang="nl-NL"/>
          </a:p>
        </p:txBody>
      </p:sp>
    </p:spTree>
    <p:extLst>
      <p:ext uri="{BB962C8B-B14F-4D97-AF65-F5344CB8AC3E}">
        <p14:creationId xmlns:p14="http://schemas.microsoft.com/office/powerpoint/2010/main" val="2795371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000" b="1" i="1" dirty="0">
              <a:latin typeface="+mn-lt"/>
            </a:endParaRPr>
          </a:p>
        </p:txBody>
      </p:sp>
      <p:sp>
        <p:nvSpPr>
          <p:cNvPr id="4" name="Slide Number Placeholder 3"/>
          <p:cNvSpPr>
            <a:spLocks noGrp="1"/>
          </p:cNvSpPr>
          <p:nvPr>
            <p:ph type="sldNum" sz="quarter" idx="10"/>
          </p:nvPr>
        </p:nvSpPr>
        <p:spPr/>
        <p:txBody>
          <a:bodyPr/>
          <a:lstStyle/>
          <a:p>
            <a:fld id="{96E7D330-2453-8F4E-8874-B343193405B6}" type="slidenum">
              <a:rPr lang="nl-NL" smtClean="0"/>
              <a:t>49</a:t>
            </a:fld>
            <a:endParaRPr lang="nl-NL"/>
          </a:p>
        </p:txBody>
      </p:sp>
    </p:spTree>
    <p:extLst>
      <p:ext uri="{BB962C8B-B14F-4D97-AF65-F5344CB8AC3E}">
        <p14:creationId xmlns:p14="http://schemas.microsoft.com/office/powerpoint/2010/main" val="1994615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nl-BE" sz="1000" b="1" noProof="1">
                <a:solidFill>
                  <a:schemeClr val="accent2"/>
                </a:solidFill>
                <a:latin typeface="+mn-lt"/>
                <a:cs typeface="Calibri" panose="020F0502020204030204" pitchFamily="34" charset="0"/>
              </a:rPr>
              <a:t>Extra toelichting</a:t>
            </a:r>
          </a:p>
          <a:p>
            <a:pPr>
              <a:buFont typeface="+mj-lt"/>
              <a:buNone/>
            </a:pPr>
            <a:r>
              <a:rPr lang="nl-BE" sz="1000" b="0" noProof="1">
                <a:solidFill>
                  <a:schemeClr val="accent2"/>
                </a:solidFill>
                <a:latin typeface="+mn-lt"/>
                <a:cs typeface="Calibri" panose="020F0502020204030204" pitchFamily="34" charset="0"/>
              </a:rPr>
              <a:t>Aansluitend op het scherpstellen van het kader op vlak van ’sturing vs zelfsturing’ (zie 6) is het belangrijk om stil te staan bij de ‘leiderschapsnorm’ binnen de organisatie.</a:t>
            </a:r>
          </a:p>
          <a:p>
            <a:pPr>
              <a:buFont typeface="+mj-lt"/>
              <a:buNone/>
            </a:pPr>
            <a:r>
              <a:rPr lang="nl-BE" sz="1000" b="0" noProof="1">
                <a:solidFill>
                  <a:schemeClr val="accent2"/>
                </a:solidFill>
                <a:latin typeface="+mn-lt"/>
                <a:cs typeface="Calibri" panose="020F0502020204030204" pitchFamily="34" charset="0"/>
              </a:rPr>
              <a:t>Als men in een organisatie anders gaat werken komt de leiding ook in een identiteitscrisis </a:t>
            </a:r>
            <a:r>
              <a:rPr lang="nl-BE" sz="1000" b="1" noProof="1">
                <a:solidFill>
                  <a:schemeClr val="accent2"/>
                </a:solidFill>
                <a:latin typeface="+mn-lt"/>
                <a:cs typeface="Calibri" panose="020F0502020204030204" pitchFamily="34" charset="0"/>
              </a:rPr>
              <a:t>(‘de leider in verandering’)</a:t>
            </a:r>
            <a:r>
              <a:rPr lang="nl-BE" sz="1000" b="0" noProof="1">
                <a:solidFill>
                  <a:schemeClr val="accent2"/>
                </a:solidFill>
                <a:latin typeface="+mn-lt"/>
                <a:cs typeface="Calibri" panose="020F0502020204030204" pitchFamily="34" charset="0"/>
              </a:rPr>
              <a:t>. </a:t>
            </a:r>
          </a:p>
          <a:p>
            <a:pPr>
              <a:buFont typeface="+mj-lt"/>
              <a:buNone/>
            </a:pPr>
            <a:r>
              <a:rPr lang="nl-BE" sz="1000" b="0" noProof="1">
                <a:solidFill>
                  <a:schemeClr val="accent2"/>
                </a:solidFill>
                <a:latin typeface="+mn-lt"/>
                <a:cs typeface="Calibri" panose="020F0502020204030204" pitchFamily="34" charset="0"/>
              </a:rPr>
              <a:t>Wat wordt onze (nieuwe) opdracht en betekenis als directie? Het gaat om het breken van haar betekenis als leiding (‘sense breaking’) en het geven van een nieuwe betekenis (of op z’n minst het scherpstellen ervan) (‘sense giving’). </a:t>
            </a:r>
          </a:p>
          <a:p>
            <a:pPr>
              <a:buFont typeface="+mj-lt"/>
              <a:buNone/>
            </a:pPr>
            <a:r>
              <a:rPr lang="nl-BE" sz="1000" b="0" noProof="1">
                <a:solidFill>
                  <a:schemeClr val="accent2"/>
                </a:solidFill>
                <a:latin typeface="+mn-lt"/>
                <a:cs typeface="Calibri" panose="020F0502020204030204" pitchFamily="34" charset="0"/>
              </a:rPr>
              <a:t>Hier gaat het ook over de manier waarop de organisatie naar leiderschap en de leiding kijkt (‘beeld van de leider’). </a:t>
            </a:r>
            <a:r>
              <a:rPr lang="nl-BE" sz="1000" noProof="1">
                <a:solidFill>
                  <a:schemeClr val="accent2"/>
                </a:solidFill>
                <a:latin typeface="+mn-lt"/>
                <a:cs typeface="Calibri" panose="020F0502020204030204" pitchFamily="34" charset="0"/>
              </a:rPr>
              <a:t>Wat zijn de verwachtingen van de organisatie tav de leider? Verder moet worden scherpgesteld welke </a:t>
            </a:r>
            <a:r>
              <a:rPr lang="nl-BE" sz="1000" b="1" noProof="1">
                <a:solidFill>
                  <a:schemeClr val="accent2"/>
                </a:solidFill>
                <a:latin typeface="+mn-lt"/>
                <a:cs typeface="Calibri" panose="020F0502020204030204" pitchFamily="34" charset="0"/>
              </a:rPr>
              <a:t>leiderschapsrollen</a:t>
            </a:r>
            <a:r>
              <a:rPr lang="nl-BE" sz="1000" noProof="1">
                <a:solidFill>
                  <a:schemeClr val="accent2"/>
                </a:solidFill>
                <a:latin typeface="+mn-lt"/>
                <a:cs typeface="Calibri" panose="020F0502020204030204" pitchFamily="34" charset="0"/>
              </a:rPr>
              <a:t> neemt de directie op, welke niet? Welke rollen worden elders in de organisatie opgenomen: gedeeld leiderschap. En w</a:t>
            </a:r>
            <a:r>
              <a:rPr lang="nl-BE" sz="1000" b="0" noProof="1">
                <a:solidFill>
                  <a:schemeClr val="accent2"/>
                </a:solidFill>
                <a:latin typeface="+mn-lt"/>
                <a:cs typeface="Calibri" panose="020F0502020204030204" pitchFamily="34" charset="0"/>
              </a:rPr>
              <a:t>elke leiderschapsgedragingen passen bij welke rol? </a:t>
            </a:r>
          </a:p>
          <a:p>
            <a:pPr>
              <a:buFont typeface="+mj-lt"/>
              <a:buNone/>
            </a:pPr>
            <a:r>
              <a:rPr lang="nl-BE" sz="1000" b="0" noProof="1">
                <a:solidFill>
                  <a:schemeClr val="accent2"/>
                </a:solidFill>
                <a:latin typeface="+mn-lt"/>
                <a:cs typeface="Calibri" panose="020F0502020204030204" pitchFamily="34" charset="0"/>
              </a:rPr>
              <a:t>Zie ook nota: https://etion.be/kennisbank/sterk-leiderschap-voor-autonome-teams </a:t>
            </a:r>
          </a:p>
          <a:p>
            <a:pPr>
              <a:buFont typeface="+mj-lt"/>
              <a:buNone/>
            </a:pPr>
            <a:endParaRPr lang="nl-BE" sz="1000" b="1" noProof="1">
              <a:solidFill>
                <a:schemeClr val="accent2"/>
              </a:solidFill>
              <a:latin typeface="+mn-lt"/>
              <a:cs typeface="Calibri" panose="020F0502020204030204" pitchFamily="34" charset="0"/>
            </a:endParaRPr>
          </a:p>
          <a:p>
            <a:pPr>
              <a:buFont typeface="+mj-lt"/>
              <a:buNone/>
            </a:pPr>
            <a:r>
              <a:rPr lang="nl-BE" sz="1000" b="1" noProof="1">
                <a:solidFill>
                  <a:schemeClr val="accent2"/>
                </a:solidFill>
                <a:latin typeface="+mn-lt"/>
                <a:cs typeface="Calibri" panose="020F0502020204030204" pitchFamily="34" charset="0"/>
              </a:rPr>
              <a:t>Extra aandachtspunten (vanuit de interviews)</a:t>
            </a:r>
          </a:p>
          <a:p>
            <a:pPr marL="171450" lvl="0" indent="-171450">
              <a:buFont typeface="Arial" panose="020B0604020202020204" pitchFamily="34" charset="0"/>
              <a:buChar char="•"/>
            </a:pPr>
            <a:r>
              <a:rPr lang="nl-BE" sz="1000" i="0" kern="1200">
                <a:solidFill>
                  <a:schemeClr val="tx1"/>
                </a:solidFill>
                <a:effectLst/>
                <a:latin typeface="+mn-lt"/>
                <a:ea typeface="+mn-ea"/>
                <a:cs typeface="Calibri" panose="020F0502020204030204" pitchFamily="34" charset="0"/>
              </a:rPr>
              <a:t>Belang om als directie openlijk te erkennen dat de werkdruk hoog is – ook al verandert dit in wezen niets aan de werkdruk zelf (“zorg voor je mensen, toon begrip en erkenning, wees empatisch en ondersteunend”, “het is normaal dat je jezelf zo voelt”). Oog hebben voor de mogelijke discrepantie tussen hoe de directeur dingen aanvoelt en hoe mensen dit ervaren, en hier dan ook op inspelen.</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i="0" kern="1200">
                <a:solidFill>
                  <a:schemeClr val="tx1"/>
                </a:solidFill>
                <a:effectLst/>
                <a:latin typeface="+mn-lt"/>
                <a:ea typeface="+mn-ea"/>
                <a:cs typeface="Calibri" panose="020F0502020204030204" pitchFamily="34" charset="0"/>
              </a:rPr>
              <a:t>Van in het begin is de boodschap gegeven dat het nieuwe organisatiemodel voor meer werkbaarheid / minder werkdruk zou zorgen. Dat is tot op heden niet gerealiseerd. Belangrijk om dit ook openlijk te erkennen richting de medewerkers, maar ook te wijzen dat die werkdruk niet (enkel) te wijten is aan het nieuwe organisatiemodel (zie bv. de externe omstandigheden, voldoende capaciteit?).</a:t>
            </a:r>
            <a:endParaRPr lang="en-US" sz="1000" i="0" kern="1200">
              <a:solidFill>
                <a:schemeClr val="tx1"/>
              </a:solidFill>
              <a:effectLst/>
              <a:latin typeface="+mn-lt"/>
              <a:ea typeface="+mn-ea"/>
              <a:cs typeface="Calibri" panose="020F0502020204030204" pitchFamily="34" charset="0"/>
            </a:endParaRPr>
          </a:p>
          <a:p>
            <a:pPr marL="171450" lvl="0" indent="-171450">
              <a:buFont typeface="Arial" panose="020B0604020202020204" pitchFamily="34" charset="0"/>
              <a:buChar char="•"/>
            </a:pPr>
            <a:r>
              <a:rPr lang="nl-BE" sz="1000" i="0" kern="1200">
                <a:solidFill>
                  <a:schemeClr val="tx1"/>
                </a:solidFill>
                <a:effectLst/>
                <a:latin typeface="+mn-lt"/>
                <a:ea typeface="+mn-ea"/>
                <a:cs typeface="Calibri" panose="020F0502020204030204" pitchFamily="34" charset="0"/>
              </a:rPr>
              <a:t>Aandacht voor zelfzorg, het leren afbakenen/begrenzen (al is het ook belangrijk mee te geven dat de wetgeving niet toelaat om goed af te bakenen, het VCLB maakt deel uit van een netwerk)</a:t>
            </a:r>
            <a:endParaRPr lang="en-US" sz="1000" i="0" kern="1200">
              <a:solidFill>
                <a:schemeClr val="tx1"/>
              </a:solidFill>
              <a:effectLst/>
              <a:latin typeface="+mn-lt"/>
              <a:ea typeface="+mn-ea"/>
              <a:cs typeface="Calibri" panose="020F0502020204030204" pitchFamily="34" charset="0"/>
            </a:endParaRPr>
          </a:p>
          <a:p>
            <a:pPr marL="171450" lvl="0" indent="-171450">
              <a:buFont typeface="Arial" panose="020B0604020202020204" pitchFamily="34" charset="0"/>
              <a:buChar char="•"/>
            </a:pPr>
            <a:r>
              <a:rPr lang="nl-BE" sz="1000" i="0" kern="1200">
                <a:solidFill>
                  <a:schemeClr val="tx1"/>
                </a:solidFill>
                <a:effectLst/>
                <a:latin typeface="+mn-lt"/>
                <a:ea typeface="+mn-ea"/>
                <a:cs typeface="Calibri" panose="020F0502020204030204" pitchFamily="34" charset="0"/>
              </a:rPr>
              <a:t>Aandacht voor het opvangen van signalen van overbelasting en hier op een goede manier op inspelen (als team, als teamcoach, als directeur, ...)</a:t>
            </a:r>
            <a:endParaRPr lang="en-US" sz="1000" i="0" kern="1200">
              <a:solidFill>
                <a:schemeClr val="tx1"/>
              </a:solidFill>
              <a:effectLst/>
              <a:latin typeface="+mn-lt"/>
              <a:ea typeface="+mn-ea"/>
              <a:cs typeface="Calibri" panose="020F0502020204030204" pitchFamily="34" charset="0"/>
            </a:endParaRPr>
          </a:p>
          <a:p>
            <a:pPr marL="171450" indent="-171450">
              <a:buFont typeface="Arial" panose="020B0604020202020204" pitchFamily="34" charset="0"/>
              <a:buChar char="•"/>
            </a:pPr>
            <a:r>
              <a:rPr lang="nl-BE" sz="1000" i="0" kern="1200">
                <a:solidFill>
                  <a:schemeClr val="tx1"/>
                </a:solidFill>
                <a:effectLst/>
                <a:latin typeface="+mn-lt"/>
                <a:ea typeface="+mn-ea"/>
                <a:cs typeface="Calibri" panose="020F0502020204030204" pitchFamily="34" charset="0"/>
              </a:rPr>
              <a:t>Aandacht bij uitval van een medewerker (als team, teamcoach, directeur): hoe kan het werk aangepast worden opdat de medewerker makkelijker kan terugkeren en niet weer in dezelfde werksituatie terecht komt (welke risicofactoren kunnen worden uitgeschakeld?) / hoe de uitval van een medewerker zo goed mogelijk opvangen (want dit veroorzaakt, naast de emotionele spanningen, sowieso voor een verhoogde werkdruk in het team)</a:t>
            </a:r>
            <a:endParaRPr lang="nl-BE" sz="1000" b="1" noProof="1">
              <a:solidFill>
                <a:schemeClr val="accent2"/>
              </a:solidFill>
              <a:latin typeface="+mn-lt"/>
              <a:cs typeface="Calibri" panose="020F0502020204030204" pitchFamily="34" charset="0"/>
            </a:endParaRPr>
          </a:p>
          <a:p>
            <a:pPr>
              <a:buFont typeface="+mj-lt"/>
              <a:buNone/>
            </a:pPr>
            <a:endParaRPr lang="nl-BE" sz="1000" b="1" noProof="1">
              <a:solidFill>
                <a:schemeClr val="accent2"/>
              </a:solidFill>
              <a:latin typeface="+mn-lt"/>
              <a:cs typeface="Calibri" panose="020F0502020204030204" pitchFamily="34" charset="0"/>
            </a:endParaRPr>
          </a:p>
          <a:p>
            <a:pPr>
              <a:buFont typeface="+mj-lt"/>
              <a:buNone/>
            </a:pPr>
            <a:r>
              <a:rPr lang="nl-BE" sz="1000" b="1" noProof="1">
                <a:solidFill>
                  <a:schemeClr val="accent2"/>
                </a:solidFill>
                <a:latin typeface="+mn-lt"/>
                <a:cs typeface="Calibri" panose="020F0502020204030204" pitchFamily="34" charset="0"/>
              </a:rPr>
              <a:t>Citaten van medewerkers:</a:t>
            </a:r>
          </a:p>
          <a:p>
            <a:pPr marL="0" indent="0">
              <a:buFont typeface="Arial" panose="020B0604020202020204" pitchFamily="34" charset="0"/>
              <a:buNone/>
            </a:pPr>
            <a:r>
              <a:rPr lang="nl-BE" sz="1000" i="1" noProof="1">
                <a:solidFill>
                  <a:schemeClr val="accent2"/>
                </a:solidFill>
                <a:latin typeface="+mn-lt"/>
                <a:cs typeface="Calibri" panose="020F0502020204030204" pitchFamily="34" charset="0"/>
              </a:rPr>
              <a:t>Nood aan sturing, daadkracht, ook inhoudelijke ondersteuning</a:t>
            </a:r>
          </a:p>
          <a:p>
            <a:pPr marL="171450" indent="-171450">
              <a:buFont typeface="Arial" panose="020B0604020202020204" pitchFamily="34" charset="0"/>
              <a:buChar char="•"/>
            </a:pPr>
            <a:r>
              <a:rPr lang="nl-NL" sz="1000" kern="1200">
                <a:solidFill>
                  <a:schemeClr val="tx1"/>
                </a:solidFill>
                <a:effectLst/>
                <a:latin typeface="+mn-lt"/>
                <a:ea typeface="+mn-ea"/>
                <a:cs typeface="+mn-cs"/>
              </a:rPr>
              <a:t>“Onze directeur was zoekende. Ze had geen houvast meer. Op een bepaald moment heeft ze ostentatief losgelaten, terwijl wij vonden dat we wel een kapitein nodig hadden.”</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BE" sz="1000" kern="1200">
                <a:solidFill>
                  <a:schemeClr val="tx1"/>
                </a:solidFill>
                <a:effectLst/>
                <a:latin typeface="+mn-lt"/>
                <a:ea typeface="+mn-ea"/>
                <a:cs typeface="+mn-cs"/>
              </a:rPr>
              <a:t>“We moeten zelf onze boontjes doppen”</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NL" sz="1000" kern="1200">
                <a:solidFill>
                  <a:schemeClr val="tx1"/>
                </a:solidFill>
                <a:effectLst/>
                <a:latin typeface="+mn-lt"/>
                <a:ea typeface="+mn-ea"/>
                <a:cs typeface="+mn-cs"/>
              </a:rPr>
              <a:t>“Toch logisch dat zij soms af en toe knopen moet doorhakken.”</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NL" sz="1000" kern="1200">
                <a:solidFill>
                  <a:schemeClr val="tx1"/>
                </a:solidFill>
                <a:effectLst/>
                <a:latin typeface="+mn-lt"/>
                <a:ea typeface="+mn-ea"/>
                <a:cs typeface="+mn-cs"/>
              </a:rPr>
              <a:t>“Als we ergens mee vastzaten, kwam directeur wel met een standpunt.”</a:t>
            </a:r>
            <a:r>
              <a:rPr lang="en-US" sz="1000">
                <a:effectLst/>
                <a:latin typeface="+mn-lt"/>
              </a:rPr>
              <a:t> </a:t>
            </a:r>
          </a:p>
          <a:p>
            <a:pPr marL="171450" indent="-171450">
              <a:buFont typeface="Arial" panose="020B0604020202020204" pitchFamily="34" charset="0"/>
              <a:buChar char="•"/>
            </a:pPr>
            <a:r>
              <a:rPr lang="nl-BE" sz="1000" kern="1200">
                <a:solidFill>
                  <a:schemeClr val="tx1"/>
                </a:solidFill>
                <a:effectLst/>
                <a:latin typeface="+mn-lt"/>
                <a:ea typeface="+mn-ea"/>
                <a:cs typeface="+mn-cs"/>
              </a:rPr>
              <a:t>“We moeten sneller knopen doorhakken - zowel in het team, als overschrijdend. Bvb. installeren van crisispermanentie heeft heel lang geduurd... Heel wat zaken blijven hangen”</a:t>
            </a:r>
            <a:r>
              <a:rPr lang="en-US" sz="1000">
                <a:effectLst/>
                <a:latin typeface="+mn-lt"/>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“We zijn een stuurloos schip: onze directie is niet vaak aanwijzig” “Veel frustraties omdat dingen niet duidelijk waren (bvb. wat geef je van advies bij zware casussen buitengewoon onderwijs?)”</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“We voelen ons wat in de steek gelaten.”</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Sommige werknemers lopen er de kantjes van af. Er is nood aan duidelijke werkafspraken en opvolging ervan (wanneer toekomen, vertrekken, kledingsstijl,…)”</a:t>
            </a:r>
            <a:endParaRPr lang="en-US" sz="1000" kern="1200">
              <a:solidFill>
                <a:schemeClr val="tx1"/>
              </a:solidFill>
              <a:effectLst/>
              <a:latin typeface="+mn-lt"/>
              <a:ea typeface="+mn-ea"/>
              <a:cs typeface="+mn-cs"/>
            </a:endParaRPr>
          </a:p>
          <a:p>
            <a:pPr marL="0" indent="0">
              <a:buFont typeface="Arial" panose="020B0604020202020204" pitchFamily="34" charset="0"/>
              <a:buNone/>
            </a:pPr>
            <a:endParaRPr lang="nl-BE" sz="1000" noProof="1">
              <a:solidFill>
                <a:schemeClr val="accent2"/>
              </a:solidFill>
              <a:latin typeface="+mn-lt"/>
              <a:cs typeface="Calibri" panose="020F0502020204030204" pitchFamily="34" charset="0"/>
            </a:endParaRPr>
          </a:p>
          <a:p>
            <a:pPr marL="0" indent="0">
              <a:buFont typeface="Arial" panose="020B0604020202020204" pitchFamily="34" charset="0"/>
              <a:buNone/>
            </a:pPr>
            <a:r>
              <a:rPr lang="nl-BE" sz="1000" i="1" noProof="1">
                <a:solidFill>
                  <a:schemeClr val="accent2"/>
                </a:solidFill>
                <a:latin typeface="+mn-lt"/>
                <a:cs typeface="Calibri" panose="020F0502020204030204" pitchFamily="34" charset="0"/>
              </a:rPr>
              <a:t>Nood aan objectiviteit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Dubbele rol van leidinggevende als directie en teamcoach wordt niet door iedereen goed bevonden : “Creëert soms wat rivaliteit tussen de teams, andere eams voelen zich wat in de steek gelaten”; “Directie moet objectief kunnen zijn”</a:t>
            </a:r>
            <a:r>
              <a:rPr lang="en-US" sz="1000">
                <a:effectLst/>
                <a:latin typeface="+mn-lt"/>
              </a:rPr>
              <a:t> </a:t>
            </a:r>
            <a:endParaRPr lang="nl-BE" sz="1000" noProof="1">
              <a:solidFill>
                <a:schemeClr val="accent2"/>
              </a:solidFill>
              <a:latin typeface="+mn-lt"/>
              <a:cs typeface="Calibri" panose="020F0502020204030204" pitchFamily="34" charset="0"/>
            </a:endParaRPr>
          </a:p>
          <a:p>
            <a:pPr marL="0" indent="0">
              <a:buFont typeface="Arial" panose="020B0604020202020204" pitchFamily="34" charset="0"/>
              <a:buNone/>
            </a:pPr>
            <a:endParaRPr lang="nl-BE" sz="1000" noProof="1">
              <a:solidFill>
                <a:schemeClr val="accent2"/>
              </a:solidFill>
              <a:latin typeface="+mn-lt"/>
              <a:cs typeface="Calibri" panose="020F0502020204030204" pitchFamily="34" charset="0"/>
            </a:endParaRPr>
          </a:p>
          <a:p>
            <a:pPr marL="0" indent="0">
              <a:buFont typeface="Arial" panose="020B0604020202020204" pitchFamily="34" charset="0"/>
              <a:buNone/>
            </a:pPr>
            <a:r>
              <a:rPr lang="nl-BE" sz="1000" i="1" noProof="1">
                <a:solidFill>
                  <a:schemeClr val="accent2"/>
                </a:solidFill>
                <a:latin typeface="+mn-lt"/>
                <a:cs typeface="Calibri" panose="020F0502020204030204" pitchFamily="34" charset="0"/>
              </a:rPr>
              <a:t>Nood aan emotionele ondersteuning</a:t>
            </a:r>
          </a:p>
          <a:p>
            <a:pPr marL="171450" indent="-171450">
              <a:buFont typeface="Arial" panose="020B0604020202020204" pitchFamily="34" charset="0"/>
              <a:buChar char="•"/>
            </a:pPr>
            <a:r>
              <a:rPr lang="nl-BE" sz="1000" noProof="1">
                <a:solidFill>
                  <a:schemeClr val="accent2"/>
                </a:solidFill>
                <a:latin typeface="+mn-lt"/>
                <a:cs typeface="Calibri" panose="020F0502020204030204" pitchFamily="34" charset="0"/>
              </a:rPr>
              <a:t>“Zorg voor je mensen, toon begrip en erkenning, wees empatisch”</a:t>
            </a:r>
          </a:p>
          <a:p>
            <a:pPr marL="171450" indent="-171450">
              <a:buFont typeface="Arial" panose="020B0604020202020204" pitchFamily="34" charset="0"/>
              <a:buChar char="•"/>
            </a:pPr>
            <a:r>
              <a:rPr lang="nl-BE" sz="1000" kern="1200">
                <a:solidFill>
                  <a:schemeClr val="tx1"/>
                </a:solidFill>
                <a:effectLst/>
                <a:latin typeface="+mn-lt"/>
                <a:ea typeface="+mn-ea"/>
                <a:cs typeface="+mn-cs"/>
              </a:rPr>
              <a:t>“Nood aan openlijke erkenning voor moeilijke en belastende situatie”</a:t>
            </a:r>
            <a:r>
              <a:rPr lang="en-US" sz="1000">
                <a:effectLst/>
                <a:latin typeface="+mn-lt"/>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“Wanneer medewerkers uitvallen dient er aandacht te worden besteed aan nazorg, ondersteuning en opvolging”</a:t>
            </a:r>
            <a:r>
              <a:rPr lang="en-US" sz="1000" kern="1200">
                <a:solidFill>
                  <a:schemeClr val="tx1"/>
                </a:solidFill>
                <a:effectLst/>
                <a:latin typeface="+mn-lt"/>
                <a:ea typeface="+mn-ea"/>
                <a:cs typeface="+mn-cs"/>
              </a:rPr>
              <a:t>; </a:t>
            </a:r>
            <a:r>
              <a:rPr lang="nl-BE" sz="1000" kern="1200">
                <a:solidFill>
                  <a:schemeClr val="tx1"/>
                </a:solidFill>
                <a:effectLst/>
                <a:latin typeface="+mn-lt"/>
                <a:ea typeface="+mn-ea"/>
                <a:cs typeface="+mn-cs"/>
              </a:rPr>
              <a:t>“</a:t>
            </a:r>
            <a:r>
              <a:rPr lang="nl-NL" sz="1000" kern="1200">
                <a:solidFill>
                  <a:schemeClr val="tx1"/>
                </a:solidFill>
                <a:effectLst/>
                <a:latin typeface="+mn-lt"/>
                <a:ea typeface="+mn-ea"/>
                <a:cs typeface="+mn-cs"/>
              </a:rPr>
              <a:t>Ook nazorg na een burnout, nu sta je er alleen voor”</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“Meer letten op het emotioneel welbevinden”</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BE" sz="1000" kern="1200">
                <a:solidFill>
                  <a:schemeClr val="tx1"/>
                </a:solidFill>
                <a:effectLst/>
                <a:latin typeface="+mn-lt"/>
                <a:ea typeface="+mn-ea"/>
                <a:cs typeface="+mn-cs"/>
              </a:rPr>
              <a:t>“Sfeer nu op een dieptepunt. We ondervinden weinig ondersteuning vanuit de directie.” </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BE" sz="1000" kern="1200">
                <a:solidFill>
                  <a:schemeClr val="tx1"/>
                </a:solidFill>
                <a:effectLst/>
                <a:latin typeface="+mn-lt"/>
                <a:ea typeface="+mn-ea"/>
                <a:cs typeface="+mn-cs"/>
              </a:rPr>
              <a:t>”We hebben aangegeven dat het te veel is en hebben het gevoel er alleen voor te staan.”</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0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000" i="1" kern="1200">
                <a:solidFill>
                  <a:schemeClr val="tx1"/>
                </a:solidFill>
                <a:effectLst/>
                <a:latin typeface="+mn-lt"/>
                <a:ea typeface="+mn-ea"/>
                <a:cs typeface="+mn-cs"/>
              </a:rPr>
              <a:t>Inspraak en communicatie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“Inspraak bij sommige beslissingen zou meerwaarde zijn (bijv. bij nieuwe aanwervingen)”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“Bij interne vacature moet iedereen kans krijgen om te solliciteren”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“Soms worden conclusies getrokken zonder af te toetsen”</a:t>
            </a:r>
          </a:p>
          <a:p>
            <a:pPr marL="171450" indent="-171450">
              <a:buFont typeface="Arial" panose="020B0604020202020204" pitchFamily="34" charset="0"/>
              <a:buChar char="•"/>
            </a:pPr>
            <a:r>
              <a:rPr lang="nl-BE" sz="1000" kern="1200">
                <a:solidFill>
                  <a:schemeClr val="tx1"/>
                </a:solidFill>
                <a:effectLst/>
                <a:latin typeface="+mn-lt"/>
                <a:ea typeface="+mn-ea"/>
                <a:cs typeface="+mn-cs"/>
              </a:rPr>
              <a:t>“Weinig open communicatie”</a:t>
            </a: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nl-BE" sz="1000" kern="1200">
                <a:solidFill>
                  <a:schemeClr val="tx1"/>
                </a:solidFill>
                <a:effectLst/>
                <a:latin typeface="+mn-lt"/>
                <a:ea typeface="+mn-ea"/>
                <a:cs typeface="+mn-cs"/>
              </a:rPr>
              <a:t>“Communicatie mag soms meer mondeling ipv via papier of mail</a:t>
            </a:r>
            <a:r>
              <a:rPr lang="en-US" sz="1000" kern="1200">
                <a:solidFill>
                  <a:schemeClr val="tx1"/>
                </a:solidFill>
                <a:effectLst/>
                <a:latin typeface="+mn-lt"/>
                <a:ea typeface="+mn-ea"/>
                <a:cs typeface="+mn-cs"/>
              </a:rPr>
              <a:t>"</a:t>
            </a:r>
            <a:endParaRPr lang="en-US" sz="1000">
              <a:effectLst/>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000" i="1" kern="1200">
                <a:solidFill>
                  <a:schemeClr val="tx1"/>
                </a:solidFill>
                <a:effectLst/>
                <a:latin typeface="+mn-lt"/>
                <a:ea typeface="+mn-ea"/>
                <a:cs typeface="+mn-cs"/>
              </a:rPr>
              <a:t>Nood aan ondersteuning van directeur</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000" i="0" kern="1200">
                <a:solidFill>
                  <a:schemeClr val="tx1"/>
                </a:solidFill>
                <a:effectLst/>
                <a:latin typeface="+mn-lt"/>
                <a:ea typeface="+mn-ea"/>
                <a:cs typeface="+mn-cs"/>
              </a:rPr>
              <a:t>“Als directeur sta je er alleen voor</a:t>
            </a:r>
            <a:r>
              <a:rPr lang="nl-BE" sz="1000" i="0" kern="1200">
                <a:solidFill>
                  <a:schemeClr val="tx1"/>
                </a:solidFill>
                <a:effectLst/>
                <a:latin typeface="+mn-lt"/>
                <a:ea typeface="+mn-ea"/>
                <a:cs typeface="+mn-cs"/>
              </a:rPr>
              <a:t>. Het is emotioneel zwaar als je mensen ziet verdrinken”</a:t>
            </a: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i="0" kern="1200">
                <a:solidFill>
                  <a:schemeClr val="tx1"/>
                </a:solidFill>
                <a:effectLst/>
                <a:latin typeface="+mn-lt"/>
                <a:ea typeface="+mn-ea"/>
                <a:cs typeface="+mn-cs"/>
              </a:rPr>
              <a:t>“Soms mis ik een kritische blik van buitenaf, iemand die de vinger op de wonde legt”</a:t>
            </a:r>
            <a:endParaRPr lang="nl-BE" sz="1000" b="1" kern="1200">
              <a:solidFill>
                <a:schemeClr val="accent2"/>
              </a:solidFill>
              <a:latin typeface="+mn-lt"/>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50</a:t>
            </a:fld>
            <a:endParaRPr lang="nl-NL"/>
          </a:p>
        </p:txBody>
      </p:sp>
    </p:spTree>
    <p:extLst>
      <p:ext uri="{BB962C8B-B14F-4D97-AF65-F5344CB8AC3E}">
        <p14:creationId xmlns:p14="http://schemas.microsoft.com/office/powerpoint/2010/main" val="439687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00" b="1"/>
              <a:t>Verschillende leiderschapsrollen (Yukl):</a:t>
            </a: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Taakgericht (zorgen voor efficiënte uitvoering van opdrachten bv. door planning, monitoring en probleemoplossing)</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Relatiegericht (zorgen voor goede samenwerking door bv. steun, ontwikkeling, erkenning en aanmoediging)</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Veranderingsgericht (zorgen voor innovatie, verandering en aanpassing door bv. visie te ontwikkelen, te duwen naar verandering, innovatie aan te moedigen, het teamleren te faciliteren)</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Externgericht (zorgen voor de externe omgeving door bv. de omgeving te scannen, het team te promoten en te netwerken)</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Waardengericht (zorgen voor de waarden en integriteit door bv. de collectieve missie en waarden te promoten, te ontwikkelen en te bewaken)</a:t>
            </a:r>
            <a:endParaRPr lang="en-US" sz="1000" b="0" i="0" kern="1200">
              <a:solidFill>
                <a:schemeClr val="tx1"/>
              </a:solidFill>
              <a:effectLst/>
              <a:latin typeface="+mn-lt"/>
              <a:ea typeface="+mn-ea"/>
              <a:cs typeface="+mn-cs"/>
            </a:endParaRPr>
          </a:p>
          <a:p>
            <a:endParaRPr lang="nl-NL" sz="1000"/>
          </a:p>
          <a:p>
            <a:r>
              <a:rPr lang="nl-NL" sz="1000"/>
              <a:t>Het is belangrijk dat deze in een organisatie worden opgenomen en dat daar duidelijkheid over is. De vraag is in welke mate deze allemaal goed kunnen worden opgenomen door 1 persoon (bvb. 1 directeur). Vandaar het belang van ‘gedeeld leiderschap’: leiderschap wordt gedeeld en meerdere mensen nemen bepaalde rollen op.</a:t>
            </a:r>
          </a:p>
        </p:txBody>
      </p:sp>
      <p:sp>
        <p:nvSpPr>
          <p:cNvPr id="4" name="Slide Number Placeholder 3"/>
          <p:cNvSpPr>
            <a:spLocks noGrp="1"/>
          </p:cNvSpPr>
          <p:nvPr>
            <p:ph type="sldNum" sz="quarter" idx="5"/>
          </p:nvPr>
        </p:nvSpPr>
        <p:spPr/>
        <p:txBody>
          <a:bodyPr/>
          <a:lstStyle/>
          <a:p>
            <a:fld id="{96E7D330-2453-8F4E-8874-B343193405B6}" type="slidenum">
              <a:rPr lang="nl-NL" smtClean="0"/>
              <a:t>51</a:t>
            </a:fld>
            <a:endParaRPr lang="nl-NL"/>
          </a:p>
        </p:txBody>
      </p:sp>
    </p:spTree>
    <p:extLst>
      <p:ext uri="{BB962C8B-B14F-4D97-AF65-F5344CB8AC3E}">
        <p14:creationId xmlns:p14="http://schemas.microsoft.com/office/powerpoint/2010/main" val="3209406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00" b="1"/>
              <a:t>Verschillende leiderschapsrollen (Yukl):</a:t>
            </a: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Taakgericht (zorgen voor efficiënte uitvoering van opdrachten bv. door planning, monitoring en probleemoplossing)</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Relatiegericht (zorgen voor goede samenwerking door bv. steun, ontwikkeling, erkenning en aanmoediging)</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Veranderingsgericht (zorgen voor innovatie, verandering en aanpassing door bv. visie te ontwikkelen, te duwen naar verandering, innovatie aan te moedigen, het teamleren te faciliteren)</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Externgericht (zorgen voor de externe omgeving door bv. de omgeving te scannen, het team te promoten en te netwerken)</a:t>
            </a:r>
            <a:endParaRPr lang="en-US" sz="1000" b="0" i="0"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b="0" i="0" kern="1200">
                <a:solidFill>
                  <a:schemeClr val="tx1"/>
                </a:solidFill>
                <a:effectLst/>
                <a:latin typeface="+mn-lt"/>
                <a:ea typeface="+mn-ea"/>
                <a:cs typeface="+mn-cs"/>
              </a:rPr>
              <a:t>Waardengericht (zorgen voor de waarden en integriteit door bv. de collectieve missie en waarden te promoten, te ontwikkelen en te bewaken)</a:t>
            </a:r>
            <a:endParaRPr lang="en-US" sz="1000" b="0" i="0" kern="1200">
              <a:solidFill>
                <a:schemeClr val="tx1"/>
              </a:solidFill>
              <a:effectLst/>
              <a:latin typeface="+mn-lt"/>
              <a:ea typeface="+mn-ea"/>
              <a:cs typeface="+mn-cs"/>
            </a:endParaRPr>
          </a:p>
          <a:p>
            <a:endParaRPr lang="nl-NL" sz="1000"/>
          </a:p>
          <a:p>
            <a:r>
              <a:rPr lang="nl-NL" sz="1000"/>
              <a:t>Het is belangrijk dat deze in een organisatie worden opgenomen en dat daar duidelijkheid over is. De vraag is in welke mate deze allemaal goed kunnen worden opgenomen door 1 persoon (bvb. 1 directeur). Vandaar het belang van ‘gedeeld leiderschap’: leiderschap wordt gedeeld en meerdere mensen nemen bepaalde rollen op.</a:t>
            </a:r>
          </a:p>
        </p:txBody>
      </p:sp>
      <p:sp>
        <p:nvSpPr>
          <p:cNvPr id="4" name="Slide Number Placeholder 3"/>
          <p:cNvSpPr>
            <a:spLocks noGrp="1"/>
          </p:cNvSpPr>
          <p:nvPr>
            <p:ph type="sldNum" sz="quarter" idx="5"/>
          </p:nvPr>
        </p:nvSpPr>
        <p:spPr/>
        <p:txBody>
          <a:bodyPr/>
          <a:lstStyle/>
          <a:p>
            <a:fld id="{96E7D330-2453-8F4E-8874-B343193405B6}" type="slidenum">
              <a:rPr lang="nl-NL" smtClean="0"/>
              <a:t>52</a:t>
            </a:fld>
            <a:endParaRPr lang="nl-NL"/>
          </a:p>
        </p:txBody>
      </p:sp>
    </p:spTree>
    <p:extLst>
      <p:ext uri="{BB962C8B-B14F-4D97-AF65-F5344CB8AC3E}">
        <p14:creationId xmlns:p14="http://schemas.microsoft.com/office/powerpoint/2010/main" val="1851316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000" b="1" kern="1200">
                <a:solidFill>
                  <a:schemeClr val="tx1"/>
                </a:solidFill>
                <a:effectLst/>
                <a:latin typeface="+mn-lt"/>
                <a:ea typeface="+mn-ea"/>
                <a:cs typeface="Calibri" panose="020F0502020204030204" pitchFamily="34" charset="0"/>
              </a:rPr>
              <a:t>Citaten: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000" kern="1200">
                <a:solidFill>
                  <a:schemeClr val="tx1"/>
                </a:solidFill>
                <a:effectLst/>
                <a:latin typeface="+mn-lt"/>
                <a:ea typeface="+mn-ea"/>
                <a:cs typeface="+mn-cs"/>
              </a:rPr>
              <a:t>“Als we ergens mee vastzaten, kwam directeur wel met een standpunt.”</a:t>
            </a:r>
            <a:r>
              <a:rPr lang="en-US" sz="1000">
                <a:effectLst/>
                <a:latin typeface="+mn-l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kern="1200">
                <a:solidFill>
                  <a:schemeClr val="tx1"/>
                </a:solidFill>
                <a:effectLst/>
                <a:latin typeface="+mn-lt"/>
                <a:ea typeface="+mn-ea"/>
                <a:cs typeface="+mn-cs"/>
              </a:rPr>
              <a:t>“We hebben de directie wat gemist dit jaar</a:t>
            </a:r>
            <a:r>
              <a:rPr lang="en-US" sz="1000" kern="1200">
                <a:solidFill>
                  <a:schemeClr val="tx1"/>
                </a:solidFill>
                <a:effectLst/>
                <a:latin typeface="+mn-lt"/>
                <a:ea typeface="+mn-ea"/>
                <a:cs typeface="+mn-cs"/>
              </a:rPr>
              <a:t>"</a:t>
            </a:r>
            <a:endParaRPr lang="nl-BE" sz="10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000" kern="1200">
                <a:solidFill>
                  <a:schemeClr val="tx1"/>
                </a:solidFill>
                <a:effectLst/>
                <a:latin typeface="+mn-lt"/>
                <a:ea typeface="+mn-ea"/>
                <a:cs typeface="+mn-cs"/>
              </a:rPr>
              <a:t>“Heel weinig aanwezig geweest; we hebben het luisterend oor gemist en hebben onze plan getrokken”</a:t>
            </a:r>
            <a:r>
              <a:rPr lang="en-US" sz="100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kern="1200">
                <a:solidFill>
                  <a:schemeClr val="tx1"/>
                </a:solidFill>
                <a:effectLst/>
                <a:latin typeface="+mn-lt"/>
                <a:ea typeface="+mn-ea"/>
                <a:cs typeface="+mn-cs"/>
              </a:rPr>
              <a:t>“We voelen ons wat in de steek gelaten”</a:t>
            </a:r>
            <a:endParaRPr lang="en-US" sz="1000" kern="1200">
              <a:solidFill>
                <a:schemeClr val="tx1"/>
              </a:solidFill>
              <a:effectLst/>
              <a:latin typeface="+mn-lt"/>
              <a:ea typeface="+mn-ea"/>
              <a:cs typeface="+mn-cs"/>
            </a:endParaRPr>
          </a:p>
          <a:p>
            <a:pPr lvl="0"/>
            <a:endParaRPr lang="nl-BE" sz="1000" kern="1200">
              <a:solidFill>
                <a:schemeClr val="tx1"/>
              </a:solidFill>
              <a:effectLst/>
              <a:latin typeface="+mn-lt"/>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53</a:t>
            </a:fld>
            <a:endParaRPr lang="nl-NL"/>
          </a:p>
        </p:txBody>
      </p:sp>
    </p:spTree>
    <p:extLst>
      <p:ext uri="{BB962C8B-B14F-4D97-AF65-F5344CB8AC3E}">
        <p14:creationId xmlns:p14="http://schemas.microsoft.com/office/powerpoint/2010/main" val="847369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nl-BE" sz="1000" b="1" dirty="0"/>
              <a:t>Extra toelichting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Het teamcharter kan dienen als houvast bij teamwerking (zie bvb. VCLB Maasland, Aarschot). Met onder meer aspecten al: “Wat is onze kernopdracht, de doelstellingen (teneindes) van onze kernprocessen, en hoe kunnen we hier in kleine stapjes naartoe werken?”, “Wat verstaan we onder gelijkgerichtheid?”, “Is er consensus onder collega’s?”, ... Hier moet tijd in worden geïnvesteerd, er moet intervisietijd worden voorzien. </a:t>
            </a:r>
            <a:r>
              <a:rPr lang="nl-BE" sz="1000" b="0" dirty="0"/>
              <a:t>Dit</a:t>
            </a:r>
            <a:r>
              <a:rPr lang="nl-BE" sz="1000" dirty="0"/>
              <a:t> was bijvoorbeeld een expliciete vraag bij VCLB Aarschot, om hier meer tijd voor te krijgen (in plaats van enkel te focussen op het operationele).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Organisatie en team dient zelf te bepalen in welke mate ze die teamcharters willen formaliseren. Belangrijk is dat het vooral een middel wordt om de teamwerking te ondersteunen, geen doel op zich.</a:t>
            </a:r>
            <a:endParaRPr lang="nl-BE" sz="1000" b="0"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dirty="0"/>
              <a:t>VCLB Ninove: teamcharter is gemaakt voor heel het </a:t>
            </a:r>
            <a:r>
              <a:rPr lang="nl-BE" sz="1000" kern="1200">
                <a:solidFill>
                  <a:schemeClr val="tx1"/>
                </a:solidFill>
                <a:effectLst/>
                <a:latin typeface="+mn-lt"/>
                <a:ea typeface="+mn-ea"/>
                <a:cs typeface="+mn-cs"/>
              </a:rPr>
              <a:t>centrum (“Als iedereen het apart deed, was er veel tijdverlies” “Afspraken en regels zijn wel per team gemaakt”)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Rolafbakening: rollen in het team moeten duidelijk worden vastgelegd (zie ook teamcharter). Zorgen dat deze af en toe kunnen worden geëvalueerd en herbekeken.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Zorgen voor gestructureerd, efficiënt teamoverleg, met duidelijke rolverdeling (voorzitter, timekeeper, verslaggever, ...) (zie VCLB Aarschot, Ninove).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VCLB Ninove: idee om vaste administratiemomenten in te plannen op kantoor zodat er meer mogelijkheden tot informeel overleg worden gecreëerd.</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a:solidFill>
                  <a:schemeClr val="tx1"/>
                </a:solidFill>
                <a:effectLst/>
                <a:latin typeface="+mn-lt"/>
                <a:ea typeface="+mn-ea"/>
                <a:cs typeface="+mn-cs"/>
              </a:rPr>
              <a:t>OASE als oplossinggerichte techniek om casusoverleg te doen.</a:t>
            </a:r>
            <a:endParaRPr lang="en-US" sz="1200" kern="120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Vraag in VCLB Aarschot: bij welk teamoverleg moeten arts/verpleegkundige aanwezig zijn?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Systeem nodig om prioriteiten te stellen om met hoge werkdruk (veel casussen) om te kunnen en de casusverdeling binnen een team te doen (is objectivering van zorgzwaarte van casussen mogelijk?). Bijvoorbeeld prioriteitenbord bij VCLB Maaseik. Ook: systematisch overleg inplannen met scholen en betrokken CLB-medewerker rond prioriteiten gegeven de tijd die er is (VCLB Ninove).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In geval van een wachtlijst is het belangrijk duidelijk mee te delen aan de school dat de trajecten de eerste X weken niet kunnen opstarten (een duidelijk engagement expliciteren richting de school); de onthaler kan nog een aantal dingen doen naar school inzake schoolondersteuning of leerkrachtenondersteuning.</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kern="1200">
                <a:solidFill>
                  <a:schemeClr val="tx1"/>
                </a:solidFill>
                <a:effectLst/>
                <a:latin typeface="+mn-lt"/>
                <a:ea typeface="+mn-ea"/>
                <a:cs typeface="+mn-cs"/>
              </a:rPr>
              <a:t>Doorlooptijd na onthaal in het oog houden. In een paar centra (Oost-Vlaanderen) stuurt de onthaler een standaardmail naar alle betrokkenen die op de hoogte moeten zijn wie de trajecter is. De trajecter sluit af en laat dit ook aan iedereen weten. Vergeet focus op onthaal van leerlingen en ouders niet.</a:t>
            </a:r>
            <a:endParaRPr lang="en-US" sz="100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Externe coaching: zowel bij VCLB Aarschot als Maasland is men tevreden over de bijkomende ondersteuning van de teams, bvb. in geval van spanningen in het team (vooral bij Maasland en Limburg wordt dit gedaan). Ook de vraag om externe begeleiding/ondersteuning (incl. vanuit de koepel) niet stop te zetten wanneer er “gekanteld” wordt.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a:solidFill>
                <a:schemeClr val="tx1"/>
              </a:solidFill>
              <a:effectLst/>
              <a:latin typeface="+mn-lt"/>
              <a:ea typeface="+mn-ea"/>
              <a:cs typeface="+mn-cs"/>
            </a:endParaRPr>
          </a:p>
          <a:p>
            <a:r>
              <a:rPr lang="nl-BE" sz="1000" kern="1200">
                <a:solidFill>
                  <a:schemeClr val="tx1"/>
                </a:solidFill>
                <a:effectLst/>
                <a:latin typeface="+mn-lt"/>
                <a:ea typeface="+mn-ea"/>
                <a:cs typeface="+mn-cs"/>
              </a:rPr>
              <a:t> </a:t>
            </a:r>
            <a:endParaRPr lang="en-US" sz="1000" kern="1200">
              <a:solidFill>
                <a:schemeClr val="tx1"/>
              </a:solidFill>
              <a:effectLst/>
              <a:latin typeface="+mn-lt"/>
              <a:ea typeface="+mn-ea"/>
              <a:cs typeface="+mn-cs"/>
            </a:endParaRPr>
          </a:p>
          <a:p>
            <a:pPr marL="0" indent="0">
              <a:buFont typeface="Arial" panose="020B0604020202020204" pitchFamily="34" charset="0"/>
              <a:buNone/>
            </a:pPr>
            <a:r>
              <a:rPr lang="nl-BE" sz="1000" b="1" dirty="0"/>
              <a:t>Extra citaten:</a:t>
            </a:r>
          </a:p>
          <a:p>
            <a:pPr marL="171450" indent="-171450">
              <a:buFont typeface="Arial" panose="020B0604020202020204" pitchFamily="34" charset="0"/>
              <a:buChar char="•"/>
            </a:pPr>
            <a:r>
              <a:rPr lang="nl-BE" sz="1000" b="0" dirty="0"/>
              <a:t>“Belangrijk dat er bevestiging is voor elkaar: ‘het is oké wat je doet’, hier is aandacht voor in het team.”</a:t>
            </a:r>
          </a:p>
          <a:p>
            <a:pPr marL="171450" indent="-171450">
              <a:buFont typeface="Arial" panose="020B0604020202020204" pitchFamily="34" charset="0"/>
              <a:buChar char="•"/>
            </a:pPr>
            <a:r>
              <a:rPr lang="nl-BE" sz="1000" b="0" dirty="0"/>
              <a:t>“Er zijn spanningen tussen collega’s als gevolg van de verandering, door verschillen in aanpak die zichtbaar werden.”</a:t>
            </a:r>
          </a:p>
          <a:p>
            <a:pPr marL="171450" indent="-171450">
              <a:buFont typeface="Arial" panose="020B0604020202020204" pitchFamily="34" charset="0"/>
              <a:buChar char="•"/>
            </a:pPr>
            <a:r>
              <a:rPr lang="nl-BE" sz="1000" b="0" dirty="0"/>
              <a:t>“We zijn eerder individuen bij elkaar in plaats van een team, we hebben nood aan tijd en ruimte om afspraken te maken en te werken aan onszelf, onze teamwerking.”</a:t>
            </a:r>
          </a:p>
          <a:p>
            <a:pPr marL="171450" indent="-171450">
              <a:buFont typeface="Arial" panose="020B0604020202020204" pitchFamily="34" charset="0"/>
              <a:buChar char="•"/>
            </a:pPr>
            <a:r>
              <a:rPr lang="nl-NL" sz="1000" kern="1200">
                <a:solidFill>
                  <a:schemeClr val="tx1"/>
                </a:solidFill>
                <a:effectLst/>
                <a:latin typeface="+mn-lt"/>
                <a:ea typeface="+mn-ea"/>
                <a:cs typeface="+mn-cs"/>
              </a:rPr>
              <a:t>“</a:t>
            </a:r>
            <a:r>
              <a:rPr lang="nl-BE" sz="1000" kern="1200">
                <a:solidFill>
                  <a:schemeClr val="tx1"/>
                </a:solidFill>
                <a:effectLst/>
                <a:latin typeface="+mn-lt"/>
                <a:ea typeface="+mn-ea"/>
                <a:cs typeface="+mn-cs"/>
              </a:rPr>
              <a:t>We hebben eerst gewerkt aan veiligheid in het team.”</a:t>
            </a:r>
            <a:r>
              <a:rPr lang="en-US" sz="1000">
                <a:effectLst/>
              </a:rPr>
              <a:t> </a:t>
            </a:r>
            <a:r>
              <a:rPr lang="nl-BE" sz="1000" b="0"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rgbClr val="8E959D"/>
                </a:solidFill>
                <a:latin typeface="+mn-lt"/>
              </a:rPr>
              <a:t>“Binnen KP7 was er geen veiligheid en dat is moeilijk werken.”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noProof="1">
                <a:solidFill>
                  <a:srgbClr val="8E959D"/>
                </a:solidFill>
                <a:latin typeface="+mn-lt"/>
              </a:rPr>
              <a:t>“Voor ons Team KP4 was het een voordeel dat we van 0 moesten starten en goede afspraken hebben gemaakt”</a:t>
            </a:r>
          </a:p>
          <a:p>
            <a:pPr marL="171450" indent="-171450" defTabSz="685800">
              <a:buFont typeface="Arial" panose="020B0604020202020204" pitchFamily="34" charset="0"/>
              <a:buChar char="•"/>
            </a:pPr>
            <a:r>
              <a:rPr lang="nl-BE" sz="1000" noProof="1">
                <a:solidFill>
                  <a:srgbClr val="8E959D"/>
                </a:solidFill>
                <a:latin typeface="+mn-lt"/>
              </a:rPr>
              <a:t>“Succesfactoren binnen onze vestiging? Er is een open feedbackcultuur, iedereen respecteert elkaar, men kent elkaars zwakkere en sterke punten, we zijn oplossingsgericht.”</a:t>
            </a:r>
          </a:p>
          <a:p>
            <a:pPr marL="171450" indent="-171450" defTabSz="685800">
              <a:buFont typeface="Arial" panose="020B0604020202020204" pitchFamily="34" charset="0"/>
              <a:buChar char="•"/>
            </a:pPr>
            <a:r>
              <a:rPr lang="nl-BE" sz="1000" kern="1200">
                <a:solidFill>
                  <a:schemeClr val="tx1"/>
                </a:solidFill>
                <a:effectLst/>
                <a:latin typeface="+mn-lt"/>
                <a:ea typeface="+mn-ea"/>
                <a:cs typeface="+mn-cs"/>
              </a:rPr>
              <a:t>“</a:t>
            </a:r>
            <a:r>
              <a:rPr lang="nl-NL" sz="1000" kern="1200">
                <a:solidFill>
                  <a:schemeClr val="tx1"/>
                </a:solidFill>
                <a:effectLst/>
                <a:latin typeface="+mn-lt"/>
                <a:ea typeface="+mn-ea"/>
                <a:cs typeface="+mn-cs"/>
              </a:rPr>
              <a:t>Een aantal vaste waarden zijn er niet. Onderlinge relaties met de nieuwe collega’s is minder goed, ze zijn minder loyaal.”</a:t>
            </a:r>
          </a:p>
          <a:p>
            <a:pPr marL="171450" indent="-171450" defTabSz="685800">
              <a:buFont typeface="Arial" panose="020B0604020202020204" pitchFamily="34" charset="0"/>
              <a:buChar char="•"/>
            </a:pPr>
            <a:r>
              <a:rPr lang="nl-NL" sz="1000" kern="1200">
                <a:solidFill>
                  <a:schemeClr val="tx1"/>
                </a:solidFill>
                <a:effectLst/>
                <a:latin typeface="+mn-lt"/>
                <a:ea typeface="+mn-ea"/>
                <a:cs typeface="+mn-cs"/>
              </a:rPr>
              <a:t>“</a:t>
            </a:r>
            <a:r>
              <a:rPr lang="nl-BE" sz="1000" kern="1200">
                <a:solidFill>
                  <a:schemeClr val="tx1"/>
                </a:solidFill>
                <a:effectLst/>
                <a:latin typeface="+mn-lt"/>
                <a:ea typeface="+mn-ea"/>
                <a:cs typeface="+mn-cs"/>
              </a:rPr>
              <a:t>Nu krijg je maar casussen binnen, </a:t>
            </a:r>
            <a:r>
              <a:rPr lang="nl-BE" sz="1000" b="0" kern="1200">
                <a:solidFill>
                  <a:schemeClr val="tx1"/>
                </a:solidFill>
                <a:effectLst/>
                <a:latin typeface="+mn-lt"/>
                <a:ea typeface="+mn-ea"/>
                <a:cs typeface="+mn-cs"/>
              </a:rPr>
              <a:t>maar hoe prioriteer je dan? Kunnen we niet met onthaal en scholen prioriteiten stellen? Dit moet je samen doen met de scholen, in gesprek met hen gaan.”</a:t>
            </a:r>
          </a:p>
          <a:p>
            <a:pPr marL="171450" indent="-171450" defTabSz="685800">
              <a:buFont typeface="Arial" panose="020B0604020202020204" pitchFamily="34" charset="0"/>
              <a:buChar char="•"/>
            </a:pPr>
            <a:r>
              <a:rPr lang="nl-BE" sz="1000" b="0" kern="1200">
                <a:solidFill>
                  <a:schemeClr val="tx1"/>
                </a:solidFill>
                <a:effectLst/>
                <a:latin typeface="+mn-lt"/>
                <a:ea typeface="+mn-ea"/>
                <a:cs typeface="+mn-cs"/>
              </a:rPr>
              <a:t>“We hebben w</a:t>
            </a:r>
            <a:r>
              <a:rPr lang="nl-BE" sz="1000" kern="1200">
                <a:solidFill>
                  <a:schemeClr val="tx1"/>
                </a:solidFill>
                <a:effectLst/>
                <a:latin typeface="+mn-lt"/>
                <a:ea typeface="+mn-ea"/>
                <a:cs typeface="+mn-cs"/>
              </a:rPr>
              <a:t>ekelijks overlegmoment met het regioteam. Dit overleg zou gestructureerder mogen: gebruiken van rolafbakening, voorzitter per trimester”</a:t>
            </a:r>
            <a:endParaRPr lang="en-US" sz="10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54</a:t>
            </a:fld>
            <a:endParaRPr lang="nl-NL"/>
          </a:p>
        </p:txBody>
      </p:sp>
    </p:spTree>
    <p:extLst>
      <p:ext uri="{BB962C8B-B14F-4D97-AF65-F5344CB8AC3E}">
        <p14:creationId xmlns:p14="http://schemas.microsoft.com/office/powerpoint/2010/main" val="11456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l-BE" sz="1200" b="0" i="0" u="none" strike="noStrike" kern="1200" baseline="0" dirty="0">
                <a:solidFill>
                  <a:schemeClr val="tx1"/>
                </a:solidFill>
                <a:latin typeface="+mn-lt"/>
                <a:ea typeface="+mn-ea"/>
                <a:cs typeface="+mn-cs"/>
              </a:rPr>
              <a:t>In de arbeidspsychologie staat het bestuderen van het </a:t>
            </a:r>
            <a:r>
              <a:rPr lang="nl-BE" sz="1200" b="0" i="0" u="none" strike="noStrike" kern="1200" baseline="0" dirty="0" err="1">
                <a:solidFill>
                  <a:schemeClr val="tx1"/>
                </a:solidFill>
                <a:latin typeface="+mn-lt"/>
                <a:ea typeface="+mn-ea"/>
                <a:cs typeface="+mn-cs"/>
              </a:rPr>
              <a:t>werkgerelateerd</a:t>
            </a:r>
            <a:r>
              <a:rPr lang="nl-BE" sz="1200" b="0" i="0" u="none" strike="noStrike" kern="1200" baseline="0" dirty="0">
                <a:solidFill>
                  <a:schemeClr val="tx1"/>
                </a:solidFill>
                <a:latin typeface="+mn-lt"/>
                <a:ea typeface="+mn-ea"/>
                <a:cs typeface="+mn-cs"/>
              </a:rPr>
              <a:t> welzijn centraal. Men onderzoekt dit aan de hand van werkstressmodellen die de relaties weergeven tussen de werkomgeving enerzijds en de werkbeleving anderzijds. Eén van de recentste modellen en meest gebruikte modellen heet het job </a:t>
            </a:r>
            <a:r>
              <a:rPr lang="nl-BE" sz="1200" b="0" i="0" u="none" strike="noStrike" kern="1200" baseline="0" dirty="0" err="1">
                <a:solidFill>
                  <a:schemeClr val="tx1"/>
                </a:solidFill>
                <a:latin typeface="+mn-lt"/>
                <a:ea typeface="+mn-ea"/>
                <a:cs typeface="+mn-cs"/>
              </a:rPr>
              <a:t>demands</a:t>
            </a:r>
            <a:r>
              <a:rPr lang="nl-BE" sz="1200" b="0" i="0" u="none" strike="noStrike" kern="1200" baseline="0" dirty="0">
                <a:solidFill>
                  <a:schemeClr val="tx1"/>
                </a:solidFill>
                <a:latin typeface="+mn-lt"/>
                <a:ea typeface="+mn-ea"/>
                <a:cs typeface="+mn-cs"/>
              </a:rPr>
              <a:t> resources (JD-R) model, ook wel werkstressoren en energiebronnen (WEB) model genaamd. </a:t>
            </a:r>
          </a:p>
          <a:p>
            <a:pPr mar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nl-BE" sz="1200" b="0" i="0" u="none" strike="noStrike" kern="1200" baseline="0" dirty="0">
                <a:solidFill>
                  <a:schemeClr val="tx1"/>
                </a:solidFill>
                <a:latin typeface="+mn-lt"/>
                <a:ea typeface="+mn-ea"/>
                <a:cs typeface="+mn-cs"/>
              </a:rPr>
              <a:t>Het </a:t>
            </a:r>
            <a:r>
              <a:rPr lang="nl-BE" sz="1200" b="1" i="0" u="none" strike="noStrike" kern="1200" baseline="0" dirty="0">
                <a:solidFill>
                  <a:schemeClr val="tx1"/>
                </a:solidFill>
                <a:latin typeface="+mn-lt"/>
                <a:ea typeface="+mn-ea"/>
                <a:cs typeface="+mn-cs"/>
              </a:rPr>
              <a:t>klassieke model</a:t>
            </a:r>
            <a:r>
              <a:rPr lang="nl-BE" sz="1200" b="0" i="0" u="none" strike="noStrike" kern="1200" baseline="0" dirty="0">
                <a:solidFill>
                  <a:schemeClr val="tx1"/>
                </a:solidFill>
                <a:latin typeface="+mn-lt"/>
                <a:ea typeface="+mn-ea"/>
                <a:cs typeface="+mn-cs"/>
              </a:rPr>
              <a:t> heeft de volgende </a:t>
            </a:r>
            <a:r>
              <a:rPr lang="nl-BE" sz="1200" b="1" i="0" u="none" strike="noStrike" kern="1200" baseline="0" dirty="0">
                <a:solidFill>
                  <a:schemeClr val="tx1"/>
                </a:solidFill>
                <a:latin typeface="+mn-lt"/>
                <a:ea typeface="+mn-ea"/>
                <a:cs typeface="+mn-cs"/>
              </a:rPr>
              <a:t>drie assumpties</a:t>
            </a:r>
            <a:r>
              <a:rPr lang="nl-BE" sz="1200" b="0" i="0" u="none" strike="noStrike" kern="1200" baseline="0" dirty="0">
                <a:solidFill>
                  <a:schemeClr val="tx1"/>
                </a:solidFill>
                <a:latin typeface="+mn-lt"/>
                <a:ea typeface="+mn-ea"/>
                <a:cs typeface="+mn-cs"/>
              </a:rPr>
              <a:t>: </a:t>
            </a:r>
          </a:p>
          <a:p>
            <a:pPr mar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22860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Er kan </a:t>
            </a:r>
            <a:r>
              <a:rPr lang="nl-BE" sz="1200" b="1" i="0" u="none" strike="noStrike" kern="1200" baseline="0" dirty="0">
                <a:solidFill>
                  <a:schemeClr val="tx1"/>
                </a:solidFill>
                <a:latin typeface="+mn-lt"/>
                <a:ea typeface="+mn-ea"/>
                <a:cs typeface="+mn-cs"/>
              </a:rPr>
              <a:t>een onderscheid gemaakt worden tussen 2 types van werkaspecten</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Job </a:t>
            </a:r>
            <a:r>
              <a:rPr lang="nl-BE" sz="1200" b="0" i="0" u="none" strike="noStrike" kern="1200" baseline="0" dirty="0" err="1">
                <a:solidFill>
                  <a:schemeClr val="tx1"/>
                </a:solidFill>
                <a:latin typeface="+mn-lt"/>
                <a:ea typeface="+mn-ea"/>
                <a:cs typeface="+mn-cs"/>
              </a:rPr>
              <a:t>demands</a:t>
            </a:r>
            <a:r>
              <a:rPr lang="nl-BE" sz="1200" b="0" i="0" u="none" strike="noStrike" kern="1200" baseline="0" dirty="0">
                <a:solidFill>
                  <a:schemeClr val="tx1"/>
                </a:solidFill>
                <a:latin typeface="+mn-lt"/>
                <a:ea typeface="+mn-ea"/>
                <a:cs typeface="+mn-cs"/>
              </a:rPr>
              <a:t> of werkeisen/werkstressoren zijn alle werkaspecten die energie vreten (bv. Werkdruk, cognitieve belasting, </a:t>
            </a:r>
            <a:r>
              <a:rPr lang="nl-BE" sz="1200" b="0" i="0" u="none" strike="noStrike" kern="1200" baseline="0" dirty="0" err="1">
                <a:solidFill>
                  <a:schemeClr val="tx1"/>
                </a:solidFill>
                <a:latin typeface="+mn-lt"/>
                <a:ea typeface="+mn-ea"/>
                <a:cs typeface="+mn-cs"/>
              </a:rPr>
              <a:t>jobonzekerheid</a:t>
            </a:r>
            <a:r>
              <a:rPr lang="nl-BE" sz="1200" b="0" i="0" u="none" strike="noStrike" kern="1200" baseline="0" dirty="0">
                <a:solidFill>
                  <a:schemeClr val="tx1"/>
                </a:solidFill>
                <a:latin typeface="+mn-lt"/>
                <a:ea typeface="+mn-ea"/>
                <a:cs typeface="+mn-cs"/>
              </a:rPr>
              <a:t>, emotionele belasting, rolproblemen)</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Job resources of motivatiebronnen/energiebronnen zijn alle werkaspecten die energie geven en motiverend werken. Ze hebben drie functies: (1) hangen direct samen met een positieve werkbeleving en motivatie, (2) reduceren werkeisen en de bijbehorende kosten ervan, (3) hangen samen met actief, nieuw, en </a:t>
            </a:r>
            <a:r>
              <a:rPr lang="nl-BE" sz="1200" b="0" i="0" u="none" strike="noStrike" kern="1200" baseline="0" dirty="0" err="1">
                <a:solidFill>
                  <a:schemeClr val="tx1"/>
                </a:solidFill>
                <a:latin typeface="+mn-lt"/>
                <a:ea typeface="+mn-ea"/>
                <a:cs typeface="+mn-cs"/>
              </a:rPr>
              <a:t>groeigerelateerd</a:t>
            </a:r>
            <a:r>
              <a:rPr lang="nl-BE" sz="1200" b="0" i="0" u="none" strike="noStrike" kern="1200" baseline="0" dirty="0">
                <a:solidFill>
                  <a:schemeClr val="tx1"/>
                </a:solidFill>
                <a:latin typeface="+mn-lt"/>
                <a:ea typeface="+mn-ea"/>
                <a:cs typeface="+mn-cs"/>
              </a:rPr>
              <a:t> gedrag (vb. autonomie, vaardigheidsbenutting, inspraak, sociale steun,…)</a:t>
            </a:r>
          </a:p>
          <a:p>
            <a:pPr marL="22860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Er zijn </a:t>
            </a:r>
            <a:r>
              <a:rPr lang="nl-BE" sz="1200" b="1" i="0" u="none" strike="noStrike" kern="1200" baseline="0" dirty="0">
                <a:solidFill>
                  <a:schemeClr val="tx1"/>
                </a:solidFill>
                <a:latin typeface="+mn-lt"/>
                <a:ea typeface="+mn-ea"/>
                <a:cs typeface="+mn-cs"/>
              </a:rPr>
              <a:t>twee onderliggende mechanismen </a:t>
            </a:r>
            <a:r>
              <a:rPr lang="nl-BE" sz="1200" b="0" i="0" u="none" strike="noStrike" kern="1200" baseline="0" dirty="0">
                <a:solidFill>
                  <a:schemeClr val="tx1"/>
                </a:solidFill>
                <a:latin typeface="+mn-lt"/>
                <a:ea typeface="+mn-ea"/>
                <a:cs typeface="+mn-cs"/>
              </a:rPr>
              <a:t>aanwezig die de brug slaan van werkaspecten naar de werkbeleving </a:t>
            </a:r>
          </a:p>
          <a:p>
            <a:pPr marL="685800" lvl="1" indent="-228600">
              <a:buFont typeface="Arial" panose="020B0604020202020204" pitchFamily="34" charset="0"/>
              <a:buAutoNum type="arabicPeriod"/>
            </a:pPr>
            <a:r>
              <a:rPr lang="nl-BE" sz="1200" b="0" i="0" u="none" strike="noStrike" kern="1200" baseline="0" dirty="0" err="1">
                <a:solidFill>
                  <a:schemeClr val="tx1"/>
                </a:solidFill>
                <a:latin typeface="+mn-lt"/>
                <a:ea typeface="+mn-ea"/>
                <a:cs typeface="+mn-cs"/>
              </a:rPr>
              <a:t>Gezondheidsinperkend</a:t>
            </a:r>
            <a:r>
              <a:rPr lang="nl-BE" sz="1200" b="0" i="0" u="none" strike="noStrike" kern="1200" baseline="0" dirty="0">
                <a:solidFill>
                  <a:schemeClr val="tx1"/>
                </a:solidFill>
                <a:latin typeface="+mn-lt"/>
                <a:ea typeface="+mn-ea"/>
                <a:cs typeface="+mn-cs"/>
              </a:rPr>
              <a:t> proces (“rode proces”): dit vertrekt vanuit een belastende werkomgeving die nefast is voor de gezondheid wat tot uiting komt via stressreacties (herstelnood, </a:t>
            </a:r>
            <a:r>
              <a:rPr lang="nl-BE" sz="1200" b="0" i="0" u="none" strike="noStrike" kern="1200" baseline="0" dirty="0" err="1">
                <a:solidFill>
                  <a:schemeClr val="tx1"/>
                </a:solidFill>
                <a:latin typeface="+mn-lt"/>
                <a:ea typeface="+mn-ea"/>
                <a:cs typeface="+mn-cs"/>
              </a:rPr>
              <a:t>burnout</a:t>
            </a:r>
            <a:r>
              <a:rPr lang="nl-BE" sz="1200" b="0" i="0" u="none" strike="noStrike" kern="1200" baseline="0" dirty="0">
                <a:solidFill>
                  <a:schemeClr val="tx1"/>
                </a:solidFill>
                <a:latin typeface="+mn-lt"/>
                <a:ea typeface="+mn-ea"/>
                <a:cs typeface="+mn-cs"/>
              </a:rPr>
              <a:t>)</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Motiverend proces (“groene proces”): dit vertrek vanuit een hulpbronrijke werkomgeving die de werknemers de nodige energie en motivatie bezorgt om gezond en succesvol aan de slag te gaan. </a:t>
            </a:r>
          </a:p>
          <a:p>
            <a:pPr marL="22860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De </a:t>
            </a:r>
            <a:r>
              <a:rPr lang="nl-BE" sz="1200" b="1" i="0" u="none" strike="noStrike" kern="1200" baseline="0" dirty="0">
                <a:solidFill>
                  <a:schemeClr val="tx1"/>
                </a:solidFill>
                <a:latin typeface="+mn-lt"/>
                <a:ea typeface="+mn-ea"/>
                <a:cs typeface="+mn-cs"/>
              </a:rPr>
              <a:t>processen kunnen mekaar ook beïnvloeden </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Inzetten op motivatiebronnen is de boodschap. Deze helpen werknemers immers om met werkstressoren, die hoe dan ook op één of andere wijze deel uitmaken van de werkomgeving, om te gaan waardoor deze minder snel zullen leiden tot stressreacties. </a:t>
            </a:r>
          </a:p>
          <a:p>
            <a:pPr marL="0" lv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0" lv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0" lvl="0" indent="0">
              <a:buFont typeface="Arial" panose="020B0604020202020204" pitchFamily="34" charset="0"/>
              <a:buNone/>
            </a:pPr>
            <a:r>
              <a:rPr lang="nl-BE" sz="1200" b="0" i="0" u="none" strike="noStrike" kern="1200" baseline="0" dirty="0">
                <a:solidFill>
                  <a:schemeClr val="tx1"/>
                </a:solidFill>
                <a:latin typeface="+mn-lt"/>
                <a:ea typeface="+mn-ea"/>
                <a:cs typeface="+mn-cs"/>
              </a:rPr>
              <a:t>Extra achtergrondinfo:</a:t>
            </a:r>
          </a:p>
          <a:p>
            <a:pPr marL="0" lvl="0" indent="0">
              <a:buFont typeface="Arial" panose="020B0604020202020204" pitchFamily="34" charset="0"/>
              <a:buNone/>
            </a:pPr>
            <a:r>
              <a:rPr lang="nl-BE" sz="1200" b="0" i="0" u="none" strike="noStrike" kern="1200" baseline="0" dirty="0">
                <a:solidFill>
                  <a:schemeClr val="tx1"/>
                </a:solidFill>
                <a:latin typeface="+mn-lt"/>
                <a:ea typeface="+mn-ea"/>
                <a:cs typeface="+mn-cs"/>
              </a:rPr>
              <a:t>In </a:t>
            </a:r>
            <a:r>
              <a:rPr lang="nl-BE" sz="1200" b="1" i="0" u="none" strike="noStrike" kern="1200" baseline="0" dirty="0">
                <a:solidFill>
                  <a:schemeClr val="tx1"/>
                </a:solidFill>
                <a:latin typeface="+mn-lt"/>
                <a:ea typeface="+mn-ea"/>
                <a:cs typeface="+mn-cs"/>
              </a:rPr>
              <a:t>recentere versies </a:t>
            </a:r>
            <a:r>
              <a:rPr lang="nl-BE" sz="1200" b="0" i="0" u="none" strike="noStrike" kern="1200" baseline="0" dirty="0">
                <a:solidFill>
                  <a:schemeClr val="tx1"/>
                </a:solidFill>
                <a:latin typeface="+mn-lt"/>
                <a:ea typeface="+mn-ea"/>
                <a:cs typeface="+mn-cs"/>
              </a:rPr>
              <a:t>van het model worden de volgende aspecten expliciet toegevoegd (</a:t>
            </a:r>
            <a:r>
              <a:rPr lang="nl-BE" sz="1200" b="0" i="0" u="none" strike="noStrike" kern="1200" baseline="0" dirty="0" err="1">
                <a:solidFill>
                  <a:schemeClr val="tx1"/>
                </a:solidFill>
                <a:latin typeface="+mn-lt"/>
                <a:ea typeface="+mn-ea"/>
                <a:cs typeface="+mn-cs"/>
              </a:rPr>
              <a:t>Schaufeli</a:t>
            </a:r>
            <a:r>
              <a:rPr lang="nl-BE" sz="1200" b="0" i="0" u="none" strike="noStrike" kern="1200" baseline="0" dirty="0">
                <a:solidFill>
                  <a:schemeClr val="tx1"/>
                </a:solidFill>
                <a:latin typeface="+mn-lt"/>
                <a:ea typeface="+mn-ea"/>
                <a:cs typeface="+mn-cs"/>
              </a:rPr>
              <a:t>, 2015): </a:t>
            </a:r>
          </a:p>
          <a:p>
            <a:pPr marL="0" lv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De rol van </a:t>
            </a:r>
            <a:r>
              <a:rPr lang="nl-BE" sz="1200" b="1" i="0" u="none" strike="noStrike" kern="1200" baseline="0" dirty="0">
                <a:solidFill>
                  <a:schemeClr val="tx1"/>
                </a:solidFill>
                <a:latin typeface="+mn-lt"/>
                <a:ea typeface="+mn-ea"/>
                <a:cs typeface="+mn-cs"/>
              </a:rPr>
              <a:t>persoonlijke hulpbronnen</a:t>
            </a:r>
            <a:r>
              <a:rPr lang="nl-BE" sz="1200" b="0" i="0" u="none" strike="noStrike" kern="1200" baseline="0" dirty="0">
                <a:solidFill>
                  <a:schemeClr val="tx1"/>
                </a:solidFill>
                <a:latin typeface="+mn-lt"/>
                <a:ea typeface="+mn-ea"/>
                <a:cs typeface="+mn-cs"/>
              </a:rPr>
              <a:t>: denk ik hierbij aan aspecten als veerkracht, geloven in je eigen kunnen (zelf-effectiviteit), optimistisch zijn en groeigericht ingesteld zijn. </a:t>
            </a:r>
            <a:br>
              <a:rPr lang="nl-BE" sz="1200" b="0" i="0" u="none" strike="noStrike" kern="1200" baseline="0" dirty="0">
                <a:solidFill>
                  <a:schemeClr val="tx1"/>
                </a:solidFill>
                <a:latin typeface="+mn-lt"/>
                <a:ea typeface="+mn-ea"/>
                <a:cs typeface="+mn-cs"/>
              </a:rPr>
            </a:br>
            <a:r>
              <a:rPr lang="nl-BE" sz="1200" b="0" i="0" u="none" strike="noStrike" kern="1200" baseline="0" dirty="0">
                <a:solidFill>
                  <a:schemeClr val="tx1"/>
                </a:solidFill>
                <a:latin typeface="+mn-lt"/>
                <a:ea typeface="+mn-ea"/>
                <a:cs typeface="+mn-cs"/>
              </a:rPr>
              <a:t>Ter illustratie nog opsomming door </a:t>
            </a:r>
            <a:r>
              <a:rPr lang="nl-BE" sz="1200" b="0" i="0" u="none" strike="noStrike" kern="1200" baseline="0" dirty="0" err="1">
                <a:solidFill>
                  <a:schemeClr val="tx1"/>
                </a:solidFill>
                <a:latin typeface="+mn-lt"/>
                <a:ea typeface="+mn-ea"/>
                <a:cs typeface="+mn-cs"/>
              </a:rPr>
              <a:t>Wilmar</a:t>
            </a:r>
            <a:r>
              <a:rPr lang="nl-BE" sz="1200" b="0" i="0" u="none" strike="noStrike" kern="1200" baseline="0" dirty="0">
                <a:solidFill>
                  <a:schemeClr val="tx1"/>
                </a:solidFill>
                <a:latin typeface="+mn-lt"/>
                <a:ea typeface="+mn-ea"/>
                <a:cs typeface="+mn-cs"/>
              </a:rPr>
              <a:t> </a:t>
            </a:r>
            <a:r>
              <a:rPr lang="nl-BE" sz="1200" b="0" i="0" u="none" strike="noStrike" kern="1200" baseline="0" dirty="0" err="1">
                <a:solidFill>
                  <a:schemeClr val="tx1"/>
                </a:solidFill>
                <a:latin typeface="+mn-lt"/>
                <a:ea typeface="+mn-ea"/>
                <a:cs typeface="+mn-cs"/>
              </a:rPr>
              <a:t>Schaufeli</a:t>
            </a:r>
            <a:r>
              <a:rPr lang="nl-BE" sz="1200" b="0" i="0" u="none" strike="noStrike" kern="1200" baseline="0" dirty="0">
                <a:solidFill>
                  <a:schemeClr val="tx1"/>
                </a:solidFill>
                <a:latin typeface="+mn-lt"/>
                <a:ea typeface="+mn-ea"/>
                <a:cs typeface="+mn-cs"/>
              </a:rPr>
              <a:t> (2015): </a:t>
            </a:r>
          </a:p>
          <a:p>
            <a:pPr marL="457200" lvl="1" indent="0">
              <a:buFont typeface="Arial" panose="020B0604020202020204" pitchFamily="34" charset="0"/>
              <a:buNone/>
            </a:pPr>
            <a:r>
              <a:rPr lang="nl-BE" sz="1200" b="0" i="0" u="none" strike="noStrike" kern="1200" baseline="0" dirty="0">
                <a:solidFill>
                  <a:schemeClr val="tx1"/>
                </a:solidFill>
                <a:latin typeface="+mn-lt"/>
                <a:ea typeface="+mn-ea"/>
                <a:cs typeface="+mn-cs"/>
              </a:rPr>
              <a:t>Persoonlijke hulpbronnen</a:t>
            </a:r>
          </a:p>
          <a:p>
            <a:pPr marL="628650" lvl="1" indent="-171450">
              <a:buFont typeface="Arial" panose="020B0604020202020204" pitchFamily="34" charset="0"/>
              <a:buChar char="•"/>
            </a:pPr>
            <a:r>
              <a:rPr lang="nl-BE" sz="1200" b="0" i="0" u="none" strike="noStrike" kern="1200" baseline="0" dirty="0">
                <a:solidFill>
                  <a:schemeClr val="tx1"/>
                </a:solidFill>
                <a:latin typeface="+mn-lt"/>
                <a:ea typeface="+mn-ea"/>
                <a:cs typeface="+mn-cs"/>
              </a:rPr>
              <a:t>Emotionele stabiliteit</a:t>
            </a:r>
          </a:p>
          <a:p>
            <a:pPr lvl="1"/>
            <a:r>
              <a:rPr lang="nl-BE" sz="1200" b="0" i="0" u="none" strike="noStrike" kern="1200" baseline="0" dirty="0">
                <a:solidFill>
                  <a:schemeClr val="tx1"/>
                </a:solidFill>
                <a:latin typeface="+mn-lt"/>
                <a:ea typeface="+mn-ea"/>
                <a:cs typeface="+mn-cs"/>
              </a:rPr>
              <a:t>• Extraversie</a:t>
            </a:r>
          </a:p>
          <a:p>
            <a:pPr lvl="1"/>
            <a:r>
              <a:rPr lang="nl-BE" sz="1200" b="0" i="0" u="none" strike="noStrike" kern="1200" baseline="0" dirty="0">
                <a:solidFill>
                  <a:schemeClr val="tx1"/>
                </a:solidFill>
                <a:latin typeface="+mn-lt"/>
                <a:ea typeface="+mn-ea"/>
                <a:cs typeface="+mn-cs"/>
              </a:rPr>
              <a:t>• Nauwgezetheid</a:t>
            </a:r>
          </a:p>
          <a:p>
            <a:pPr lvl="1"/>
            <a:r>
              <a:rPr lang="nl-BE" sz="1200" b="0" i="0" u="none" strike="noStrike" kern="1200" baseline="0" dirty="0">
                <a:solidFill>
                  <a:schemeClr val="tx1"/>
                </a:solidFill>
                <a:latin typeface="+mn-lt"/>
                <a:ea typeface="+mn-ea"/>
                <a:cs typeface="+mn-cs"/>
              </a:rPr>
              <a:t>• Hoop*</a:t>
            </a:r>
          </a:p>
          <a:p>
            <a:pPr lvl="1"/>
            <a:r>
              <a:rPr lang="nl-BE" sz="1200" b="0" i="0" u="none" strike="noStrike" kern="1200" baseline="0" dirty="0">
                <a:solidFill>
                  <a:schemeClr val="tx1"/>
                </a:solidFill>
                <a:latin typeface="+mn-lt"/>
                <a:ea typeface="+mn-ea"/>
                <a:cs typeface="+mn-cs"/>
              </a:rPr>
              <a:t>• Interne beheersingsoriëntatie</a:t>
            </a:r>
          </a:p>
          <a:p>
            <a:pPr lvl="1"/>
            <a:r>
              <a:rPr lang="nl-BE" sz="1200" b="0" i="0" u="none" strike="noStrike" kern="1200" baseline="0" dirty="0">
                <a:solidFill>
                  <a:schemeClr val="tx1"/>
                </a:solidFill>
                <a:latin typeface="+mn-lt"/>
                <a:ea typeface="+mn-ea"/>
                <a:cs typeface="+mn-cs"/>
              </a:rPr>
              <a:t>• Zelfvertrouwen</a:t>
            </a:r>
          </a:p>
          <a:p>
            <a:pPr lvl="1"/>
            <a:r>
              <a:rPr lang="nl-BE" sz="1200" b="0" i="0" u="none" strike="noStrike" kern="1200" baseline="0" dirty="0">
                <a:solidFill>
                  <a:schemeClr val="tx1"/>
                </a:solidFill>
                <a:latin typeface="+mn-lt"/>
                <a:ea typeface="+mn-ea"/>
                <a:cs typeface="+mn-cs"/>
              </a:rPr>
              <a:t>• Optimisme*</a:t>
            </a:r>
          </a:p>
          <a:p>
            <a:pPr lvl="1"/>
            <a:r>
              <a:rPr lang="nl-BE" sz="1200" b="0" i="0" u="none" strike="noStrike" kern="1200" baseline="0" dirty="0">
                <a:solidFill>
                  <a:schemeClr val="tx1"/>
                </a:solidFill>
                <a:latin typeface="+mn-lt"/>
                <a:ea typeface="+mn-ea"/>
                <a:cs typeface="+mn-cs"/>
              </a:rPr>
              <a:t>• Veerkracht*</a:t>
            </a:r>
          </a:p>
          <a:p>
            <a:pPr lvl="1"/>
            <a:r>
              <a:rPr lang="nl-BE" sz="1200" b="0" i="0" u="none" strike="noStrike" kern="1200" baseline="0" dirty="0">
                <a:solidFill>
                  <a:schemeClr val="tx1"/>
                </a:solidFill>
                <a:latin typeface="+mn-lt"/>
                <a:ea typeface="+mn-ea"/>
                <a:cs typeface="+mn-cs"/>
              </a:rPr>
              <a:t>• Competentie*</a:t>
            </a:r>
          </a:p>
          <a:p>
            <a:pPr lvl="1"/>
            <a:r>
              <a:rPr lang="nl-BE" sz="1200" b="0" i="0" u="none" strike="noStrike" kern="1200" baseline="0" dirty="0">
                <a:solidFill>
                  <a:schemeClr val="tx1"/>
                </a:solidFill>
                <a:latin typeface="+mn-lt"/>
                <a:ea typeface="+mn-ea"/>
                <a:cs typeface="+mn-cs"/>
              </a:rPr>
              <a:t>• Flexibiliteit</a:t>
            </a:r>
          </a:p>
          <a:p>
            <a:pPr lvl="1"/>
            <a:r>
              <a:rPr lang="nl-BE" sz="1200" b="0" i="0" u="none" strike="noStrike" kern="1200" baseline="0" dirty="0">
                <a:solidFill>
                  <a:schemeClr val="tx1"/>
                </a:solidFill>
                <a:latin typeface="+mn-lt"/>
                <a:ea typeface="+mn-ea"/>
                <a:cs typeface="+mn-cs"/>
              </a:rPr>
              <a:t>• Eigen grenzen stellen</a:t>
            </a:r>
          </a:p>
          <a:p>
            <a:pPr lvl="1"/>
            <a:r>
              <a:rPr lang="nl-BE" sz="1200" b="0" i="1" u="none" strike="noStrike" kern="1200" baseline="0" dirty="0">
                <a:solidFill>
                  <a:schemeClr val="tx1"/>
                </a:solidFill>
                <a:latin typeface="+mn-lt"/>
                <a:ea typeface="+mn-ea"/>
                <a:cs typeface="+mn-cs"/>
              </a:rPr>
              <a:t>*</a:t>
            </a:r>
            <a:r>
              <a:rPr lang="nl-BE" sz="1200" b="0" i="1" u="none" strike="noStrike" kern="1200" baseline="0" dirty="0" err="1">
                <a:solidFill>
                  <a:schemeClr val="tx1"/>
                </a:solidFill>
                <a:latin typeface="+mn-lt"/>
                <a:ea typeface="+mn-ea"/>
                <a:cs typeface="+mn-cs"/>
              </a:rPr>
              <a:t>psycap</a:t>
            </a:r>
            <a:endParaRPr lang="nl-BE" sz="1200" b="0" i="1"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endParaRPr lang="nl-BE" sz="1200" b="0" i="0"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De rol van </a:t>
            </a:r>
            <a:r>
              <a:rPr lang="nl-BE" sz="1200" b="1" i="0" u="none" strike="noStrike" kern="1200" baseline="0" dirty="0">
                <a:solidFill>
                  <a:schemeClr val="tx1"/>
                </a:solidFill>
                <a:latin typeface="+mn-lt"/>
                <a:ea typeface="+mn-ea"/>
                <a:cs typeface="+mn-cs"/>
              </a:rPr>
              <a:t>leiderschap</a:t>
            </a:r>
            <a:r>
              <a:rPr lang="nl-BE" sz="1200" b="0" i="0" u="none" strike="noStrike" kern="1200" baseline="0" dirty="0">
                <a:solidFill>
                  <a:schemeClr val="tx1"/>
                </a:solidFill>
                <a:latin typeface="+mn-lt"/>
                <a:ea typeface="+mn-ea"/>
                <a:cs typeface="+mn-cs"/>
              </a:rPr>
              <a:t> die de mate waarin werknemers blootgesteld worden aan motivatie- versus stressbronnen mee in de hand heeft. </a:t>
            </a:r>
          </a:p>
          <a:p>
            <a:pPr marL="228600" lvl="0" indent="-228600">
              <a:buFont typeface="Arial" panose="020B0604020202020204" pitchFamily="34" charset="0"/>
              <a:buAutoNum type="arabicPeriod"/>
            </a:pPr>
            <a:endParaRPr lang="nl-BE" sz="1200" b="0" i="0"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Soms wordt er op niveau van </a:t>
            </a:r>
            <a:r>
              <a:rPr lang="nl-BE" sz="1200" b="1" i="0" u="none" strike="noStrike" kern="1200" baseline="0" dirty="0">
                <a:solidFill>
                  <a:schemeClr val="tx1"/>
                </a:solidFill>
                <a:latin typeface="+mn-lt"/>
                <a:ea typeface="+mn-ea"/>
                <a:cs typeface="+mn-cs"/>
              </a:rPr>
              <a:t>werkstressoren</a:t>
            </a:r>
            <a:r>
              <a:rPr lang="nl-BE" sz="1200" b="0" i="0" u="none" strike="noStrike" kern="1200" baseline="0" dirty="0">
                <a:solidFill>
                  <a:schemeClr val="tx1"/>
                </a:solidFill>
                <a:latin typeface="+mn-lt"/>
                <a:ea typeface="+mn-ea"/>
                <a:cs typeface="+mn-cs"/>
              </a:rPr>
              <a:t> nog een verder onderscheid gemaakt tussen </a:t>
            </a:r>
            <a:r>
              <a:rPr lang="nl-BE" sz="1200" b="1" i="0" u="none" strike="noStrike" kern="1200" baseline="0" dirty="0">
                <a:solidFill>
                  <a:schemeClr val="tx1"/>
                </a:solidFill>
                <a:latin typeface="+mn-lt"/>
                <a:ea typeface="+mn-ea"/>
                <a:cs typeface="+mn-cs"/>
              </a:rPr>
              <a:t>belemmerende werkeisen </a:t>
            </a:r>
            <a:r>
              <a:rPr lang="nl-BE" sz="1200" b="0" i="0" u="none" strike="noStrike" kern="1200" baseline="0" dirty="0">
                <a:solidFill>
                  <a:schemeClr val="tx1"/>
                </a:solidFill>
                <a:latin typeface="+mn-lt"/>
                <a:ea typeface="+mn-ea"/>
                <a:cs typeface="+mn-cs"/>
              </a:rPr>
              <a:t>(altijd nefast voor de gezondheid, nl. rolconflicten, werk-thuis conflict, emotionele belasting) en </a:t>
            </a:r>
            <a:r>
              <a:rPr lang="nl-BE" sz="1200" b="1" i="0" u="none" strike="noStrike" kern="1200" baseline="0" dirty="0">
                <a:solidFill>
                  <a:schemeClr val="tx1"/>
                </a:solidFill>
                <a:latin typeface="+mn-lt"/>
                <a:ea typeface="+mn-ea"/>
                <a:cs typeface="+mn-cs"/>
              </a:rPr>
              <a:t>uitdagende werkeisen </a:t>
            </a:r>
            <a:r>
              <a:rPr lang="nl-BE" sz="1200" b="0" i="0" u="none" strike="noStrike" kern="1200" baseline="0" dirty="0">
                <a:solidFill>
                  <a:schemeClr val="tx1"/>
                </a:solidFill>
                <a:latin typeface="+mn-lt"/>
                <a:ea typeface="+mn-ea"/>
                <a:cs typeface="+mn-cs"/>
              </a:rPr>
              <a:t>(aspecten die zowel energie vreten als geven: ze kunnen ook activerend werken wanneer voldoende motivatiebronnen voor handen zijn, nl. complexiteit, werkdruk – een teveel van deze uitdagende werkeisen is echter nefast)</a:t>
            </a:r>
          </a:p>
          <a:p>
            <a:pPr mar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r>
              <a:rPr lang="nl-BE" dirty="0"/>
              <a:t> </a:t>
            </a:r>
          </a:p>
          <a:p>
            <a:endParaRPr lang="nl-BE" dirty="0"/>
          </a:p>
          <a:p>
            <a:endParaRPr lang="nl-BE" dirty="0"/>
          </a:p>
          <a:p>
            <a:endParaRPr lang="nl-BE" dirty="0"/>
          </a:p>
          <a:p>
            <a:endParaRPr lang="nl-BE" dirty="0"/>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B030-FA85-40FB-9F85-8876393AD52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27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dirty="0">
                <a:latin typeface="+mn-lt"/>
                <a:ea typeface="Arial" charset="0"/>
                <a:cs typeface="Arial" charset="0"/>
              </a:rPr>
              <a:t>Als je teams bouwt ga je met de teams een teamcharter opstellen:</a:t>
            </a:r>
          </a:p>
          <a:p>
            <a:pPr marL="170061" indent="-170061">
              <a:buFontTx/>
              <a:buChar char="-"/>
            </a:pPr>
            <a:r>
              <a:rPr lang="nl-BE" sz="1000" b="1" baseline="0" dirty="0">
                <a:latin typeface="+mn-lt"/>
                <a:ea typeface="Arial" charset="0"/>
                <a:cs typeface="Arial" charset="0"/>
              </a:rPr>
              <a:t>Wat is de missie/opdracht van dat team </a:t>
            </a:r>
            <a:r>
              <a:rPr lang="nl-BE" sz="1000" baseline="0" dirty="0">
                <a:latin typeface="+mn-lt"/>
                <a:ea typeface="Arial" charset="0"/>
                <a:cs typeface="Arial" charset="0"/>
              </a:rPr>
              <a:t>= KERN – Wat doen wij als team en zijn we het daar eens over. </a:t>
            </a:r>
          </a:p>
          <a:p>
            <a:pPr marL="170061" indent="-170061">
              <a:buFontTx/>
              <a:buChar char="-"/>
            </a:pPr>
            <a:r>
              <a:rPr lang="nl-BE" sz="1000" b="1" baseline="0" dirty="0">
                <a:latin typeface="+mn-lt"/>
                <a:ea typeface="Arial" charset="0"/>
                <a:cs typeface="Arial" charset="0"/>
              </a:rPr>
              <a:t>Ambities</a:t>
            </a:r>
            <a:r>
              <a:rPr lang="nl-BE" sz="1000" baseline="0" dirty="0">
                <a:latin typeface="+mn-lt"/>
                <a:ea typeface="Arial" charset="0"/>
                <a:cs typeface="Arial" charset="0"/>
              </a:rPr>
              <a:t> formuleren, onszelf bepaalde doelen stellen, wanneer zijn wij als team content. Doelen met bijhorende planning! Grote en kleine</a:t>
            </a:r>
          </a:p>
          <a:p>
            <a:pPr marL="170061" indent="-170061">
              <a:buFontTx/>
              <a:buChar char="-"/>
            </a:pPr>
            <a:r>
              <a:rPr lang="nl-BE" sz="1000" b="1" baseline="0" dirty="0">
                <a:latin typeface="+mn-lt"/>
                <a:ea typeface="Arial" charset="0"/>
                <a:cs typeface="Arial" charset="0"/>
              </a:rPr>
              <a:t>Rollen en verantwoordelijkheden</a:t>
            </a:r>
            <a:r>
              <a:rPr lang="nl-BE" sz="1000" baseline="0" dirty="0">
                <a:latin typeface="+mn-lt"/>
                <a:ea typeface="Arial" charset="0"/>
                <a:cs typeface="Arial" charset="0"/>
              </a:rPr>
              <a:t>: wie gaat wat oppakken, wat verwachten we van elke rol. Welke rollen moeten in dit team vervult worden en wie wil dat doen? Mensen moeten schuiven van rollen, om ook de job flexibel en aantrekkelijk te houden. (specialisaties en regelrollen)</a:t>
            </a:r>
          </a:p>
          <a:p>
            <a:pPr marL="170061" indent="-170061">
              <a:buFontTx/>
              <a:buChar char="-"/>
            </a:pPr>
            <a:r>
              <a:rPr lang="nl-BE" sz="1000" b="1" baseline="0" dirty="0">
                <a:latin typeface="+mn-lt"/>
                <a:ea typeface="Arial" charset="0"/>
                <a:cs typeface="Arial" charset="0"/>
              </a:rPr>
              <a:t>Afspraken en regels</a:t>
            </a:r>
            <a:r>
              <a:rPr lang="nl-BE" sz="1000" baseline="0" dirty="0">
                <a:latin typeface="+mn-lt"/>
                <a:ea typeface="Arial" charset="0"/>
                <a:cs typeface="Arial" charset="0"/>
              </a:rPr>
              <a:t>: wanneer komen we samen, hoe traject opvolgen, hoe vergaderen, welke afspraken zijn er binnen te teams, en welke afspraken zijn er </a:t>
            </a:r>
            <a:r>
              <a:rPr lang="nl-BE" sz="1000" baseline="0" dirty="0" err="1">
                <a:latin typeface="+mn-lt"/>
                <a:ea typeface="Arial" charset="0"/>
                <a:cs typeface="Arial" charset="0"/>
              </a:rPr>
              <a:t>teamoverstijgend</a:t>
            </a:r>
            <a:r>
              <a:rPr lang="nl-BE" sz="1000" baseline="0" dirty="0">
                <a:latin typeface="+mn-lt"/>
                <a:ea typeface="Arial" charset="0"/>
                <a:cs typeface="Arial" charset="0"/>
              </a:rPr>
              <a:t>, want die moeten nageleefd worden.</a:t>
            </a:r>
          </a:p>
          <a:p>
            <a:pPr marL="170061" indent="-170061">
              <a:buFontTx/>
              <a:buChar char="-"/>
            </a:pPr>
            <a:r>
              <a:rPr lang="nl-BE" sz="1000" b="1" baseline="0" dirty="0">
                <a:latin typeface="+mn-lt"/>
                <a:ea typeface="Arial" charset="0"/>
                <a:cs typeface="Arial" charset="0"/>
              </a:rPr>
              <a:t>Persoonlijke relaties</a:t>
            </a:r>
            <a:r>
              <a:rPr lang="nl-BE" sz="1000" baseline="0" dirty="0">
                <a:latin typeface="+mn-lt"/>
                <a:ea typeface="Arial" charset="0"/>
                <a:cs typeface="Arial" charset="0"/>
              </a:rPr>
              <a:t>: wie is sterk in wat? Wat is onze leefregel en durven we elkaar erop aanspreken. </a:t>
            </a:r>
          </a:p>
          <a:p>
            <a:pPr marL="170061" indent="-170061">
              <a:buFontTx/>
              <a:buChar char="-"/>
            </a:pPr>
            <a:endParaRPr lang="nl-BE" sz="1000" baseline="0" dirty="0">
              <a:latin typeface="+mn-lt"/>
              <a:ea typeface="Arial" charset="0"/>
              <a:cs typeface="Arial" charset="0"/>
            </a:endParaRPr>
          </a:p>
          <a:p>
            <a:r>
              <a:rPr lang="nl-BE" sz="1000" baseline="0" dirty="0">
                <a:latin typeface="+mn-lt"/>
                <a:ea typeface="Arial" charset="0"/>
                <a:cs typeface="Arial" charset="0"/>
              </a:rPr>
              <a:t>AJUIN: waar zit het probleem? Je ziet het aan de buitenkant dat er een probleem is, maar </a:t>
            </a:r>
            <a:r>
              <a:rPr lang="nl-BE" sz="1000" baseline="0" dirty="0" err="1">
                <a:latin typeface="+mn-lt"/>
                <a:ea typeface="Arial" charset="0"/>
                <a:cs typeface="Arial" charset="0"/>
              </a:rPr>
              <a:t>mss</a:t>
            </a:r>
            <a:r>
              <a:rPr lang="nl-BE" sz="1000" baseline="0" dirty="0">
                <a:latin typeface="+mn-lt"/>
                <a:ea typeface="Arial" charset="0"/>
                <a:cs typeface="Arial" charset="0"/>
              </a:rPr>
              <a:t> gaat het over een diepere inhoud (de opdracht,….)</a:t>
            </a:r>
          </a:p>
        </p:txBody>
      </p:sp>
      <p:sp>
        <p:nvSpPr>
          <p:cNvPr id="4" name="Slide Number Placeholder 3"/>
          <p:cNvSpPr>
            <a:spLocks noGrp="1"/>
          </p:cNvSpPr>
          <p:nvPr>
            <p:ph type="sldNum" sz="quarter" idx="5"/>
          </p:nvPr>
        </p:nvSpPr>
        <p:spPr/>
        <p:txBody>
          <a:bodyPr/>
          <a:lstStyle/>
          <a:p>
            <a:fld id="{96E7D330-2453-8F4E-8874-B343193405B6}" type="slidenum">
              <a:rPr lang="nl-NL" smtClean="0"/>
              <a:t>55</a:t>
            </a:fld>
            <a:endParaRPr lang="nl-NL"/>
          </a:p>
        </p:txBody>
      </p:sp>
    </p:spTree>
    <p:extLst>
      <p:ext uri="{BB962C8B-B14F-4D97-AF65-F5344CB8AC3E}">
        <p14:creationId xmlns:p14="http://schemas.microsoft.com/office/powerpoint/2010/main" val="326072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kern="1200">
                <a:solidFill>
                  <a:schemeClr val="tx1"/>
                </a:solidFill>
                <a:effectLst/>
                <a:latin typeface="+mn-lt"/>
                <a:ea typeface="+mn-ea"/>
                <a:cs typeface="+mn-cs"/>
              </a:rPr>
              <a:t>Toelichting:</a:t>
            </a:r>
          </a:p>
          <a:p>
            <a:pPr marL="171450" indent="-171450">
              <a:buFont typeface="Arial" panose="020B0604020202020204" pitchFamily="34" charset="0"/>
              <a:buChar char="•"/>
            </a:pPr>
            <a:r>
              <a:rPr lang="nl-BE" sz="1000" kern="1200">
                <a:solidFill>
                  <a:schemeClr val="tx1"/>
                </a:solidFill>
                <a:effectLst/>
                <a:latin typeface="+mn-lt"/>
                <a:ea typeface="+mn-ea"/>
                <a:cs typeface="+mn-cs"/>
              </a:rPr>
              <a:t>Sommige teams hebben een soort teamleider (formeel of informeel). Bij VCLB Ninove spreekt men over ‘teamcoach’, in Maasland of ‘teamafgevaardigde’, in Aarschot over ‘teamverantwoordelijke’/’teamvoorzitter’. Los van hoe zo’n functie/rol wordt genoemd, is het belangrijk dat een aantal leiderschapsrollen door het team worden opgenomen (taakgericht, verandergericht, waardegericht, relatiegericht, externgericht): aandacht voor deze aspecten kunnen verdeeld worden over verschillende personen, of opgenomen worden door 1 persoon (teamcoach, -afgevaardigde, -verantwoordelijke, -voorzitter, -coördinator). Er kan ook geopteerd worden voor een wisselend voorzitterschap (bvb. VCLB Aarschot). </a:t>
            </a:r>
          </a:p>
          <a:p>
            <a:pPr marL="171450" indent="-171450">
              <a:buFont typeface="Arial" panose="020B0604020202020204" pitchFamily="34" charset="0"/>
              <a:buChar char="•"/>
            </a:pPr>
            <a:r>
              <a:rPr lang="nl-BE" sz="1000" kern="1200">
                <a:solidFill>
                  <a:schemeClr val="tx1"/>
                </a:solidFill>
                <a:effectLst/>
                <a:latin typeface="+mn-lt"/>
                <a:ea typeface="+mn-ea"/>
                <a:cs typeface="+mn-cs"/>
              </a:rPr>
              <a:t>Indien men bepaalde leiderschapsrollen bij 1 persoon egt, is het vooral belangrijk dat het voor de persoon en het team duidelijk is wat van hem/haar kan verwacht worden, hoe hij/zij dit invulling geeft, welk mandaat hij hiervoor krijgt vanuit de organisatie, ... Binnen een organisatie kan dit op verschillende manieren gebeuren. Bijvoorbeeld, in VCLB Ninove is de rol van teamcoach in Team Pajot anders en breder dan die van Team Deni.</a:t>
            </a:r>
          </a:p>
          <a:p>
            <a:pPr marL="171450" indent="-171450">
              <a:buFont typeface="Arial" panose="020B0604020202020204" pitchFamily="34" charset="0"/>
              <a:buChar char="•"/>
            </a:pPr>
            <a:r>
              <a:rPr lang="nl-BE" sz="1000" kern="1200">
                <a:solidFill>
                  <a:schemeClr val="tx1"/>
                </a:solidFill>
                <a:effectLst/>
                <a:latin typeface="+mn-lt"/>
                <a:ea typeface="+mn-ea"/>
                <a:cs typeface="+mn-cs"/>
              </a:rPr>
              <a:t>In Ninove neemt directeur ook rol als teamcoach op. Dit wordt door een aantal medewerkers in vraag gesteld en kritisch beoordeeld.</a:t>
            </a:r>
          </a:p>
          <a:p>
            <a:pPr marL="171450" indent="-171450">
              <a:buFont typeface="Arial" panose="020B0604020202020204" pitchFamily="34" charset="0"/>
              <a:buChar char="•"/>
            </a:pPr>
            <a:r>
              <a:rPr lang="nl-BE" sz="1200" kern="1200">
                <a:solidFill>
                  <a:schemeClr val="tx1"/>
                </a:solidFill>
                <a:effectLst/>
                <a:latin typeface="+mn-lt"/>
                <a:ea typeface="+mn-ea"/>
                <a:cs typeface="+mn-cs"/>
              </a:rPr>
              <a:t>In sommige organisaties wordt gewerkt met een stuurgroep (Ninove), een groep van teamafgevaardigden/-vertegenwoordigers (Maasland), (wisselende) teamvoorzitters (Aarschot), ... De directie heeft nood aan voeling met de werkvloer, de teams. In die zin is een dergelijk orgaan belangrijk. In zo’n gestructureerd teamoverschrijdend mag het niet enkel gaan over de werking van de teams zelf, maar ook over het beleid (tactische en strategische zaken). Het is dus belangrijk om scherp te stellen wat het mandaat is van de mensen in een stuurgroep: zijn het enkel vertegenwoordigers/belangenbehartigers of hebben ze ook mandaat en bvv. beslissingsbevoegdheid voor hun team?</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nl-BE" sz="1000" kern="1200">
              <a:solidFill>
                <a:schemeClr val="tx1"/>
              </a:solidFill>
              <a:effectLst/>
              <a:latin typeface="+mn-lt"/>
              <a:ea typeface="+mn-ea"/>
              <a:cs typeface="+mn-cs"/>
            </a:endParaRPr>
          </a:p>
          <a:p>
            <a:r>
              <a:rPr lang="nl-BE" sz="1000" b="1" kern="1200">
                <a:solidFill>
                  <a:schemeClr val="tx1"/>
                </a:solidFill>
                <a:effectLst/>
                <a:latin typeface="+mn-lt"/>
                <a:ea typeface="+mn-ea"/>
                <a:cs typeface="+mn-cs"/>
              </a:rPr>
              <a:t>Citaten: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kern="1200">
                <a:solidFill>
                  <a:schemeClr val="tx1"/>
                </a:solidFill>
                <a:effectLst/>
                <a:latin typeface="+mn-lt"/>
                <a:ea typeface="+mn-ea"/>
                <a:cs typeface="+mn-cs"/>
              </a:rPr>
              <a:t>“Teams geven niet aan dat er nood aan ondersteuning. Teams zitten in het ‘hier-en-nu’, in het overleven. Het ‘waar-willen-we-naartoe-met-ons-team’ komt niet aan bod. Om het tempo erin te houden, om te groeien als team, is er ondersteuning nodig. Er is iemand nodig om vooruit te kijken, toekomstiggericht te kijken.” (VCLB Aarschot)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kern="1200">
                <a:solidFill>
                  <a:schemeClr val="tx1"/>
                </a:solidFill>
                <a:effectLst/>
                <a:latin typeface="+mn-lt"/>
                <a:ea typeface="+mn-ea"/>
                <a:cs typeface="+mn-cs"/>
              </a:rPr>
              <a:t>“Teamcoach is super, bereid alles voor, neemt rollen op vlak van tijdsbewaking en voorzitter. Iedereen kan terecht met vragen en opmerkingen.” ; “</a:t>
            </a:r>
            <a:r>
              <a:rPr lang="nl-BE" sz="1000" kern="1200">
                <a:solidFill>
                  <a:schemeClr val="tx1"/>
                </a:solidFill>
                <a:effectLst/>
                <a:latin typeface="+mn-lt"/>
                <a:ea typeface="+mn-ea"/>
                <a:cs typeface="+mn-cs"/>
              </a:rPr>
              <a:t>Teamcoach stuurt team goed aan: zit vergaderingen voor (regioteams op maandagnamiddag), stelt agenda’s op, coach mensen, werkt oplossingsgericht, krijgt mensen in beweging, ook naar scholen toe (bv. ze gaat mee naar bepaalde scholen), betrokken bij casusbesprekingen, ...” </a:t>
            </a:r>
            <a:r>
              <a:rPr lang="nl-BE" sz="1000" b="0" kern="1200">
                <a:solidFill>
                  <a:schemeClr val="tx1"/>
                </a:solidFill>
                <a:effectLst/>
                <a:latin typeface="+mn-lt"/>
                <a:ea typeface="+mn-ea"/>
                <a:cs typeface="+mn-cs"/>
              </a:rPr>
              <a:t>(Teams van VCLB Ninove)</a:t>
            </a:r>
          </a:p>
          <a:p>
            <a:pPr marL="171450" indent="-171450">
              <a:buFont typeface="Arial" panose="020B0604020202020204" pitchFamily="34" charset="0"/>
              <a:buChar char="•"/>
            </a:pPr>
            <a:r>
              <a:rPr lang="nl-BE" sz="1000" b="0" kern="1200">
                <a:solidFill>
                  <a:schemeClr val="tx1"/>
                </a:solidFill>
                <a:effectLst/>
                <a:latin typeface="+mn-lt"/>
                <a:ea typeface="+mn-ea"/>
                <a:cs typeface="+mn-cs"/>
              </a:rPr>
              <a:t>“Teamcoach is voor mij de schakel tussen team en beleid/stuurgroep. Ik zie me niet als de voorzitter. Daarom hebben we de rollen verdeeld (voorzitter, verslaggever, Lars, dispatch, ...) per trimester. De coach van het ander team stuurt meer (voorbereiding vergadering, agenda, ...).” (Teamcoach binnen VCLB Ninove)</a:t>
            </a:r>
          </a:p>
          <a:p>
            <a:pPr marL="171450" indent="-171450">
              <a:buFont typeface="Arial" panose="020B0604020202020204" pitchFamily="34" charset="0"/>
              <a:buChar char="•"/>
            </a:pPr>
            <a:r>
              <a:rPr lang="nl-NL" sz="1200" kern="1200">
                <a:solidFill>
                  <a:schemeClr val="tx1"/>
                </a:solidFill>
                <a:effectLst/>
                <a:latin typeface="+mn-lt"/>
                <a:ea typeface="+mn-ea"/>
                <a:cs typeface="+mn-cs"/>
              </a:rPr>
              <a:t>“Ik heb geen nood aan een leidinggevende of verticale sturing van ons team. Ik ben voor situationeel leiderschap. In conflictsituaties moet er misschien iemand zijn die knopen kan doorhakken.” (VCLB Maasmechelen)</a:t>
            </a:r>
          </a:p>
          <a:p>
            <a:r>
              <a:rPr lang="nl-NL" sz="1200" kern="1200">
                <a:solidFill>
                  <a:schemeClr val="tx1"/>
                </a:solidFill>
                <a:effectLst/>
                <a:latin typeface="+mn-lt"/>
                <a:ea typeface="+mn-ea"/>
                <a:cs typeface="+mn-cs"/>
              </a:rPr>
              <a:t>“Vroeger had ik de rol als teamcoördinator, om knopen door te hakken, mensen aan te spreken, ... Nu zijn we een kleiner team (5 mensen) en doen we dat meer samen. Alles wordt samen besproken. Collega’s kijken wel soms naar mij, ze geven dat mandaat wel.” ; “Iemand heeft de rol van teamcoördinator. Hij heeft dat mandaat gevraagd en dat is ook wat gegroeid. Het is eigenlijk wel nodig dat er zo’n rol is, ons team had daar echt nood aan, ook omdat het een nieuw team was.” ; “De teamafgevaardigde moet niet alleen de belangen van het team behartigen, maar ook bespreken waar je samen naartoe gaat. Vroeger was er een afkeer van de staf, daarom doen de teamvertegenwoordigers nu het omgekeerde (belang van team boven collectief belang op afstemmingsoverleg).” (Teams in VCLB Maaseik)</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nl-BE" sz="1000" b="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56</a:t>
            </a:fld>
            <a:endParaRPr lang="nl-NL"/>
          </a:p>
        </p:txBody>
      </p:sp>
    </p:spTree>
    <p:extLst>
      <p:ext uri="{BB962C8B-B14F-4D97-AF65-F5344CB8AC3E}">
        <p14:creationId xmlns:p14="http://schemas.microsoft.com/office/powerpoint/2010/main" val="3344665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000" b="1" kern="1200">
                <a:solidFill>
                  <a:schemeClr val="tx1"/>
                </a:solidFill>
                <a:effectLst/>
                <a:latin typeface="+mn-lt"/>
                <a:ea typeface="+mn-ea"/>
                <a:cs typeface="+mn-cs"/>
              </a:rPr>
              <a:t>Extra toelichting:</a:t>
            </a:r>
            <a:endParaRPr lang="en-US" sz="1000" b="1" kern="1200">
              <a:solidFill>
                <a:schemeClr val="tx1"/>
              </a:solidFill>
              <a:effectLst/>
              <a:latin typeface="+mn-lt"/>
              <a:ea typeface="+mn-ea"/>
              <a:cs typeface="+mn-cs"/>
            </a:endParaRPr>
          </a:p>
          <a:p>
            <a:pPr marL="171450" lvl="0" indent="-171450">
              <a:buFont typeface="Arial" panose="020B0604020202020204" pitchFamily="34" charset="0"/>
              <a:buChar char="•"/>
            </a:pPr>
            <a:r>
              <a:rPr lang="nl-BE" sz="1000" kern="1200">
                <a:solidFill>
                  <a:schemeClr val="tx1"/>
                </a:solidFill>
                <a:effectLst/>
                <a:latin typeface="+mn-lt"/>
                <a:ea typeface="+mn-ea"/>
                <a:cs typeface="+mn-cs"/>
              </a:rPr>
              <a:t>Het is belangrijk om bij een ‘knip’ te zorgen voor een goede verstandhouding (samenwerking) en systemen. Vermijden dat 1-2-6 louter een doorgeefluik wordt. Nood om overleg/overdracht meer te formaliseren. Wanneer dispatch, wanneer (warme) overdracht tussen onthaal en traject?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VCLB Aarschot: “twijfelgesprek” tussen Team Onthaal, Kompas en Magneet ; criteria opgesteld; aanmeldingsformulier waarin zorgvraag wordt verduidelijkt (wordt ingevuld door school ism VCLB) ; hele korte trajecten worden ook door het Team Onthaal gedaan (vraag verhelderen en contact met ouders).</a:t>
            </a:r>
          </a:p>
          <a:p>
            <a:pPr marL="628650" lvl="1" indent="-171450">
              <a:buFont typeface="Arial" panose="020B0604020202020204" pitchFamily="34" charset="0"/>
              <a:buChar char="•"/>
            </a:pPr>
            <a:r>
              <a:rPr lang="nl-BE" sz="1000" kern="1200">
                <a:solidFill>
                  <a:schemeClr val="tx1"/>
                </a:solidFill>
                <a:effectLst/>
                <a:latin typeface="+mn-lt"/>
                <a:ea typeface="+mn-ea"/>
                <a:cs typeface="+mn-cs"/>
              </a:rPr>
              <a:t>VCLB Aarschot: VCLB Maasmechelen: dispatchlijst, overleg</a:t>
            </a:r>
          </a:p>
          <a:p>
            <a:pPr marL="628650" lvl="1" indent="-171450">
              <a:buFont typeface="Arial" panose="020B0604020202020204" pitchFamily="34" charset="0"/>
              <a:buChar char="•"/>
            </a:pPr>
            <a:r>
              <a:rPr lang="nl-BE" sz="1000" kern="1200">
                <a:solidFill>
                  <a:schemeClr val="tx1"/>
                </a:solidFill>
                <a:effectLst/>
                <a:latin typeface="+mn-lt"/>
                <a:ea typeface="+mn-ea"/>
                <a:cs typeface="+mn-cs"/>
              </a:rPr>
              <a:t>VCLB Maaseik: document voor vraagverheldering (welke info is er minimaal nodig om een traject goed te kunnen starten),</a:t>
            </a:r>
            <a:r>
              <a:rPr lang="en-US" sz="1000">
                <a:effectLst/>
              </a:rPr>
              <a:t> </a:t>
            </a:r>
            <a:r>
              <a:rPr lang="nl-BE" sz="1000" kern="1200">
                <a:solidFill>
                  <a:schemeClr val="tx1"/>
                </a:solidFill>
                <a:effectLst/>
                <a:latin typeface="+mn-lt"/>
                <a:ea typeface="+mn-ea"/>
                <a:cs typeface="+mn-cs"/>
              </a:rPr>
              <a:t>prioritering van casussen via </a:t>
            </a:r>
            <a:r>
              <a:rPr lang="nl-NL" sz="1000" kern="1200">
                <a:solidFill>
                  <a:schemeClr val="tx1"/>
                </a:solidFill>
                <a:effectLst/>
                <a:latin typeface="+mn-lt"/>
                <a:ea typeface="+mn-ea"/>
                <a:cs typeface="+mn-cs"/>
              </a:rPr>
              <a:t>teambord met systeem met briefjes, formeel en informeel overleg, geen rigide opsplitsing ; </a:t>
            </a:r>
            <a:r>
              <a:rPr lang="nl-BE" sz="1000" kern="1200">
                <a:solidFill>
                  <a:schemeClr val="tx1"/>
                </a:solidFill>
                <a:effectLst/>
                <a:latin typeface="+mn-lt"/>
                <a:ea typeface="+mn-ea"/>
                <a:cs typeface="+mn-cs"/>
              </a:rPr>
              <a:t>engagement dat we binnen de 2 weken contact opnemen met aanmelder; voor vraaggestuurde krijgen de mensen een boodschap dat het “enige tijd” zal duren.</a:t>
            </a:r>
          </a:p>
          <a:p>
            <a:pPr marL="628650" lvl="1" indent="-171450">
              <a:buFont typeface="Arial" panose="020B0604020202020204" pitchFamily="34" charset="0"/>
              <a:buChar char="•"/>
            </a:pPr>
            <a:r>
              <a:rPr lang="nl-BE" sz="1000" kern="1200">
                <a:solidFill>
                  <a:schemeClr val="tx1"/>
                </a:solidFill>
                <a:effectLst/>
                <a:latin typeface="+mn-lt"/>
                <a:ea typeface="+mn-ea"/>
                <a:cs typeface="+mn-cs"/>
              </a:rPr>
              <a:t>VCLB Ninove: “Vanaf volgend jaar gaan we eerst een halfuurtje samenzitten met onthalers (team Pajot en DENI samen). Idem voor trajecters. Ook gaan we 3x per jaar horizontaal overleg organiseren”.</a:t>
            </a:r>
            <a:endParaRPr lang="en-US" sz="1000" kern="1200">
              <a:solidFill>
                <a:schemeClr val="tx1"/>
              </a:solidFill>
              <a:effectLst/>
              <a:latin typeface="+mn-lt"/>
              <a:ea typeface="+mn-ea"/>
              <a:cs typeface="+mn-cs"/>
            </a:endParaRPr>
          </a:p>
          <a:p>
            <a:endParaRPr lang="nl-NL" sz="1000"/>
          </a:p>
          <a:p>
            <a:r>
              <a:rPr lang="nl-NL" sz="1000" b="1" kern="1200">
                <a:solidFill>
                  <a:schemeClr val="tx1"/>
                </a:solidFill>
                <a:effectLst/>
                <a:latin typeface="+mn-lt"/>
                <a:ea typeface="+mn-ea"/>
                <a:cs typeface="+mn-cs"/>
              </a:rPr>
              <a:t>Extra citaten: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“Aanvankelijk “wij-zij” door onduidelijke afbakening tussen onthaal en traject. Op zekere moment was er kloof tussen invulling van casussen. Nu gaat dat beter.” ; “De afgelopen maanden is er wrevel: gevoel van vergelijking en verantwoording te moeten afleggen - dit stuit op verweer.”</a:t>
            </a:r>
            <a:r>
              <a:rPr lang="en-US" sz="1000">
                <a:effectLst/>
              </a:rPr>
              <a:t> </a:t>
            </a:r>
            <a:r>
              <a:rPr lang="nl-BE" sz="1000" kern="1200">
                <a:solidFill>
                  <a:schemeClr val="tx1"/>
                </a:solidFill>
                <a:effectLst/>
                <a:latin typeface="+mn-lt"/>
                <a:ea typeface="+mn-ea"/>
                <a:cs typeface="+mn-cs"/>
              </a:rPr>
              <a:t>(VCLB Aarschot)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“Iedereen heeft contact met iedereen. Op maandagmiddag heeft iedereen team. We worden erbij geroepen. Er worden afspraken gemaakt, bvb. rond herevaluaties, heel veel IQ-onderzoeken (Team Onthaal heeft toen geholpen bij IQ-testen). We moeten nu misschien iets meer overleggen, maar dat is ook omdat het nieuw was. Nu is ons teamoverleg wel minder lang dan het teamoverleg secundair onderwijs dat we vroeger hadden.” (VCLB Aarschot)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“Te weinig overleg tussen regioteams wat gelijkgerichtheid in de weg kan staan” (VCLB Ninove)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“Als CLB wat uit elkaar gegroeid door opsplitsing in regioteams”</a:t>
            </a:r>
            <a:r>
              <a:rPr lang="en-US" sz="1000">
                <a:effectLst/>
              </a:rPr>
              <a:t> (VCLB Ninove)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tx1"/>
                </a:solidFill>
                <a:effectLst/>
                <a:latin typeface="+mn-lt"/>
                <a:ea typeface="+mn-ea"/>
                <a:cs typeface="+mn-cs"/>
              </a:rPr>
              <a:t>”</a:t>
            </a:r>
            <a:r>
              <a:rPr lang="nl-BE" sz="1000" kern="1200">
                <a:solidFill>
                  <a:schemeClr val="tx1"/>
                </a:solidFill>
                <a:effectLst/>
                <a:latin typeface="+mn-lt"/>
                <a:ea typeface="+mn-ea"/>
                <a:cs typeface="+mn-cs"/>
              </a:rPr>
              <a:t>Rolafbakening blijft een belangrijk thema. In de regioteams in Ninove gebeurt de dispatch op de wekelijkse teammeeting. Daarnaast ervaart men toch nog nood aan overleg tussen onthalers versus trajects ipv louter op niveau van regioteam.” ; “Opsplitsing tussen onthaal (afzonderlijke vraagverheldering) en traject is wel een goed idee” ; “</a:t>
            </a:r>
            <a:r>
              <a:rPr lang="en-US" sz="1000" kern="1200">
                <a:solidFill>
                  <a:schemeClr val="tx1"/>
                </a:solidFill>
                <a:effectLst/>
                <a:latin typeface="+mn-lt"/>
                <a:ea typeface="+mn-ea"/>
                <a:cs typeface="+mn-cs"/>
              </a:rPr>
              <a:t> </a:t>
            </a:r>
            <a:r>
              <a:rPr lang="nl-BE" sz="1000" kern="1200">
                <a:solidFill>
                  <a:schemeClr val="tx1"/>
                </a:solidFill>
                <a:effectLst/>
                <a:latin typeface="+mn-lt"/>
                <a:ea typeface="+mn-ea"/>
                <a:cs typeface="+mn-cs"/>
              </a:rPr>
              <a:t>“Trajecters missen soms info om mee aan de slag te gaan, er is dus toch wel wat onduidelijkheid tussen onthaal en traject.” “We zijn er nog niet aan uit wat de ideale doorgeefmanier is. Wanneer geef je het door?“ (VCLB Ninove)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a:t>
            </a:r>
            <a:r>
              <a:rPr lang="nl-NL" sz="1000" kern="1200">
                <a:solidFill>
                  <a:schemeClr val="tx1"/>
                </a:solidFill>
                <a:effectLst/>
                <a:latin typeface="+mn-lt"/>
                <a:ea typeface="+mn-ea"/>
                <a:cs typeface="+mn-cs"/>
              </a:rPr>
              <a:t>Sinds dit jaar hebben we voor het eerst een wachtlijst. </a:t>
            </a:r>
            <a:r>
              <a:rPr lang="nl-BE" sz="1000" kern="1200">
                <a:solidFill>
                  <a:schemeClr val="tx1"/>
                </a:solidFill>
                <a:effectLst/>
                <a:latin typeface="+mn-lt"/>
                <a:ea typeface="+mn-ea"/>
                <a:cs typeface="+mn-cs"/>
              </a:rPr>
              <a:t>We moeten kijken hoe we het efficiënter kunnen organiseren. We spenderen heel wat tijd aan teamoverleg en casusoverleg. Dat is niet makkelijk, zeker als we kijken naar het aantal deeltijdse mensen in het  team. We proberen bvb. niet alles samen te doen, er is iemand die het overleg voorbereidt. Op die manier doen we niet alles samen en gebruiken we enkel nog het team om samen af te spreken. (VCLB Maaseik)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“Knip tussen onthaal/traject blijft een moeilijk verhaal. Wat geven we door?. We ervaren dat als een moeilijkheid. We zijn daar flexibel mee omgegaan. We zijn daarrond gaan samenzitten. Individuele casussen bekeken. Heel moeilijk om dat zwart op wit op papier te zetten.” “Voor de w</a:t>
            </a:r>
            <a:r>
              <a:rPr lang="nl-NL" sz="1000" kern="1200">
                <a:solidFill>
                  <a:schemeClr val="tx1"/>
                </a:solidFill>
                <a:effectLst/>
                <a:latin typeface="+mn-lt"/>
                <a:ea typeface="+mn-ea"/>
                <a:cs typeface="+mn-cs"/>
              </a:rPr>
              <a:t>achtlijsten bij team traject werkt men met een teambord met systeem met briefjes om te prioriseren. We zitten ook vaak informeel samen. Er wordt veel overlegd. We maken niet strikt die splitsing tussen onthaal en traject.”</a:t>
            </a:r>
            <a:r>
              <a:rPr lang="en-US" sz="1000">
                <a:effectLst/>
              </a:rPr>
              <a:t> “</a:t>
            </a:r>
            <a:r>
              <a:rPr lang="nl-BE" sz="1000" kern="1200">
                <a:solidFill>
                  <a:schemeClr val="tx1"/>
                </a:solidFill>
                <a:effectLst/>
                <a:latin typeface="+mn-lt"/>
                <a:ea typeface="+mn-ea"/>
                <a:cs typeface="+mn-cs"/>
              </a:rPr>
              <a:t>Document voor vraagverheldering (welke info hebben we minimaal nodig om een traject goed te kunnen starten?): als dat goed is ingevuld, is het voor ons genoeg.” “Bord met casussen op de dispatchingslijst: deze splitsen we op in de casussen die verplicht zijn door het decreet en de vraaggestuurde casussen (de verplichte krijgen prioriteit = gele post-it). Binnen vraaggestuurde maken we nog een onderscheid en maken we een weging.die manier wordt dat verdeeld. Dit bespreken we op maandag. Veel informeel overleg, we lopen veel bij elkaar binnen. Iemand van onthaalteam erbij vragen als er vragen zijn.” </a:t>
            </a:r>
            <a:r>
              <a:rPr lang="en-US" sz="1000">
                <a:effectLst/>
              </a:rPr>
              <a:t>(VCLB Maaseik)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“Er is een eilandcultuur van de kernprocessen.” (VCLB Maasmechelen)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“Wanneer geven we iets door, wanneer niet. 80% van de discussies gaat daar over en daar zijn we ook in gegroeid. We discussiëren erover, maar lopen er niet op vast, niet nefast voor de sfeer.”</a:t>
            </a:r>
            <a:r>
              <a:rPr lang="en-US" sz="1000">
                <a:effectLst/>
              </a:rPr>
              <a:t> </a:t>
            </a:r>
            <a:r>
              <a:rPr lang="nl-BE" sz="1000" kern="1200">
                <a:solidFill>
                  <a:schemeClr val="tx1"/>
                </a:solidFill>
                <a:effectLst/>
                <a:latin typeface="+mn-lt"/>
                <a:ea typeface="+mn-ea"/>
                <a:cs typeface="+mn-cs"/>
              </a:rPr>
              <a:t>“Soms gaan we vanuit Team Onthaal rechtstreeks met trajecters in overleg, soms via afstemmingsoverleg. Die afstemming moet echt verankerd worden, dat is essentieel. Nu gebeurt het officieus. Door het te formaliseren kunnen we de grijze zone misschien iets minder grijs maken. Overleg om te zoeken naar de juiste spelregels.” “Sommige casussen komen terug naar ons Team Onthaal, dat zorgt soms voor wrevel. Nu is dat wel minder omdat de spelregels duidelijker zijn. Soms het gevoel dat ze ons controleren. “We moeten ons meer verantwoorden.” “</a:t>
            </a:r>
            <a:r>
              <a:rPr lang="nl-NL" sz="1000" kern="1200">
                <a:solidFill>
                  <a:schemeClr val="tx1"/>
                </a:solidFill>
                <a:effectLst/>
                <a:latin typeface="+mn-lt"/>
                <a:ea typeface="+mn-ea"/>
                <a:cs typeface="+mn-cs"/>
              </a:rPr>
              <a:t>Afstemmingsoverleg tussen onthaal en traject met dispatchlijst. We zijn wel gegroeid, maar toch nog veel haken en ogen. Wij hebben geen zicht op wat zij (Team Onthaal) doen aan schoolondersteuning. We besteden meer tijd aan vergaderen.” </a:t>
            </a:r>
            <a:r>
              <a:rPr lang="nl-BE" sz="1000" kern="1200">
                <a:solidFill>
                  <a:schemeClr val="tx1"/>
                </a:solidFill>
                <a:effectLst/>
                <a:latin typeface="+mn-lt"/>
                <a:ea typeface="+mn-ea"/>
                <a:cs typeface="+mn-cs"/>
              </a:rPr>
              <a:t>(VCLB Maasmechelen)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kern="1200">
                <a:solidFill>
                  <a:schemeClr val="tx1"/>
                </a:solidFill>
                <a:effectLst/>
                <a:latin typeface="+mn-lt"/>
                <a:ea typeface="+mn-ea"/>
                <a:cs typeface="+mn-cs"/>
              </a:rPr>
              <a:t>“Er zijn maar beperkte overlegmomenten tussen teams. Met sommige teams hebben we (KP3) haast nooit geen contact (met name KP4 en KP7).”</a:t>
            </a:r>
            <a:r>
              <a:rPr lang="en-US" sz="1000">
                <a:effectLst/>
              </a:rPr>
              <a:t> (VCLB Maasmechelen)</a:t>
            </a:r>
            <a:endParaRPr lang="en-US" sz="10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E7D330-2453-8F4E-8874-B343193405B6}" type="slidenum">
              <a:rPr lang="nl-NL" smtClean="0"/>
              <a:t>57</a:t>
            </a:fld>
            <a:endParaRPr lang="nl-NL"/>
          </a:p>
        </p:txBody>
      </p:sp>
    </p:spTree>
    <p:extLst>
      <p:ext uri="{BB962C8B-B14F-4D97-AF65-F5344CB8AC3E}">
        <p14:creationId xmlns:p14="http://schemas.microsoft.com/office/powerpoint/2010/main" val="1851389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l-BE"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B030-FA85-40FB-9F85-8876393AD52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178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60</a:t>
            </a:fld>
            <a:endParaRPr lang="nl-NL"/>
          </a:p>
        </p:txBody>
      </p:sp>
    </p:spTree>
    <p:extLst>
      <p:ext uri="{BB962C8B-B14F-4D97-AF65-F5344CB8AC3E}">
        <p14:creationId xmlns:p14="http://schemas.microsoft.com/office/powerpoint/2010/main" val="3753510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dirty="0"/>
              <a:t>Bijkomende</a:t>
            </a:r>
            <a:r>
              <a:rPr lang="nl-BE" sz="1000" b="1" baseline="0" dirty="0"/>
              <a:t> citaten: </a:t>
            </a:r>
          </a:p>
          <a:p>
            <a:pPr marL="171450" indent="-171450">
              <a:buFont typeface="Arial" panose="020B0604020202020204" pitchFamily="34" charset="0"/>
              <a:buChar char="•"/>
            </a:pPr>
            <a:r>
              <a:rPr lang="nl-BE" sz="1000" baseline="0" dirty="0"/>
              <a:t>ME – KP3: “we ervaren het niet als zijnde minder variatie. De trajecten zijn breed genoeg. In de toekomst gaan we misschien qua expertise nog wat meer moeten focussen. Vroeger waren er toch collega’s die veel buiten hun comfortzone aan het werken waren”</a:t>
            </a:r>
          </a:p>
          <a:p>
            <a:pPr marL="171450" indent="-171450">
              <a:buFont typeface="Arial" panose="020B0604020202020204" pitchFamily="34" charset="0"/>
              <a:buChar char="•"/>
            </a:pPr>
            <a:r>
              <a:rPr lang="nl-BE" sz="1000" baseline="0" dirty="0"/>
              <a:t>ME - KP4: “de specialisatie geeft meer motivatie. Expertise die je kan opbouwen, de tijd die je ervoor krijgt. Het is meer afgebakend”</a:t>
            </a:r>
          </a:p>
          <a:p>
            <a:pPr marL="171450" indent="-171450">
              <a:buFont typeface="Arial" panose="020B0604020202020204" pitchFamily="34" charset="0"/>
              <a:buChar char="•"/>
            </a:pPr>
            <a:r>
              <a:rPr lang="nl-BE" sz="1000" baseline="0" dirty="0"/>
              <a:t>N: We weten wie waar goed in is en houden hier ook rekening mee”. “Experten als </a:t>
            </a:r>
            <a:r>
              <a:rPr lang="nl-BE" sz="1000" baseline="0" dirty="0" err="1"/>
              <a:t>trajecters</a:t>
            </a:r>
            <a:r>
              <a:rPr lang="nl-BE" sz="1000" baseline="0" dirty="0"/>
              <a:t>”. “gerichter werken, professioneel in tegenstelling tot vroeger toen gewerkt werd met schoolteams waarin niet alle expertises in vertegenwoordigd waren”. “expertisegericht werken is een goed idee, alleen niet altijd haalbaar omwille van werkdruk”</a:t>
            </a:r>
          </a:p>
          <a:p>
            <a:pPr marL="171450" indent="-171450">
              <a:buFont typeface="Arial" panose="020B0604020202020204" pitchFamily="34" charset="0"/>
              <a:buChar char="•"/>
            </a:pPr>
            <a:endParaRPr lang="nl-BE" sz="1000"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00" i="0" u="none" strike="noStrike" kern="1200" cap="none" spc="0" normalizeH="0" noProof="1">
                <a:ln>
                  <a:noFill/>
                </a:ln>
                <a:solidFill>
                  <a:schemeClr val="accent2"/>
                </a:solidFill>
                <a:effectLst/>
                <a:uLnTx/>
                <a:uFillTx/>
                <a:latin typeface="+mn-lt"/>
                <a:ea typeface="+mn-ea"/>
                <a:cs typeface="+mn-cs"/>
                <a:sym typeface="Wingdings" panose="05000000000000000000" pitchFamily="2" charset="2"/>
              </a:rPr>
              <a:t>MM-KP3: “minder variëteit - soms de hele dag dyslexieonderzoek bv.”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00" i="0" u="none" strike="noStrike" kern="1200" cap="none" spc="0" normalizeH="0" noProof="1">
                <a:ln>
                  <a:noFill/>
                </a:ln>
                <a:solidFill>
                  <a:schemeClr val="accent2"/>
                </a:solidFill>
                <a:effectLst/>
                <a:uLnTx/>
                <a:uFillTx/>
                <a:latin typeface="+mn-lt"/>
                <a:ea typeface="+mn-ea"/>
                <a:cs typeface="+mn-cs"/>
                <a:sym typeface="Wingdings" panose="05000000000000000000" pitchFamily="2" charset="2"/>
              </a:rPr>
              <a:t>KP7: “vroeger was de job interessanter, nu zelf andere invulling geven”</a:t>
            </a:r>
          </a:p>
        </p:txBody>
      </p:sp>
      <p:sp>
        <p:nvSpPr>
          <p:cNvPr id="4" name="Slide Number Placeholder 3"/>
          <p:cNvSpPr>
            <a:spLocks noGrp="1"/>
          </p:cNvSpPr>
          <p:nvPr>
            <p:ph type="sldNum" sz="quarter" idx="10"/>
          </p:nvPr>
        </p:nvSpPr>
        <p:spPr/>
        <p:txBody>
          <a:bodyPr/>
          <a:lstStyle/>
          <a:p>
            <a:fld id="{96E7D330-2453-8F4E-8874-B343193405B6}" type="slidenum">
              <a:rPr lang="nl-NL" smtClean="0"/>
              <a:t>62</a:t>
            </a:fld>
            <a:endParaRPr lang="nl-NL"/>
          </a:p>
        </p:txBody>
      </p:sp>
    </p:spTree>
    <p:extLst>
      <p:ext uri="{BB962C8B-B14F-4D97-AF65-F5344CB8AC3E}">
        <p14:creationId xmlns:p14="http://schemas.microsoft.com/office/powerpoint/2010/main" val="1904443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63</a:t>
            </a:fld>
            <a:endParaRPr lang="nl-NL"/>
          </a:p>
        </p:txBody>
      </p:sp>
    </p:spTree>
    <p:extLst>
      <p:ext uri="{BB962C8B-B14F-4D97-AF65-F5344CB8AC3E}">
        <p14:creationId xmlns:p14="http://schemas.microsoft.com/office/powerpoint/2010/main" val="3680528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dirty="0"/>
              <a:t>I</a:t>
            </a:r>
            <a:r>
              <a:rPr lang="nl-BE" sz="1000" b="1" baseline="0" dirty="0"/>
              <a:t>ndividuele versus teamautonomie?</a:t>
            </a:r>
          </a:p>
          <a:p>
            <a:r>
              <a:rPr lang="nl-BE" sz="1000" b="0" baseline="0" dirty="0"/>
              <a:t>In de vroegere werking van de VCLB’s hadden de medewerkers veel individuele autonomie en zelfsturing (‘ik-bvba’s’ met weinig gelijkgerichtheid tot gevolg). Door het anders gaan organiseren in teams, is die individuele autonomie eigenlijk een stuk beknot en vervangen door meer autonomie op niveau van het team. Dat impliceert wel dat men binnen een team meer rekening met elkaar moet houden, er afspraken moeten zijn, er meer gelijkgerichtheid wordt nagestreefd... Autonomie van teams binnen een organisatie is dus van een andere orde dan individuele autonomie.</a:t>
            </a:r>
          </a:p>
          <a:p>
            <a:r>
              <a:rPr lang="nl-BE" sz="1000" b="0" baseline="0" dirty="0"/>
              <a:t>Ook al is de individuele autonomie binnen teams misschien beknot, betekent dit nog niet dat er geen enkele individuele autonomie meer is. De vraag is in eerste instantie over welk soort autonomie het gaat: autonomie over jobinhoud (‘ik doe wat ik wil’), werkmethode (‘ik doe hoe ik het wil’), planning (‘ik plan zoals ik het wil’), werkplaats (‘ik werk waar ik wil’)...</a:t>
            </a:r>
            <a:endParaRPr lang="nl-BE" sz="1000" b="0" dirty="0"/>
          </a:p>
        </p:txBody>
      </p:sp>
      <p:sp>
        <p:nvSpPr>
          <p:cNvPr id="4" name="Slide Number Placeholder 3"/>
          <p:cNvSpPr>
            <a:spLocks noGrp="1"/>
          </p:cNvSpPr>
          <p:nvPr>
            <p:ph type="sldNum" sz="quarter" idx="10"/>
          </p:nvPr>
        </p:nvSpPr>
        <p:spPr/>
        <p:txBody>
          <a:bodyPr/>
          <a:lstStyle/>
          <a:p>
            <a:fld id="{96E7D330-2453-8F4E-8874-B343193405B6}" type="slidenum">
              <a:rPr lang="nl-NL" smtClean="0"/>
              <a:t>64</a:t>
            </a:fld>
            <a:endParaRPr lang="nl-NL"/>
          </a:p>
        </p:txBody>
      </p:sp>
    </p:spTree>
    <p:extLst>
      <p:ext uri="{BB962C8B-B14F-4D97-AF65-F5344CB8AC3E}">
        <p14:creationId xmlns:p14="http://schemas.microsoft.com/office/powerpoint/2010/main" val="1314305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i="1" dirty="0"/>
              <a:t>Lieven: in Ninove</a:t>
            </a:r>
            <a:r>
              <a:rPr lang="nl-BE" i="1" baseline="0" dirty="0"/>
              <a:t> hebben de </a:t>
            </a:r>
            <a:r>
              <a:rPr lang="nl-BE" i="1" baseline="0" dirty="0" err="1"/>
              <a:t>onthalers</a:t>
            </a:r>
            <a:r>
              <a:rPr lang="nl-BE" i="1" baseline="0" dirty="0"/>
              <a:t> vaste scholen, toch? Waar zij vast onthaalmomenten kunnen organiseren? Of een deel vaste scholen, deel niet? Weet jij nog hoe dit in Maasland en Aarschot zat? </a:t>
            </a:r>
          </a:p>
          <a:p>
            <a:r>
              <a:rPr lang="nl-BE" i="1" baseline="0" dirty="0"/>
              <a:t>Antwoord Lieven: voor zover ik weet hebben onthalers in Ninove (althans bij D/P) idd vaste scholen (of het deels is, weet ik eerlijk gezegd niet). In Maasland en Aarschot ook denk ik, al ben ik niet geheel zeker. In mijn nota’s zag ik staan dat onthalers in Aarschot soms van elkaar overnemen...</a:t>
            </a:r>
          </a:p>
          <a:p>
            <a:endParaRPr lang="nl-BE" i="1" baseline="0" dirty="0"/>
          </a:p>
          <a:p>
            <a:r>
              <a:rPr lang="nl-BE" i="1" baseline="0" dirty="0"/>
              <a:t>Opgelet: in slide 59 bijvoorbeeld zet je systematisch multidisciplinair overleg in scholen. Ging dit om vaste onthaalmomenten op scholen te Ninove? </a:t>
            </a:r>
          </a:p>
          <a:p>
            <a:r>
              <a:rPr lang="nl-BE" i="1" baseline="0" dirty="0"/>
              <a:t>Multidisciplinair overleg op scholen is mooi, maar ik weet niet of het voor centra (zeker met knip tussen onthaal en traject) praktisch realiseerbaar is om mensen veel samen te brengen op scholen..</a:t>
            </a:r>
          </a:p>
        </p:txBody>
      </p:sp>
      <p:sp>
        <p:nvSpPr>
          <p:cNvPr id="4" name="Slide Number Placeholder 3"/>
          <p:cNvSpPr>
            <a:spLocks noGrp="1"/>
          </p:cNvSpPr>
          <p:nvPr>
            <p:ph type="sldNum" sz="quarter" idx="10"/>
          </p:nvPr>
        </p:nvSpPr>
        <p:spPr/>
        <p:txBody>
          <a:bodyPr/>
          <a:lstStyle/>
          <a:p>
            <a:fld id="{96E7D330-2453-8F4E-8874-B343193405B6}" type="slidenum">
              <a:rPr lang="nl-NL" smtClean="0"/>
              <a:t>65</a:t>
            </a:fld>
            <a:endParaRPr lang="nl-NL"/>
          </a:p>
        </p:txBody>
      </p:sp>
    </p:spTree>
    <p:extLst>
      <p:ext uri="{BB962C8B-B14F-4D97-AF65-F5344CB8AC3E}">
        <p14:creationId xmlns:p14="http://schemas.microsoft.com/office/powerpoint/2010/main" val="3791102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66</a:t>
            </a:fld>
            <a:endParaRPr lang="nl-NL"/>
          </a:p>
        </p:txBody>
      </p:sp>
    </p:spTree>
    <p:extLst>
      <p:ext uri="{BB962C8B-B14F-4D97-AF65-F5344CB8AC3E}">
        <p14:creationId xmlns:p14="http://schemas.microsoft.com/office/powerpoint/2010/main" val="203549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20</a:t>
            </a:fld>
            <a:endParaRPr lang="nl-NL"/>
          </a:p>
        </p:txBody>
      </p:sp>
    </p:spTree>
    <p:extLst>
      <p:ext uri="{BB962C8B-B14F-4D97-AF65-F5344CB8AC3E}">
        <p14:creationId xmlns:p14="http://schemas.microsoft.com/office/powerpoint/2010/main" val="3528275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dirty="0"/>
              <a:t>Extra toelichting:</a:t>
            </a:r>
          </a:p>
          <a:p>
            <a:r>
              <a:rPr lang="nl-BE" sz="1000" dirty="0"/>
              <a:t>Visie werd geïntroduceerd en toegelicht op basis van de 3 kernvragen: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nl-BE" sz="1000" noProof="1">
                <a:solidFill>
                  <a:srgbClr val="8E959D"/>
                </a:solidFill>
                <a:latin typeface="+mn-lt"/>
              </a:rPr>
              <a:t>Waarom bestaan we? Wat is ’onze betekenisvolle (kern)opdracht’? – deze opdracht werd vervolgens uiteengerafeld in 7 kernprocessen.</a:t>
            </a:r>
          </a:p>
          <a:p>
            <a:pPr marL="228600" lvl="0" indent="-228600">
              <a:buFont typeface="+mj-lt"/>
              <a:buAutoNum type="arabicPeriod"/>
            </a:pPr>
            <a:r>
              <a:rPr lang="nl-BE" sz="1000" noProof="1">
                <a:solidFill>
                  <a:srgbClr val="8E959D"/>
                </a:solidFill>
                <a:latin typeface="+mn-lt"/>
              </a:rPr>
              <a:t>Waarvoor staan we? Wat zijn onze waarden? Waar willen we als organisatie verder gaan dan de norm? – zowel VCLB-algemeen (zie ook de Merkbelofte van de Memoriman, A Brand New CLB) als centrumspecifiek. Bvb. waarden als o</a:t>
            </a:r>
            <a:r>
              <a:rPr lang="nl-BE" sz="1000" dirty="0"/>
              <a:t>nafhankelijk, laagdrempelig, kansenbevorderend, deskundig.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nl-BE" sz="1000" noProof="1">
                <a:solidFill>
                  <a:srgbClr val="8E959D"/>
                </a:solidFill>
                <a:latin typeface="+mn-lt"/>
              </a:rPr>
              <a:t>Naar waar gaan we? Wat zijn onze doelen, ambities en prioriteiten? </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nl-BE" sz="1000" dirty="0"/>
              <a:t>De centra werden gestimuleerd om op koepelniveau en op centrumniveau een duidelijk antwoord te formuleren op deze vragen (via het veranderteam, sprints, ...).</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nl-BE" sz="1000" dirty="0"/>
              <a:t>De boodschap was hierbij dat “visie AMORE</a:t>
            </a:r>
            <a:r>
              <a:rPr lang="nl-BE" sz="1000" baseline="0" dirty="0"/>
              <a:t> moet zijn”:</a:t>
            </a:r>
          </a:p>
          <a:p>
            <a:pPr marL="171450" indent="-171450">
              <a:buFont typeface="Arial" panose="020B0604020202020204" pitchFamily="34" charset="0"/>
              <a:buChar char="•"/>
            </a:pPr>
            <a:r>
              <a:rPr lang="nl-BE" sz="1000" baseline="0" dirty="0"/>
              <a:t>A : Ambitieus  - er moeten inspanningen geleverd worden</a:t>
            </a:r>
          </a:p>
          <a:p>
            <a:pPr marL="171450" indent="-171450">
              <a:buFont typeface="Arial" panose="020B0604020202020204" pitchFamily="34" charset="0"/>
              <a:buChar char="•"/>
            </a:pPr>
            <a:r>
              <a:rPr lang="nl-BE" sz="1000" baseline="0" dirty="0"/>
              <a:t>M : Motiverend – het moet de medewerkers motiveren en in beweging krijgen</a:t>
            </a:r>
          </a:p>
          <a:p>
            <a:pPr marL="171450" indent="-171450">
              <a:buFont typeface="Arial" panose="020B0604020202020204" pitchFamily="34" charset="0"/>
              <a:buChar char="•"/>
            </a:pPr>
            <a:r>
              <a:rPr lang="nl-BE" sz="1000" baseline="0" dirty="0"/>
              <a:t>O : Onderscheidend – het moet kleur en eigenheid aan de organisatie</a:t>
            </a:r>
          </a:p>
          <a:p>
            <a:pPr marL="171450" indent="-171450">
              <a:buFont typeface="Arial" panose="020B0604020202020204" pitchFamily="34" charset="0"/>
              <a:buChar char="•"/>
            </a:pPr>
            <a:r>
              <a:rPr lang="nl-BE" sz="1000" baseline="0" dirty="0"/>
              <a:t>R : Relevant – voor medewerkers, maar ook voor leerlingen/ouders, scholen, partners, ...</a:t>
            </a:r>
          </a:p>
          <a:p>
            <a:pPr marL="171450" indent="-171450">
              <a:buFont typeface="Arial" panose="020B0604020202020204" pitchFamily="34" charset="0"/>
              <a:buChar char="•"/>
            </a:pPr>
            <a:r>
              <a:rPr lang="nl-BE" sz="1000" baseline="0" dirty="0"/>
              <a:t>E : Echt en eenvoudig – de visie moet kort en begrijpbaar zijn. Men moet in staat zijn om het door te vertellen en anderen warm te maken. Een hoog ‘storytelling-gehalte’</a:t>
            </a:r>
          </a:p>
          <a:p>
            <a:r>
              <a:rPr lang="nl-BE" sz="1000" baseline="0" dirty="0"/>
              <a:t>AMORE betekent dat het niet alleen vanuit </a:t>
            </a:r>
            <a:r>
              <a:rPr lang="nl-BE" sz="1000" i="1" baseline="0" dirty="0"/>
              <a:t>Ratio </a:t>
            </a:r>
            <a:r>
              <a:rPr lang="nl-BE" sz="1000" i="0" baseline="0" dirty="0"/>
              <a:t>moet onstaan (zorgt voor het nemen van de juiste beslissing !) maar ook vanuit </a:t>
            </a:r>
            <a:r>
              <a:rPr lang="nl-BE" sz="1000" i="1" baseline="0" dirty="0"/>
              <a:t>Emo </a:t>
            </a:r>
            <a:r>
              <a:rPr lang="nl-BE" sz="1000" i="0" baseline="0" dirty="0"/>
              <a:t>(zet aan tot handelen, moet mensen raken). Door de betrokkenheid van velen in het tot stand komen van de visie, krijgen alle betrokkenen energie om er actief hun bijdrage aan te leveren.</a:t>
            </a: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b="0" i="0" baseline="0" noProof="1">
                <a:solidFill>
                  <a:schemeClr val="accent2"/>
                </a:solidFill>
                <a:latin typeface="+mn-lt"/>
              </a:rPr>
              <a:t>De visie van een organisatie moet dus zo AMORE zijn dat het mensen mobiliseert in de verandering, om zo de kernopdracht en ambities te realiseren. De visie van een organisatie vormt hierbij de basis voor het verder organiseren (het gaat dus om ‘visiegedreven organiseren’). Het helpt bepalen welke ontwerpkeuzes een organisatie maakt (prototype) en dient als toetssteen voor de verdere verfijning ervan.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BE" sz="1000" b="0" i="0" baseline="0" noProof="1">
              <a:solidFill>
                <a:schemeClr val="accent2"/>
              </a:solidFill>
              <a:latin typeface="+mn-lt"/>
            </a:endParaRPr>
          </a:p>
          <a:p>
            <a:pPr marL="0" marR="0" lvl="0" indent="0"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000" b="1" i="1" noProof="1">
                <a:solidFill>
                  <a:schemeClr val="accent2"/>
                </a:solidFill>
                <a:latin typeface="+mn-lt"/>
              </a:rPr>
              <a:t>Bijkomende reflectie</a:t>
            </a:r>
            <a:r>
              <a:rPr lang="nl-BE" sz="1000" b="1" i="1" baseline="0" noProof="1">
                <a:solidFill>
                  <a:schemeClr val="accent2"/>
                </a:solidFill>
                <a:latin typeface="+mn-lt"/>
              </a:rPr>
              <a:t> (toelichting):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i="1" noProof="1">
                <a:solidFill>
                  <a:schemeClr val="accent2"/>
                </a:solidFill>
                <a:latin typeface="+mn-lt"/>
              </a:rPr>
              <a:t>Kenmerken van een </a:t>
            </a:r>
            <a:r>
              <a:rPr lang="nl-BE" sz="1000" b="1" i="1" noProof="1">
                <a:solidFill>
                  <a:schemeClr val="accent2"/>
                </a:solidFill>
                <a:latin typeface="+mn-lt"/>
              </a:rPr>
              <a:t>effectieve visie </a:t>
            </a:r>
            <a:r>
              <a:rPr lang="nl-BE" sz="1000" i="1" noProof="1">
                <a:solidFill>
                  <a:schemeClr val="accent2"/>
                </a:solidFill>
                <a:latin typeface="+mn-lt"/>
              </a:rPr>
              <a:t>(Kotter): </a:t>
            </a:r>
          </a:p>
          <a:p>
            <a:pPr marL="628650" lvl="1" indent="-171450" defTabSz="685800">
              <a:buFont typeface="Arial" panose="020B0604020202020204" pitchFamily="34" charset="0"/>
              <a:buChar char="•"/>
              <a:defRPr/>
            </a:pPr>
            <a:r>
              <a:rPr kumimoji="0" lang="nl-BE" sz="1000" b="0" i="1" u="none" strike="noStrike" kern="1200" cap="none" spc="0" normalizeH="0" baseline="0" noProof="1">
                <a:ln>
                  <a:noFill/>
                </a:ln>
                <a:solidFill>
                  <a:schemeClr val="accent2"/>
                </a:solidFill>
                <a:effectLst/>
                <a:uLnTx/>
                <a:uFillTx/>
                <a:latin typeface="+mn-lt"/>
                <a:ea typeface="+mn-ea"/>
                <a:cs typeface="+mn-cs"/>
              </a:rPr>
              <a:t>Voorstelbaar: de visie draagt bij aan een beeld over de toekosmt. Hoe ziet de toekomst er uit? </a:t>
            </a:r>
          </a:p>
          <a:p>
            <a:pPr marL="628650" lvl="1" indent="-171450" defTabSz="685800">
              <a:buFont typeface="Arial" panose="020B0604020202020204" pitchFamily="34" charset="0"/>
              <a:buChar char="•"/>
              <a:defRPr/>
            </a:pPr>
            <a:r>
              <a:rPr kumimoji="0" lang="nl-BE" sz="1000" b="0" i="1" u="none" strike="noStrike" kern="1200" cap="none" spc="0" normalizeH="0" baseline="0" noProof="1">
                <a:ln>
                  <a:noFill/>
                </a:ln>
                <a:solidFill>
                  <a:schemeClr val="accent2"/>
                </a:solidFill>
                <a:effectLst/>
                <a:uLnTx/>
                <a:uFillTx/>
                <a:latin typeface="+mn-lt"/>
                <a:ea typeface="+mn-ea"/>
                <a:cs typeface="+mn-cs"/>
              </a:rPr>
              <a:t>Aantrekkelijk: een effectieve visie spreekt de lange termijn belangen aan</a:t>
            </a:r>
          </a:p>
          <a:p>
            <a:pPr marL="628650" lvl="1" indent="-171450" defTabSz="685800">
              <a:buFont typeface="Arial" panose="020B0604020202020204" pitchFamily="34" charset="0"/>
              <a:buChar char="•"/>
              <a:defRPr/>
            </a:pPr>
            <a:r>
              <a:rPr kumimoji="0" lang="nl-BE" sz="1000" b="0" i="1" u="none" strike="noStrike" kern="1200" cap="none" spc="0" normalizeH="0" baseline="0" noProof="1">
                <a:ln>
                  <a:noFill/>
                </a:ln>
                <a:solidFill>
                  <a:schemeClr val="accent2"/>
                </a:solidFill>
                <a:effectLst/>
                <a:uLnTx/>
                <a:uFillTx/>
                <a:latin typeface="+mn-lt"/>
                <a:ea typeface="+mn-ea"/>
                <a:cs typeface="+mn-cs"/>
              </a:rPr>
              <a:t>Haalbaar: een visie omvat realistische, bereikbare doelen</a:t>
            </a:r>
          </a:p>
          <a:p>
            <a:pPr marL="628650" lvl="1" indent="-171450" defTabSz="685800">
              <a:buFont typeface="Arial" panose="020B0604020202020204" pitchFamily="34" charset="0"/>
              <a:buChar char="•"/>
              <a:defRPr/>
            </a:pPr>
            <a:r>
              <a:rPr kumimoji="0" lang="nl-BE" sz="1000" b="0" i="1" u="none" strike="noStrike" kern="1200" cap="none" spc="0" normalizeH="0" baseline="0" noProof="1">
                <a:ln>
                  <a:noFill/>
                </a:ln>
                <a:solidFill>
                  <a:schemeClr val="accent2"/>
                </a:solidFill>
                <a:effectLst/>
                <a:uLnTx/>
                <a:uFillTx/>
                <a:latin typeface="+mn-lt"/>
                <a:ea typeface="+mn-ea"/>
                <a:cs typeface="+mn-cs"/>
              </a:rPr>
              <a:t>Gericht: Is de visie duidelijk genoeg om als richtsnoer te dienen bij besluitvorming?</a:t>
            </a:r>
          </a:p>
          <a:p>
            <a:pPr marL="628650" lvl="1" indent="-171450" defTabSz="685800">
              <a:buFont typeface="Arial" panose="020B0604020202020204" pitchFamily="34" charset="0"/>
              <a:buChar char="•"/>
              <a:defRPr/>
            </a:pPr>
            <a:r>
              <a:rPr kumimoji="0" lang="nl-BE" sz="1000" b="0" i="1" u="none" strike="noStrike" kern="1200" cap="none" spc="0" normalizeH="0" baseline="0" noProof="1">
                <a:ln>
                  <a:noFill/>
                </a:ln>
                <a:solidFill>
                  <a:schemeClr val="accent2"/>
                </a:solidFill>
                <a:effectLst/>
                <a:uLnTx/>
                <a:uFillTx/>
                <a:latin typeface="+mn-lt"/>
                <a:ea typeface="+mn-ea"/>
                <a:cs typeface="+mn-cs"/>
              </a:rPr>
              <a:t>Flexibel: Laat de visie voldoende ruimte om individuele initiatieven en alternateive reacties toe te laten bij veranderende omstandigheden? </a:t>
            </a:r>
          </a:p>
          <a:p>
            <a:pPr marL="628650" lvl="1" indent="-171450" defTabSz="685800">
              <a:buFont typeface="Arial" panose="020B0604020202020204" pitchFamily="34" charset="0"/>
              <a:buChar char="•"/>
              <a:defRPr/>
            </a:pPr>
            <a:r>
              <a:rPr kumimoji="0" lang="nl-BE" sz="1000" b="0" i="1" u="none" strike="noStrike" kern="1200" cap="none" spc="0" normalizeH="0" baseline="0" noProof="1">
                <a:ln>
                  <a:noFill/>
                </a:ln>
                <a:solidFill>
                  <a:schemeClr val="accent2"/>
                </a:solidFill>
                <a:effectLst/>
                <a:uLnTx/>
                <a:uFillTx/>
                <a:latin typeface="+mn-lt"/>
                <a:ea typeface="+mn-ea"/>
                <a:cs typeface="+mn-cs"/>
              </a:rPr>
              <a:t>Communiceerbaar: Is de visie gemakkelijk te communiceren?</a:t>
            </a:r>
          </a:p>
          <a:p>
            <a:pPr marL="171450" lvl="0" indent="-171450" defTabSz="685800">
              <a:buFont typeface="Arial" panose="020B0604020202020204" pitchFamily="34" charset="0"/>
              <a:buChar char="•"/>
              <a:defRPr/>
            </a:pPr>
            <a:r>
              <a:rPr kumimoji="0" lang="nl-BE" sz="1000" b="0" i="1" u="none" strike="noStrike" kern="1200" cap="none" spc="0" normalizeH="0" baseline="0" noProof="1">
                <a:ln>
                  <a:noFill/>
                </a:ln>
                <a:solidFill>
                  <a:schemeClr val="accent2"/>
                </a:solidFill>
                <a:effectLst/>
                <a:uLnTx/>
                <a:uFillTx/>
                <a:latin typeface="+mn-lt"/>
                <a:ea typeface="+mn-ea"/>
                <a:cs typeface="+mn-cs"/>
              </a:rPr>
              <a:t>Visie als optap voor strategie en planning</a:t>
            </a:r>
            <a:endParaRPr lang="nl-BE" sz="1000" b="0" i="0" baseline="0" noProof="1">
              <a:solidFill>
                <a:schemeClr val="accent2"/>
              </a:solidFill>
              <a:latin typeface="+mn-lt"/>
            </a:endParaRPr>
          </a:p>
        </p:txBody>
      </p:sp>
      <p:sp>
        <p:nvSpPr>
          <p:cNvPr id="4" name="Slide Number Placeholder 3"/>
          <p:cNvSpPr>
            <a:spLocks noGrp="1"/>
          </p:cNvSpPr>
          <p:nvPr>
            <p:ph type="sldNum" sz="quarter" idx="10"/>
          </p:nvPr>
        </p:nvSpPr>
        <p:spPr/>
        <p:txBody>
          <a:bodyPr/>
          <a:lstStyle/>
          <a:p>
            <a:fld id="{96E7D330-2453-8F4E-8874-B343193405B6}" type="slidenum">
              <a:rPr lang="nl-NL" smtClean="0"/>
              <a:t>73</a:t>
            </a:fld>
            <a:endParaRPr lang="nl-NL"/>
          </a:p>
        </p:txBody>
      </p:sp>
    </p:spTree>
    <p:extLst>
      <p:ext uri="{BB962C8B-B14F-4D97-AF65-F5344CB8AC3E}">
        <p14:creationId xmlns:p14="http://schemas.microsoft.com/office/powerpoint/2010/main" val="1449741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b="1" i="0" u="none" dirty="0">
                <a:latin typeface="Arial" panose="020B0604020202020204" pitchFamily="34" charset="0"/>
                <a:cs typeface="Arial" panose="020B0604020202020204" pitchFamily="34" charset="0"/>
              </a:rPr>
              <a:t>Extra toelichting:</a:t>
            </a:r>
          </a:p>
          <a:p>
            <a:r>
              <a:rPr lang="nl-BE" sz="1000" i="0" u="none" dirty="0">
                <a:latin typeface="Arial" panose="020B0604020202020204" pitchFamily="34" charset="0"/>
                <a:cs typeface="Arial" panose="020B0604020202020204" pitchFamily="34" charset="0"/>
              </a:rPr>
              <a:t>De VLCB-centra werden gestimuleerd om hun veranderproces integraal, participatief en van concept naar detail (‘grof naar fijn’) aan te pakken, mee gebaseerd op een ‘scrum-methodiek’.</a:t>
            </a:r>
          </a:p>
          <a:p>
            <a:r>
              <a:rPr lang="nl-BE" sz="1000" i="0" u="none" dirty="0">
                <a:latin typeface="Arial" panose="020B0604020202020204" pitchFamily="34" charset="0"/>
                <a:cs typeface="Arial" panose="020B0604020202020204" pitchFamily="34" charset="0"/>
              </a:rPr>
              <a:t>Een </a:t>
            </a:r>
            <a:r>
              <a:rPr lang="nl-BE" sz="1000" b="1" i="0" u="none" dirty="0">
                <a:latin typeface="Arial" panose="020B0604020202020204" pitchFamily="34" charset="0"/>
                <a:cs typeface="Arial" panose="020B0604020202020204" pitchFamily="34" charset="0"/>
              </a:rPr>
              <a:t>veranderteam</a:t>
            </a:r>
            <a:r>
              <a:rPr lang="nl-BE" sz="1000" i="0" u="none" dirty="0">
                <a:latin typeface="Arial" panose="020B0604020202020204" pitchFamily="34" charset="0"/>
                <a:cs typeface="Arial" panose="020B0604020202020204" pitchFamily="34" charset="0"/>
              </a:rPr>
              <a:t> (soms ook </a:t>
            </a:r>
            <a:r>
              <a:rPr lang="nl-BE" sz="1000" b="1" i="0" u="none" dirty="0">
                <a:latin typeface="Arial" panose="020B0604020202020204" pitchFamily="34" charset="0"/>
                <a:cs typeface="Arial" panose="020B0604020202020204" pitchFamily="34" charset="0"/>
              </a:rPr>
              <a:t>‘vliegwielteam’ </a:t>
            </a:r>
            <a:r>
              <a:rPr lang="nl-BE" sz="1000" i="0" u="none" dirty="0">
                <a:latin typeface="Arial" panose="020B0604020202020204" pitchFamily="34" charset="0"/>
                <a:cs typeface="Arial" panose="020B0604020202020204" pitchFamily="34" charset="0"/>
              </a:rPr>
              <a:t>genoemd; TIA-team in VCLB Aarschot) vormt het vliegwiel van de vooropgezette verandering.</a:t>
            </a: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b="0" i="0" dirty="0">
                <a:solidFill>
                  <a:prstClr val="black"/>
                </a:solidFill>
                <a:latin typeface="Arial" panose="020B0604020202020204" pitchFamily="34" charset="0"/>
                <a:cs typeface="Arial" panose="020B0604020202020204" pitchFamily="34" charset="0"/>
              </a:rPr>
              <a:t>Opdracht van het vliegwielteam: bereidt voor, koppelt terug en vraagt feedback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i="0" dirty="0">
                <a:solidFill>
                  <a:prstClr val="black"/>
                </a:solidFill>
                <a:latin typeface="Arial" panose="020B0604020202020204" pitchFamily="34" charset="0"/>
                <a:cs typeface="Arial" panose="020B0604020202020204" pitchFamily="34" charset="0"/>
              </a:rPr>
              <a:t>Helpt iedereen om concrete initiatieven te nemen om aan de bouwstenen te werken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i="0" dirty="0">
                <a:solidFill>
                  <a:prstClr val="black"/>
                </a:solidFill>
                <a:latin typeface="Arial" panose="020B0604020202020204" pitchFamily="34" charset="0"/>
                <a:cs typeface="Arial" panose="020B0604020202020204" pitchFamily="34" charset="0"/>
              </a:rPr>
              <a:t>Werkt in iteraties van ruw naar fijn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000" b="0" i="0" dirty="0">
                <a:solidFill>
                  <a:prstClr val="black"/>
                </a:solidFill>
                <a:latin typeface="Arial" panose="020B0604020202020204" pitchFamily="34" charset="0"/>
                <a:cs typeface="Arial" panose="020B0604020202020204" pitchFamily="34" charset="0"/>
              </a:rPr>
              <a:t>Zorgt zelf dat er voorstellen liggen rond structurele bouwstenen, legt deze voor in een breed forum. Verzamelt feedback en verbetert.</a:t>
            </a:r>
          </a:p>
          <a:p>
            <a:r>
              <a:rPr lang="nl-BE" sz="1000" i="0" u="none" dirty="0">
                <a:latin typeface="Arial" panose="020B0604020202020204" pitchFamily="34" charset="0"/>
                <a:cs typeface="Arial" panose="020B0604020202020204" pitchFamily="34" charset="0"/>
              </a:rPr>
              <a:t>Voor de samenstelling van het vliegwielteam werden volgende richtlijnen meegegeven:</a:t>
            </a:r>
          </a:p>
          <a:p>
            <a:pPr marL="171450" indent="-171450">
              <a:buFont typeface="Arial" panose="020B0604020202020204" pitchFamily="34" charset="0"/>
              <a:buChar char="•"/>
            </a:pPr>
            <a:r>
              <a:rPr lang="nl-BE" sz="1000" i="0" u="none" dirty="0">
                <a:latin typeface="Arial" panose="020B0604020202020204" pitchFamily="34" charset="0"/>
                <a:cs typeface="Arial" panose="020B0604020202020204" pitchFamily="34" charset="0"/>
              </a:rPr>
              <a:t>5-10 personen (niet te groot)</a:t>
            </a:r>
          </a:p>
          <a:p>
            <a:pPr marL="171450" indent="-171450">
              <a:buFont typeface="Arial" panose="020B0604020202020204" pitchFamily="34" charset="0"/>
              <a:buChar char="•"/>
            </a:pPr>
            <a:r>
              <a:rPr lang="nl-BE" sz="1000" i="0" u="none" dirty="0">
                <a:latin typeface="Arial" panose="020B0604020202020204" pitchFamily="34" charset="0"/>
                <a:cs typeface="Arial" panose="020B0604020202020204" pitchFamily="34" charset="0"/>
              </a:rPr>
              <a:t>Samenstelling?</a:t>
            </a:r>
          </a:p>
          <a:p>
            <a:pPr marL="628650" lvl="1" indent="-171450">
              <a:buFont typeface="Arial" panose="020B0604020202020204" pitchFamily="34" charset="0"/>
              <a:buChar char="•"/>
            </a:pPr>
            <a:r>
              <a:rPr lang="nl-BE" sz="1000" i="0" u="none" dirty="0">
                <a:latin typeface="Arial" panose="020B0604020202020204" pitchFamily="34" charset="0"/>
                <a:cs typeface="Arial" panose="020B0604020202020204" pitchFamily="34" charset="0"/>
              </a:rPr>
              <a:t>Mensen die willen meedenken op CLB-niveau, met onbevangen geest. Dus breder kijken dan enkel vanuit de eigen expertise / focus / scholen / ... </a:t>
            </a:r>
          </a:p>
          <a:p>
            <a:pPr marL="628650" lvl="1" indent="-171450">
              <a:buFont typeface="Arial" panose="020B0604020202020204" pitchFamily="34" charset="0"/>
              <a:buChar char="•"/>
            </a:pPr>
            <a:r>
              <a:rPr lang="nl-BE" sz="1000" i="0" u="none" dirty="0">
                <a:latin typeface="Arial" panose="020B0604020202020204" pitchFamily="34" charset="0"/>
                <a:cs typeface="Arial" panose="020B0604020202020204" pitchFamily="34" charset="0"/>
              </a:rPr>
              <a:t>Samen met een team van collega’s, en (zeker aanvankelijk) met de ondersteuning van FS en/of koepel, het forum van collega’s willen faciliteren</a:t>
            </a:r>
          </a:p>
          <a:p>
            <a:pPr marL="628650" lvl="1" indent="-171450">
              <a:buFont typeface="Arial" panose="020B0604020202020204" pitchFamily="34" charset="0"/>
              <a:buChar char="•"/>
            </a:pPr>
            <a:r>
              <a:rPr lang="nl-BE" sz="1000" i="0" u="none" dirty="0">
                <a:latin typeface="Arial" panose="020B0604020202020204" pitchFamily="34" charset="0"/>
                <a:cs typeface="Arial" panose="020B0604020202020204" pitchFamily="34" charset="0"/>
              </a:rPr>
              <a:t>Een brede samenstelling qua disciplines, vestigingen, ... In de praktijk werd er voor diverse aanpakken geopteerd: bv. medewerkers konden op personen stemmen die ze in het V-team wilden hebben, of de directie polste bij een aantal mensen en/of wees mensen aan, of ... Verder waren er centra waar de directie afstand hield van het V-team (zoals bv. Maasland), anderzijds zat directeur van bv. Ninove in het V-team.</a:t>
            </a:r>
          </a:p>
          <a:p>
            <a:endParaRPr lang="nl-BE" sz="1000" i="0" u="none" dirty="0">
              <a:latin typeface="Arial" panose="020B0604020202020204" pitchFamily="34" charset="0"/>
              <a:cs typeface="Arial" panose="020B0604020202020204" pitchFamily="34" charset="0"/>
            </a:endParaRPr>
          </a:p>
          <a:p>
            <a:r>
              <a:rPr lang="nl-BE" sz="1000" i="0" u="none" dirty="0">
                <a:latin typeface="Arial" panose="020B0604020202020204" pitchFamily="34" charset="0"/>
                <a:cs typeface="Arial" panose="020B0604020202020204" pitchFamily="34" charset="0"/>
              </a:rPr>
              <a:t>Tegelijkertijd werd een</a:t>
            </a:r>
            <a:r>
              <a:rPr lang="nl-BE" sz="1000" b="1" i="0" u="none" dirty="0">
                <a:latin typeface="Arial" panose="020B0604020202020204" pitchFamily="34" charset="0"/>
                <a:cs typeface="Arial" panose="020B0604020202020204" pitchFamily="34" charset="0"/>
              </a:rPr>
              <a:t> veranderforum </a:t>
            </a:r>
            <a:r>
              <a:rPr lang="nl-BE" sz="1000" i="0" u="none" dirty="0">
                <a:latin typeface="Arial" panose="020B0604020202020204" pitchFamily="34" charset="0"/>
                <a:cs typeface="Arial" panose="020B0604020202020204" pitchFamily="34" charset="0"/>
              </a:rPr>
              <a:t>opgezet – dit forum kan bestaan uit alle medewerkers of een delegatie van medewerkers, maar verder ook leerlingen/ouders, scholen, andere partners. In de praktijk werden voornamelijk interne en externe veranderfora apart georganiseerd.</a:t>
            </a:r>
          </a:p>
          <a:p>
            <a:r>
              <a:rPr lang="nl-BE" sz="1000" i="0" u="none" dirty="0">
                <a:latin typeface="Arial" panose="020B0604020202020204" pitchFamily="34" charset="0"/>
                <a:cs typeface="Arial" panose="020B0604020202020204" pitchFamily="34" charset="0"/>
              </a:rPr>
              <a:t>Opdracht van forum:</a:t>
            </a:r>
          </a:p>
          <a:p>
            <a:pPr marL="171450" indent="-171450">
              <a:buFont typeface="Arial" panose="020B0604020202020204" pitchFamily="34" charset="0"/>
              <a:buChar char="•"/>
            </a:pPr>
            <a:r>
              <a:rPr lang="nl-BE" sz="1000" i="0" u="none" dirty="0">
                <a:latin typeface="Arial" panose="020B0604020202020204" pitchFamily="34" charset="0"/>
                <a:cs typeface="Arial" panose="020B0604020202020204" pitchFamily="34" charset="0"/>
              </a:rPr>
              <a:t>Geven feedback over voorstellen</a:t>
            </a:r>
          </a:p>
          <a:p>
            <a:pPr marL="171450" indent="-171450">
              <a:buFont typeface="Arial" panose="020B0604020202020204" pitchFamily="34" charset="0"/>
              <a:buChar char="•"/>
            </a:pPr>
            <a:r>
              <a:rPr lang="nl-BE" sz="1000" i="0" u="none" dirty="0">
                <a:latin typeface="Arial" panose="020B0604020202020204" pitchFamily="34" charset="0"/>
                <a:cs typeface="Arial" panose="020B0604020202020204" pitchFamily="34" charset="0"/>
              </a:rPr>
              <a:t>Stellen initiatieven voor en helpen ook uitvoeren</a:t>
            </a:r>
          </a:p>
          <a:p>
            <a:endParaRPr lang="nl-BE" sz="1000" i="0" u="none"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BE" sz="1000" i="0" u="none" dirty="0">
                <a:latin typeface="Arial" panose="020B0604020202020204" pitchFamily="34" charset="0"/>
                <a:cs typeface="Arial" panose="020B0604020202020204" pitchFamily="34" charset="0"/>
              </a:rPr>
              <a:t>Vanuit de ‘scrum-verandermethodiek’ werden de organisaties gestimuleerd om in ‘sprints’ te werken. </a:t>
            </a:r>
            <a:r>
              <a:rPr lang="nl-BE" sz="1000" dirty="0">
                <a:solidFill>
                  <a:srgbClr val="C0504D"/>
                </a:solidFill>
                <a:latin typeface="Arial" panose="020B0604020202020204" pitchFamily="34" charset="0"/>
                <a:cs typeface="Arial" panose="020B0604020202020204" pitchFamily="34" charset="0"/>
              </a:rPr>
              <a:t>Elke sprint beoogt zowel kleine concrete realisaties (quick wins) als verdere vormgeving van de bouwstenen (tempel). Een sprint werkt toe naar de bijeenkomst van een forum, waar de verwezenlijkingen en vragen worden voorgelegd aan de bredere groep.</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BE" sz="1000" dirty="0">
              <a:solidFill>
                <a:srgbClr val="C0504D"/>
              </a:solidFill>
              <a:latin typeface="Arial" panose="020B0604020202020204" pitchFamily="34" charset="0"/>
              <a:cs typeface="Arial" panose="020B0604020202020204" pitchFamily="34" charset="0"/>
            </a:endParaRPr>
          </a:p>
          <a:p>
            <a:r>
              <a:rPr lang="nl-BE" sz="1000" dirty="0">
                <a:solidFill>
                  <a:srgbClr val="C0504D"/>
                </a:solidFill>
                <a:latin typeface="Arial" panose="020B0604020202020204" pitchFamily="34" charset="0"/>
                <a:cs typeface="Arial" panose="020B0604020202020204" pitchFamily="34" charset="0"/>
              </a:rPr>
              <a:t>Bij deze methodiek werd ook een werkingsprincipe voorgesteld, op basis van initiatiefrecht (</a:t>
            </a:r>
            <a:r>
              <a:rPr lang="nl-BE" sz="1000" dirty="0">
                <a:latin typeface="Arial" panose="020B0604020202020204" pitchFamily="34" charset="0"/>
                <a:cs typeface="Arial" panose="020B0604020202020204" pitchFamily="34" charset="0"/>
              </a:rPr>
              <a:t>iedereen heeft het recht om initiatief te nemen) en adviesplicht (iedereen heeft de verplichting om advies in te winnen bij de belanghebbenden bij het initiatief / belanghebbende = iemand die rechtstreeks of onrechtstreeks impact zou ondervinden van het initiatief rond dat thema).</a:t>
            </a:r>
          </a:p>
          <a:p>
            <a:r>
              <a:rPr lang="nl-BE" sz="1000" dirty="0">
                <a:latin typeface="Arial" panose="020B0604020202020204" pitchFamily="34" charset="0"/>
                <a:cs typeface="Arial" panose="020B0604020202020204" pitchFamily="34" charset="0"/>
              </a:rPr>
              <a:t>Iedereen heeft het recht om een principieel bezwaar in te dienen (</a:t>
            </a:r>
            <a:r>
              <a:rPr lang="nl-BE" sz="1000" u="none" dirty="0">
                <a:latin typeface="Arial" panose="020B0604020202020204" pitchFamily="34" charset="0"/>
                <a:cs typeface="Arial" panose="020B0604020202020204" pitchFamily="34" charset="0"/>
              </a:rPr>
              <a:t>Principieel = indruisend tegen onze visie en waarden; </a:t>
            </a:r>
            <a:r>
              <a:rPr lang="nl-BE" sz="1000" dirty="0">
                <a:latin typeface="Arial" panose="020B0604020202020204" pitchFamily="34" charset="0"/>
                <a:cs typeface="Arial" panose="020B0604020202020204" pitchFamily="34" charset="0"/>
              </a:rPr>
              <a:t>Mits een constructief beargumenteerd tegenvoorstel). Uitgangspunt hierbij dat wie beslist ook verantwoordelijkheid neemt voor zijn beslissingen.</a:t>
            </a:r>
          </a:p>
        </p:txBody>
      </p:sp>
      <p:sp>
        <p:nvSpPr>
          <p:cNvPr id="4" name="Slide Number Placeholder 3"/>
          <p:cNvSpPr>
            <a:spLocks noGrp="1"/>
          </p:cNvSpPr>
          <p:nvPr>
            <p:ph type="sldNum" sz="quarter" idx="10"/>
          </p:nvPr>
        </p:nvSpPr>
        <p:spPr/>
        <p:txBody>
          <a:bodyPr/>
          <a:lstStyle/>
          <a:p>
            <a:fld id="{96E7D330-2453-8F4E-8874-B343193405B6}" type="slidenum">
              <a:rPr lang="nl-NL" smtClean="0"/>
              <a:t>74</a:t>
            </a:fld>
            <a:endParaRPr lang="nl-NL"/>
          </a:p>
        </p:txBody>
      </p:sp>
    </p:spTree>
    <p:extLst>
      <p:ext uri="{BB962C8B-B14F-4D97-AF65-F5344CB8AC3E}">
        <p14:creationId xmlns:p14="http://schemas.microsoft.com/office/powerpoint/2010/main" val="174484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nl-BE" sz="1200" b="1" u="sng" dirty="0"/>
              <a:t>Overkoepelende krachtlijnen</a:t>
            </a:r>
          </a:p>
          <a:p>
            <a:pPr marL="0" indent="0">
              <a:buNone/>
            </a:pPr>
            <a:r>
              <a:rPr lang="nl-BE" sz="1200" b="1" dirty="0"/>
              <a:t>Uitkomstvariabelen: </a:t>
            </a:r>
          </a:p>
          <a:p>
            <a:pPr>
              <a:buFont typeface="+mj-lt"/>
              <a:buAutoNum type="arabicPeriod"/>
            </a:pPr>
            <a:r>
              <a:rPr lang="nl-BE" sz="1200" dirty="0"/>
              <a:t>Hoge </a:t>
            </a:r>
            <a:r>
              <a:rPr lang="nl-BE" sz="1200" b="1" dirty="0"/>
              <a:t>herstelbehoefte</a:t>
            </a:r>
            <a:r>
              <a:rPr lang="nl-BE" sz="1200" dirty="0"/>
              <a:t> van medewerkers (werkbeleving staat onder druk, uitval) –</a:t>
            </a:r>
            <a:r>
              <a:rPr lang="nl-BE" sz="1200" baseline="0" dirty="0"/>
              <a:t> zelfzorg!</a:t>
            </a:r>
            <a:endParaRPr lang="nl-BE" sz="1200" dirty="0"/>
          </a:p>
          <a:p>
            <a:pPr>
              <a:buFont typeface="+mj-lt"/>
              <a:buAutoNum type="arabicPeriod"/>
            </a:pPr>
            <a:r>
              <a:rPr lang="nl-BE" sz="1200" b="1" dirty="0"/>
              <a:t>Dienstverlening wordt </a:t>
            </a:r>
            <a:r>
              <a:rPr lang="nl-BE" sz="1200" b="1" dirty="0" err="1"/>
              <a:t>gelijkgerichter</a:t>
            </a:r>
            <a:r>
              <a:rPr lang="nl-BE" sz="1200" b="1" dirty="0"/>
              <a:t> ervaren </a:t>
            </a:r>
            <a:r>
              <a:rPr lang="nl-BE" sz="1200" dirty="0"/>
              <a:t>– nood aan voeden van extern draagvlak met oog op meer tevredenheid en voldoening</a:t>
            </a:r>
          </a:p>
          <a:p>
            <a:pPr marL="0" indent="0">
              <a:buNone/>
            </a:pPr>
            <a:r>
              <a:rPr lang="nl-BE" sz="1200" b="1" dirty="0"/>
              <a:t>Beïnvloedende factoren: </a:t>
            </a:r>
          </a:p>
          <a:p>
            <a:pPr>
              <a:buFont typeface="+mj-lt"/>
              <a:buAutoNum type="arabicPeriod"/>
            </a:pPr>
            <a:r>
              <a:rPr lang="nl-BE" sz="1200" b="1" dirty="0"/>
              <a:t>Sturing versus zelfsturing</a:t>
            </a:r>
            <a:r>
              <a:rPr lang="nl-BE" sz="1200" dirty="0"/>
              <a:t>(slide 37)</a:t>
            </a:r>
          </a:p>
          <a:p>
            <a:pPr>
              <a:buFont typeface="+mj-lt"/>
              <a:buAutoNum type="arabicPeriod"/>
            </a:pPr>
            <a:r>
              <a:rPr lang="nl-BE" sz="1200" b="1" dirty="0"/>
              <a:t>Overkoepelende identiteit: </a:t>
            </a:r>
            <a:r>
              <a:rPr lang="nl-BE" sz="1200" dirty="0"/>
              <a:t>balansoefening tussen rolafbakening, autonomie en wederzijdse afhankelijkheid van individuen en teams</a:t>
            </a:r>
            <a:endParaRPr lang="nl-BE" sz="1200" b="1" dirty="0"/>
          </a:p>
          <a:p>
            <a:pPr>
              <a:buFont typeface="+mj-lt"/>
              <a:buAutoNum type="arabicPeriod"/>
            </a:pPr>
            <a:r>
              <a:rPr lang="nl-BE" sz="1200" b="1" dirty="0"/>
              <a:t>Mensgericht leiderschap </a:t>
            </a:r>
            <a:r>
              <a:rPr lang="nl-BE" sz="1200" dirty="0"/>
              <a:t>(slide 40)</a:t>
            </a:r>
            <a:endParaRPr lang="nl-BE" sz="1200" b="1" dirty="0"/>
          </a:p>
          <a:p>
            <a:pPr marL="541338" lvl="1">
              <a:lnSpc>
                <a:spcPct val="100000"/>
              </a:lnSpc>
            </a:pPr>
            <a:r>
              <a:rPr lang="nl-BE" sz="1100" dirty="0"/>
              <a:t>Oog hebben voor wat er leeft op de vloer (werkbelasting erkennen en aanpakken) (slide 45-47)</a:t>
            </a:r>
          </a:p>
          <a:p>
            <a:pPr marL="541338" lvl="1">
              <a:lnSpc>
                <a:spcPct val="100000"/>
              </a:lnSpc>
            </a:pPr>
            <a:r>
              <a:rPr lang="nl-BE" sz="1100" dirty="0"/>
              <a:t>Omgaan met uitval en vervanging, maar ook met achterblijvers </a:t>
            </a:r>
            <a:endParaRPr lang="nl-BE" sz="1200" dirty="0"/>
          </a:p>
          <a:p>
            <a:pPr marL="541338" lvl="1">
              <a:lnSpc>
                <a:spcPct val="100000"/>
              </a:lnSpc>
            </a:pPr>
            <a:r>
              <a:rPr lang="nl-BE" sz="1100" dirty="0"/>
              <a:t>Inzetten op welzijn en veerkracht (zelfzorg aanmoedigen)</a:t>
            </a:r>
          </a:p>
          <a:p>
            <a:pPr>
              <a:buFont typeface="+mj-lt"/>
              <a:buAutoNum type="arabicPeriod"/>
            </a:pPr>
            <a:r>
              <a:rPr lang="nl-BE" sz="1200" b="1" dirty="0"/>
              <a:t>Elk type ontwerpkeuze heeft voor- en nadelen: </a:t>
            </a:r>
            <a:r>
              <a:rPr lang="nl-BE" sz="1200" dirty="0"/>
              <a:t>inzetten op randvoorwaarden is de boodschap </a:t>
            </a:r>
            <a:r>
              <a:rPr lang="nl-BE" sz="1100" dirty="0"/>
              <a:t>(nodige mandaten bieden, rolduidelijkheid, zinvol werk waarborgen, onderlinge communicatie en samenwerking aanmoedigen en realiseren, individuele</a:t>
            </a:r>
            <a:r>
              <a:rPr lang="nl-BE" sz="1100" baseline="0" dirty="0"/>
              <a:t> kennis, vaardigheden en ervaring, profiel van rolbekleders</a:t>
            </a:r>
            <a:r>
              <a:rPr lang="nl-BE" sz="1100" dirty="0"/>
              <a:t>)</a:t>
            </a:r>
          </a:p>
          <a:p>
            <a:pPr>
              <a:buFont typeface="+mj-lt"/>
              <a:buAutoNum type="arabicPeriod"/>
            </a:pPr>
            <a:r>
              <a:rPr lang="nl-BE" sz="1200" dirty="0"/>
              <a:t>Aandacht en tijd voor </a:t>
            </a:r>
            <a:r>
              <a:rPr lang="nl-BE" sz="1200" b="1" dirty="0"/>
              <a:t>teamwerking </a:t>
            </a:r>
            <a:r>
              <a:rPr lang="nl-BE" sz="1200" dirty="0"/>
              <a:t>(slide 41)</a:t>
            </a:r>
            <a:endParaRPr lang="nl-BE" sz="1200" b="1" dirty="0"/>
          </a:p>
          <a:p>
            <a:pPr>
              <a:buFont typeface="+mj-lt"/>
              <a:buAutoNum type="arabicPeriod"/>
            </a:pPr>
            <a:r>
              <a:rPr lang="nl-BE" sz="1200" dirty="0"/>
              <a:t>Rol van </a:t>
            </a:r>
            <a:r>
              <a:rPr lang="nl-BE" sz="1200" b="1" dirty="0"/>
              <a:t>teamverantwoordelijken</a:t>
            </a:r>
            <a:r>
              <a:rPr lang="nl-BE" sz="1200" dirty="0"/>
              <a:t> (opletten voor te sterke afhankelijkheid) (slide 41)</a:t>
            </a:r>
          </a:p>
          <a:p>
            <a:pPr lvl="1">
              <a:buFont typeface="+mj-lt"/>
              <a:buNone/>
            </a:pPr>
            <a:r>
              <a:rPr lang="nl-BE" sz="1200" dirty="0"/>
              <a:t>Ondersteuning</a:t>
            </a:r>
            <a:r>
              <a:rPr lang="nl-BE" sz="1200" baseline="0" dirty="0"/>
              <a:t> team</a:t>
            </a:r>
          </a:p>
          <a:p>
            <a:pPr lvl="1">
              <a:buFont typeface="+mj-lt"/>
              <a:buNone/>
            </a:pPr>
            <a:r>
              <a:rPr lang="nl-BE" sz="1200" baseline="0" dirty="0"/>
              <a:t>Ondersteuning directie</a:t>
            </a:r>
            <a:endParaRPr lang="nl-BE" sz="1200" dirty="0"/>
          </a:p>
          <a:p>
            <a:pPr>
              <a:buFont typeface="+mj-lt"/>
              <a:buAutoNum type="arabicPeriod"/>
            </a:pPr>
            <a:r>
              <a:rPr lang="nl-BE" sz="1200" b="1" dirty="0"/>
              <a:t>Veranderaanpak </a:t>
            </a:r>
            <a:r>
              <a:rPr lang="nl-BE" sz="1200" dirty="0"/>
              <a:t>(slide 56-64): </a:t>
            </a:r>
          </a:p>
          <a:p>
            <a:pPr marL="541338" lvl="1"/>
            <a:r>
              <a:rPr lang="nl-BE" sz="1100" dirty="0"/>
              <a:t>Duidelijke </a:t>
            </a:r>
            <a:r>
              <a:rPr lang="nl-BE" sz="1100" b="1" dirty="0"/>
              <a:t>informatie</a:t>
            </a:r>
            <a:r>
              <a:rPr lang="nl-BE" sz="1100" dirty="0"/>
              <a:t>: waarover inspraak en waarover niet? (bijv. interne mobiliteit)</a:t>
            </a:r>
          </a:p>
          <a:p>
            <a:pPr marL="541338" lvl="1"/>
            <a:r>
              <a:rPr lang="nl-BE" sz="1100" dirty="0"/>
              <a:t>Extern en intern </a:t>
            </a:r>
            <a:r>
              <a:rPr lang="nl-BE" sz="1100" dirty="0" err="1"/>
              <a:t>draaagvlak</a:t>
            </a:r>
            <a:r>
              <a:rPr lang="nl-BE" sz="1100" baseline="0"/>
              <a:t> voeden</a:t>
            </a:r>
            <a:endParaRPr lang="nl-BE" sz="1100" dirty="0"/>
          </a:p>
          <a:p>
            <a:pPr marL="541338" lvl="1"/>
            <a:r>
              <a:rPr lang="nl-BE" sz="1100" dirty="0"/>
              <a:t>Verandermanagement: Betrokkenheid van </a:t>
            </a:r>
            <a:r>
              <a:rPr lang="nl-BE" sz="1100" b="1" dirty="0"/>
              <a:t>directie</a:t>
            </a:r>
            <a:r>
              <a:rPr lang="nl-BE" sz="1100" dirty="0"/>
              <a:t>, erkenning bieden voor moeilijkheden (mensgerichte), continuïteit veranderteam, rol koepel, rol FS </a:t>
            </a:r>
          </a:p>
          <a:p>
            <a:pPr marL="541338" lvl="1"/>
            <a:r>
              <a:rPr lang="nl-BE" sz="1100" dirty="0"/>
              <a:t>Geloof in een </a:t>
            </a:r>
            <a:r>
              <a:rPr lang="nl-BE" sz="1100" b="1" dirty="0"/>
              <a:t>positieve toekomst </a:t>
            </a:r>
            <a:r>
              <a:rPr lang="nl-BE" sz="1100" dirty="0"/>
              <a:t>terug trachten aan te wakkeren (huidige moeilijkheden expliciet erkennen, begrip bieden, knopen doorhakken waar nodig, heldere mandaten geven, korte termijn doelen voorop stellen en tussentijdse successen vieren)</a:t>
            </a: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03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00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Maasland </a:t>
            </a:r>
            <a:r>
              <a:rPr lang="nl-NL" sz="1200" kern="1200" dirty="0">
                <a:solidFill>
                  <a:schemeClr val="tx1"/>
                </a:solidFill>
                <a:effectLst/>
                <a:latin typeface="+mn-lt"/>
                <a:ea typeface="+mn-ea"/>
                <a:cs typeface="+mn-cs"/>
              </a:rPr>
              <a:t>(niet eenvoudig wegens verschil tussen MM en ME):</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Verschil tussen MM en ME</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Contact en samenwerking met scholen </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Samenwerking tussen teams (</a:t>
            </a:r>
            <a:r>
              <a:rPr lang="nl-BE" sz="1200" kern="1200" dirty="0" err="1">
                <a:solidFill>
                  <a:schemeClr val="tx1"/>
                </a:solidFill>
                <a:effectLst/>
                <a:latin typeface="+mn-lt"/>
                <a:ea typeface="+mn-ea"/>
                <a:cs typeface="+mn-cs"/>
              </a:rPr>
              <a:t>agv</a:t>
            </a:r>
            <a:r>
              <a:rPr lang="nl-BE" sz="1200" kern="1200" dirty="0">
                <a:solidFill>
                  <a:schemeClr val="tx1"/>
                </a:solidFill>
                <a:effectLst/>
                <a:latin typeface="+mn-lt"/>
                <a:ea typeface="+mn-ea"/>
                <a:cs typeface="+mn-cs"/>
              </a:rPr>
              <a:t> ontwerpkeuze, knip tussen onthaal – traject) (waarbij dit beter loopt in ME dan in MM)</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Teamcoach/-verantwoordelijke (teamafgevaardigde bij hen): rol en mandaat duidelijk? (met het nieuwe besturende kader dat in Limburg gecreëerd wordt, is dit des te belangrijker)</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Teamwerking: tijd maken voor teamwerking, teamcharter als houvast blijven houden (Marina gaf aan dat ze hier telkens naar terug greep, de uitdaging wordt om dat te blijven doen)</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Sturing </a:t>
            </a:r>
            <a:r>
              <a:rPr lang="nl-BE" sz="1200" kern="1200" dirty="0" err="1">
                <a:solidFill>
                  <a:schemeClr val="tx1"/>
                </a:solidFill>
                <a:effectLst/>
                <a:latin typeface="+mn-lt"/>
                <a:ea typeface="+mn-ea"/>
                <a:cs typeface="+mn-cs"/>
              </a:rPr>
              <a:t>vs</a:t>
            </a:r>
            <a:r>
              <a:rPr lang="nl-BE" sz="1200" kern="1200" dirty="0">
                <a:solidFill>
                  <a:schemeClr val="tx1"/>
                </a:solidFill>
                <a:effectLst/>
                <a:latin typeface="+mn-lt"/>
                <a:ea typeface="+mn-ea"/>
                <a:cs typeface="+mn-cs"/>
              </a:rPr>
              <a:t> zelfsturing: dit scherp krijgen, welke autonomie voor het team (met het nieuwe besturende kader dat in Limburg gecreëerd wordt, is dit des te belangrijker </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Leiders in en van verandering: sluit aan bij de 2 bovenstaande puntjes, zeker nu het directieniveau in Limburg helemaal wordt veranderd, met Marina die een andere functie krijgt wordt de nood aan sterk leiderschap zeker belangrijk (ook het feit dat ze zo worstelde met haar eigen rol, vasthouden </a:t>
            </a:r>
            <a:r>
              <a:rPr lang="nl-BE" sz="1200" kern="1200" dirty="0" err="1">
                <a:solidFill>
                  <a:schemeClr val="tx1"/>
                </a:solidFill>
                <a:effectLst/>
                <a:latin typeface="+mn-lt"/>
                <a:ea typeface="+mn-ea"/>
                <a:cs typeface="+mn-cs"/>
              </a:rPr>
              <a:t>vs</a:t>
            </a:r>
            <a:r>
              <a:rPr lang="nl-BE" sz="1200" kern="1200" dirty="0">
                <a:solidFill>
                  <a:schemeClr val="tx1"/>
                </a:solidFill>
                <a:effectLst/>
                <a:latin typeface="+mn-lt"/>
                <a:ea typeface="+mn-ea"/>
                <a:cs typeface="+mn-cs"/>
              </a:rPr>
              <a:t> loslaten ...)</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Opvolging en ondersteuning: hier ook medewerkers “die er niet meer in geloven” toch meekrijgen</a:t>
            </a:r>
          </a:p>
          <a:p>
            <a:pPr marL="171450" lvl="0" indent="-171450">
              <a:buFont typeface="Arial" panose="020B0604020202020204" pitchFamily="34" charset="0"/>
              <a:buChar char="•"/>
            </a:pPr>
            <a:r>
              <a:rPr lang="nl-BE" sz="1200" kern="1200" dirty="0">
                <a:solidFill>
                  <a:schemeClr val="tx1"/>
                </a:solidFill>
                <a:effectLst/>
                <a:latin typeface="+mn-lt"/>
                <a:ea typeface="+mn-ea"/>
                <a:cs typeface="+mn-cs"/>
              </a:rPr>
              <a:t>Positieve uitkomst, steun, ...: zal in hun 2</a:t>
            </a:r>
            <a:r>
              <a:rPr lang="nl-BE" sz="1200" kern="1200" baseline="30000" dirty="0">
                <a:solidFill>
                  <a:schemeClr val="tx1"/>
                </a:solidFill>
                <a:effectLst/>
                <a:latin typeface="+mn-lt"/>
                <a:ea typeface="+mn-ea"/>
                <a:cs typeface="+mn-cs"/>
              </a:rPr>
              <a:t>e</a:t>
            </a:r>
            <a:r>
              <a:rPr lang="nl-BE" sz="1200" kern="1200" dirty="0">
                <a:solidFill>
                  <a:schemeClr val="tx1"/>
                </a:solidFill>
                <a:effectLst/>
                <a:latin typeface="+mn-lt"/>
                <a:ea typeface="+mn-ea"/>
                <a:cs typeface="+mn-cs"/>
              </a:rPr>
              <a:t> jaar, met die wachtlijsten, zeker nodig zijn</a:t>
            </a: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45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b="0" i="1" dirty="0" err="1"/>
              <a:t>hide</a:t>
            </a:r>
            <a:r>
              <a:rPr lang="nl-BE" b="0" i="1" dirty="0"/>
              <a:t> voor meeting 2</a:t>
            </a: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52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26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b="0" i="1" dirty="0" err="1"/>
              <a:t>hide</a:t>
            </a:r>
            <a:r>
              <a:rPr lang="nl-BE" b="0" i="1" dirty="0"/>
              <a:t> voor meeting 2</a:t>
            </a: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713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a:solidFill>
                  <a:schemeClr val="tx1"/>
                </a:solidFill>
                <a:effectLst/>
                <a:latin typeface="+mn-lt"/>
                <a:ea typeface="+mn-ea"/>
                <a:cs typeface="+mn-cs"/>
              </a:rPr>
              <a:t>Ninove</a:t>
            </a:r>
            <a:r>
              <a:rPr lang="nl-NL" sz="1200" kern="1200" dirty="0">
                <a:solidFill>
                  <a:schemeClr val="tx1"/>
                </a:solidFill>
                <a:effectLst/>
                <a:latin typeface="+mn-lt"/>
                <a:ea typeface="+mn-ea"/>
                <a:cs typeface="+mn-cs"/>
              </a:rPr>
              <a:t> (hier ook verschil tussen P/D – GB)</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Teamgrootte/-samenstelling: zie opmerking </a:t>
            </a:r>
            <a:r>
              <a:rPr lang="nl-NL" sz="1200" kern="1200" dirty="0" err="1">
                <a:solidFill>
                  <a:schemeClr val="tx1"/>
                </a:solidFill>
                <a:effectLst/>
                <a:latin typeface="+mn-lt"/>
                <a:ea typeface="+mn-ea"/>
                <a:cs typeface="+mn-cs"/>
              </a:rPr>
              <a:t>mbt</a:t>
            </a:r>
            <a:r>
              <a:rPr lang="nl-NL" sz="1200" kern="1200" dirty="0">
                <a:solidFill>
                  <a:schemeClr val="tx1"/>
                </a:solidFill>
                <a:effectLst/>
                <a:latin typeface="+mn-lt"/>
                <a:ea typeface="+mn-ea"/>
                <a:cs typeface="+mn-cs"/>
              </a:rPr>
              <a:t> GB (te klein, te weinig competenties om de teamopdracht te kunnen doen?), jonge </a:t>
            </a:r>
            <a:r>
              <a:rPr lang="nl-NL" sz="1200" kern="1200" dirty="0" err="1">
                <a:solidFill>
                  <a:schemeClr val="tx1"/>
                </a:solidFill>
                <a:effectLst/>
                <a:latin typeface="+mn-lt"/>
                <a:ea typeface="+mn-ea"/>
                <a:cs typeface="+mn-cs"/>
              </a:rPr>
              <a:t>mw’s</a:t>
            </a:r>
            <a:r>
              <a:rPr lang="nl-NL" sz="1200" kern="1200" dirty="0">
                <a:solidFill>
                  <a:schemeClr val="tx1"/>
                </a:solidFill>
                <a:effectLst/>
                <a:latin typeface="+mn-lt"/>
                <a:ea typeface="+mn-ea"/>
                <a:cs typeface="+mn-cs"/>
              </a:rPr>
              <a:t> voor de leeuwen als </a:t>
            </a:r>
            <a:r>
              <a:rPr lang="nl-NL" sz="1200" kern="1200" dirty="0" err="1">
                <a:solidFill>
                  <a:schemeClr val="tx1"/>
                </a:solidFill>
                <a:effectLst/>
                <a:latin typeface="+mn-lt"/>
                <a:ea typeface="+mn-ea"/>
                <a:cs typeface="+mn-cs"/>
              </a:rPr>
              <a:t>onthaler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Teamwerking: blijven inzetten op aandacht voor teamwerking, overleg, rol van teamcoach, ... (dit niet laten verwateren)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Samenwerking tussen teams: er bleek toch nood aan expertisedeling/-borging over teams heen, vermijden dat teams eilandjes worden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 in verandering: rol van directeur als teamcoach? aandacht voor emotionele ondersteuning (niet enkel oplossingsgericht)</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Emotionele belasting / Zelfzorg: aandacht voor deze aspecten, specifiek ook voor </a:t>
            </a:r>
            <a:r>
              <a:rPr lang="nl-NL" sz="1200" kern="1200" dirty="0" err="1">
                <a:solidFill>
                  <a:schemeClr val="tx1"/>
                </a:solidFill>
                <a:effectLst/>
                <a:latin typeface="+mn-lt"/>
                <a:ea typeface="+mn-ea"/>
                <a:cs typeface="+mn-cs"/>
              </a:rPr>
              <a:t>onthalers</a:t>
            </a:r>
            <a:r>
              <a:rPr lang="nl-NL" sz="1200" kern="1200" dirty="0">
                <a:solidFill>
                  <a:schemeClr val="tx1"/>
                </a:solidFill>
                <a:effectLst/>
                <a:latin typeface="+mn-lt"/>
                <a:ea typeface="+mn-ea"/>
                <a:cs typeface="+mn-cs"/>
              </a:rPr>
              <a:t>, ook bij terugkeer na uitval</a:t>
            </a:r>
            <a:endParaRPr lang="nl-BE" sz="1200" kern="1200" dirty="0">
              <a:solidFill>
                <a:schemeClr val="tx1"/>
              </a:solidFill>
              <a:effectLst/>
              <a:latin typeface="+mn-lt"/>
              <a:ea typeface="+mn-ea"/>
              <a:cs typeface="+mn-cs"/>
            </a:endParaRP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183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21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i="1" dirty="0"/>
          </a:p>
        </p:txBody>
      </p:sp>
      <p:sp>
        <p:nvSpPr>
          <p:cNvPr id="4" name="Slide Number Placeholder 3"/>
          <p:cNvSpPr>
            <a:spLocks noGrp="1"/>
          </p:cNvSpPr>
          <p:nvPr>
            <p:ph type="sldNum" sz="quarter" idx="10"/>
          </p:nvPr>
        </p:nvSpPr>
        <p:spPr/>
        <p:txBody>
          <a:bodyPr/>
          <a:lstStyle/>
          <a:p>
            <a:fld id="{96E7D330-2453-8F4E-8874-B343193405B6}" type="slidenum">
              <a:rPr lang="nl-NL" smtClean="0"/>
              <a:t>21</a:t>
            </a:fld>
            <a:endParaRPr lang="nl-NL"/>
          </a:p>
        </p:txBody>
      </p:sp>
    </p:spTree>
    <p:extLst>
      <p:ext uri="{BB962C8B-B14F-4D97-AF65-F5344CB8AC3E}">
        <p14:creationId xmlns:p14="http://schemas.microsoft.com/office/powerpoint/2010/main" val="1448779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i="1" dirty="0"/>
              <a:t>Bedenking: misschien kunnen we nog ergens explicieter</a:t>
            </a:r>
            <a:r>
              <a:rPr lang="nl-BE" i="1" baseline="0" dirty="0"/>
              <a:t> melding maken van antwoorden op de “droomvraag”? </a:t>
            </a:r>
            <a:endParaRPr lang="nl-BE" i="1" dirty="0"/>
          </a:p>
        </p:txBody>
      </p:sp>
      <p:sp>
        <p:nvSpPr>
          <p:cNvPr id="4" name="Slide Number Placeholder 3"/>
          <p:cNvSpPr>
            <a:spLocks noGrp="1"/>
          </p:cNvSpPr>
          <p:nvPr>
            <p:ph type="sldNum" sz="quarter" idx="10"/>
          </p:nvPr>
        </p:nvSpPr>
        <p:spPr/>
        <p:txBody>
          <a:bodyPr/>
          <a:lstStyle/>
          <a:p>
            <a:fld id="{96E7D330-2453-8F4E-8874-B343193405B6}" type="slidenum">
              <a:rPr lang="nl-NL" smtClean="0"/>
              <a:t>91</a:t>
            </a:fld>
            <a:endParaRPr lang="nl-NL"/>
          </a:p>
        </p:txBody>
      </p:sp>
    </p:spTree>
    <p:extLst>
      <p:ext uri="{BB962C8B-B14F-4D97-AF65-F5344CB8AC3E}">
        <p14:creationId xmlns:p14="http://schemas.microsoft.com/office/powerpoint/2010/main" val="84416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b="0" i="1" dirty="0" err="1"/>
              <a:t>hide</a:t>
            </a:r>
            <a:r>
              <a:rPr lang="nl-BE" b="0" i="1" dirty="0"/>
              <a:t> voor meeting 2</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BE" b="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nl-BE" b="0" i="0" dirty="0"/>
              <a:t>Meten is weten als belangrijk leidend principe. Analyse als opstap op de knoppen om aan te draaien te detecteren.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BE" b="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nl-BE" b="0" i="0" dirty="0"/>
              <a:t>De aanpak die we voor ogen hebben, geven we visueel weer </a:t>
            </a:r>
            <a:r>
              <a:rPr lang="nl-BE" b="0" i="0" dirty="0" err="1"/>
              <a:t>adhv</a:t>
            </a:r>
            <a:r>
              <a:rPr lang="nl-BE" b="0" i="0" dirty="0"/>
              <a:t> deze zandloper. Enkele metaforen (kunnen inspirerend zijn – hoeft niet noodzakelijk hier al vermeld te worden):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l-BE" b="0" i="0" dirty="0"/>
              <a:t>Veel zand moet door trechter of zandloperhals = verzamelen van data als input voor prioriteiten en acties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l-BE" b="0" i="0" dirty="0"/>
              <a:t>Zandloper kan je omdraaien </a:t>
            </a:r>
            <a:endParaRPr lang="en-GB" b="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b="0" i="0" dirty="0"/>
          </a:p>
          <a:p>
            <a:r>
              <a:rPr lang="nl-BE" i="1" dirty="0"/>
              <a:t>Extra info voor presentator: </a:t>
            </a:r>
          </a:p>
          <a:p>
            <a:r>
              <a:rPr lang="nl-BE" dirty="0"/>
              <a:t>Bovenste weergave van de “zandloper” – met name: idealiter verzamelen we gegevens/data inzake 5 grote aspecten:</a:t>
            </a:r>
          </a:p>
          <a:p>
            <a:r>
              <a:rPr lang="nl-BE" dirty="0"/>
              <a:t>ANALYSE</a:t>
            </a:r>
          </a:p>
          <a:p>
            <a:pPr marL="228600" indent="-228600">
              <a:buAutoNum type="arabicParenR"/>
            </a:pPr>
            <a:r>
              <a:rPr lang="nl-BE" dirty="0"/>
              <a:t>Werkbeleving en kwaliteit van de arbeid </a:t>
            </a:r>
          </a:p>
          <a:p>
            <a:pPr marL="228600" indent="-228600">
              <a:buAutoNum type="arabicParenR"/>
            </a:pPr>
            <a:r>
              <a:rPr lang="nl-BE" dirty="0"/>
              <a:t>HR-data</a:t>
            </a:r>
            <a:r>
              <a:rPr lang="nl-BE" baseline="0" dirty="0"/>
              <a:t> </a:t>
            </a:r>
            <a:r>
              <a:rPr lang="nl-BE" dirty="0"/>
              <a:t>zoals verzuim, verloop, </a:t>
            </a:r>
            <a:r>
              <a:rPr lang="nl-BE" dirty="0" err="1"/>
              <a:t>leeftijdspyramide</a:t>
            </a:r>
            <a:r>
              <a:rPr lang="nl-BE" dirty="0"/>
              <a:t>,… </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nl-BE" dirty="0"/>
              <a:t>Organisatie-identiteit: hoe ziet de organisatie er uit wat structuur, cultuur, afzetmarkt, onderlinge samenwerking, besluitvormingsprocessen etc. er uit? Wat vertelt ons dit over mogelijke uitdagingen inzake werkbaar werk en de wendbaarheid van de organisatie?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228600" indent="-228600">
              <a:buFont typeface="+mj-lt"/>
              <a:buAutoNum type="arabicParenR" startAt="4"/>
            </a:pPr>
            <a:r>
              <a:rPr lang="nl-BE" dirty="0"/>
              <a:t>“Bestaande welzijnsinitiatieven + impact” – wat doet een organisatie momenteel reeds rond welzijn en hoe hangen die verschillende initiatieven samen (structuur proberen brengen in veelheid van acties)</a:t>
            </a:r>
          </a:p>
          <a:p>
            <a:pPr marL="228600" indent="-228600">
              <a:buAutoNum type="arabicParenR" startAt="4"/>
            </a:pPr>
            <a:r>
              <a:rPr lang="nl-BE" dirty="0"/>
              <a:t>“Gewenste situatie </a:t>
            </a:r>
            <a:r>
              <a:rPr lang="nl-BE" dirty="0" err="1"/>
              <a:t>i.f.v</a:t>
            </a:r>
            <a:r>
              <a:rPr lang="nl-BE" dirty="0"/>
              <a:t>. noden” – waar wilt en dient men op in te zetten? Zijn er specifieke doelgroepen met specifieke noden? </a:t>
            </a:r>
          </a:p>
          <a:p>
            <a:endParaRPr lang="nl-BE" dirty="0"/>
          </a:p>
          <a:p>
            <a:r>
              <a:rPr lang="nl-BE" dirty="0"/>
              <a:t>D</a:t>
            </a:r>
            <a:r>
              <a:rPr lang="en-GB" dirty="0" err="1"/>
              <a:t>eze</a:t>
            </a:r>
            <a:r>
              <a:rPr lang="en-GB" dirty="0"/>
              <a:t> input </a:t>
            </a:r>
            <a:r>
              <a:rPr lang="en-GB" dirty="0" err="1"/>
              <a:t>levert</a:t>
            </a:r>
            <a:r>
              <a:rPr lang="en-GB" dirty="0"/>
              <a:t> </a:t>
            </a:r>
            <a:r>
              <a:rPr lang="en-GB" dirty="0" err="1"/>
              <a:t>ons</a:t>
            </a:r>
            <a:r>
              <a:rPr lang="en-GB" dirty="0"/>
              <a:t> </a:t>
            </a:r>
            <a:r>
              <a:rPr lang="en-GB" dirty="0" err="1"/>
              <a:t>informatie</a:t>
            </a:r>
            <a:r>
              <a:rPr lang="en-GB" dirty="0"/>
              <a:t> op </a:t>
            </a:r>
            <a:r>
              <a:rPr lang="en-GB" dirty="0" err="1"/>
              <a:t>inzake</a:t>
            </a:r>
            <a:r>
              <a:rPr lang="en-GB" dirty="0"/>
              <a:t> </a:t>
            </a:r>
            <a:r>
              <a:rPr lang="en-GB" dirty="0" err="1"/>
              <a:t>knelpunten</a:t>
            </a:r>
            <a:r>
              <a:rPr lang="en-GB" dirty="0"/>
              <a:t>, </a:t>
            </a:r>
            <a:r>
              <a:rPr lang="en-GB" dirty="0" err="1"/>
              <a:t>aandachtspunten</a:t>
            </a:r>
            <a:r>
              <a:rPr lang="en-GB" dirty="0"/>
              <a:t> </a:t>
            </a:r>
            <a:r>
              <a:rPr lang="en-GB" dirty="0" err="1"/>
              <a:t>en</a:t>
            </a:r>
            <a:r>
              <a:rPr lang="en-GB" dirty="0"/>
              <a:t> </a:t>
            </a:r>
            <a:r>
              <a:rPr lang="en-GB" dirty="0" err="1"/>
              <a:t>sterke</a:t>
            </a:r>
            <a:r>
              <a:rPr lang="en-GB" dirty="0"/>
              <a:t> </a:t>
            </a:r>
            <a:r>
              <a:rPr lang="en-GB" dirty="0" err="1"/>
              <a:t>punten</a:t>
            </a:r>
            <a:r>
              <a:rPr lang="en-GB" dirty="0"/>
              <a:t>. Het </a:t>
            </a:r>
            <a:r>
              <a:rPr lang="en-GB" dirty="0" err="1"/>
              <a:t>biedt</a:t>
            </a:r>
            <a:r>
              <a:rPr lang="en-GB" dirty="0"/>
              <a:t> </a:t>
            </a:r>
            <a:r>
              <a:rPr lang="en-GB" dirty="0" err="1"/>
              <a:t>handvatten</a:t>
            </a:r>
            <a:r>
              <a:rPr lang="en-GB" dirty="0"/>
              <a:t> of </a:t>
            </a:r>
            <a:r>
              <a:rPr lang="en-GB" dirty="0" err="1"/>
              <a:t>knoppen</a:t>
            </a:r>
            <a:r>
              <a:rPr lang="en-GB" dirty="0"/>
              <a:t> om </a:t>
            </a:r>
            <a:r>
              <a:rPr lang="en-GB" dirty="0" err="1"/>
              <a:t>aan</a:t>
            </a:r>
            <a:r>
              <a:rPr lang="en-GB" dirty="0"/>
              <a:t> </a:t>
            </a:r>
            <a:r>
              <a:rPr lang="en-GB" dirty="0" err="1"/>
              <a:t>te</a:t>
            </a:r>
            <a:r>
              <a:rPr lang="en-GB" dirty="0"/>
              <a:t> </a:t>
            </a:r>
            <a:r>
              <a:rPr lang="en-GB" dirty="0" err="1"/>
              <a:t>draaien</a:t>
            </a:r>
            <a:r>
              <a:rPr lang="en-GB" dirty="0"/>
              <a:t> </a:t>
            </a:r>
            <a:r>
              <a:rPr lang="en-GB" dirty="0" err="1"/>
              <a:t>waar</a:t>
            </a:r>
            <a:r>
              <a:rPr lang="en-GB" dirty="0"/>
              <a:t> men het </a:t>
            </a:r>
            <a:r>
              <a:rPr lang="en-GB" dirty="0" err="1"/>
              <a:t>strategisch</a:t>
            </a:r>
            <a:r>
              <a:rPr lang="en-GB" dirty="0"/>
              <a:t> HR- </a:t>
            </a:r>
            <a:r>
              <a:rPr lang="en-GB" dirty="0" err="1"/>
              <a:t>en</a:t>
            </a:r>
            <a:r>
              <a:rPr lang="en-GB" dirty="0"/>
              <a:t> WB </a:t>
            </a:r>
            <a:r>
              <a:rPr lang="en-GB" dirty="0" err="1"/>
              <a:t>beleid</a:t>
            </a:r>
            <a:r>
              <a:rPr lang="en-GB" dirty="0"/>
              <a:t> op </a:t>
            </a:r>
            <a:r>
              <a:rPr lang="en-GB" dirty="0" err="1"/>
              <a:t>kan</a:t>
            </a:r>
            <a:r>
              <a:rPr lang="en-GB" dirty="0"/>
              <a:t> </a:t>
            </a:r>
            <a:r>
              <a:rPr lang="en-GB" dirty="0" err="1"/>
              <a:t>enten</a:t>
            </a:r>
            <a:r>
              <a:rPr lang="en-GB" dirty="0"/>
              <a:t>. </a:t>
            </a:r>
          </a:p>
          <a:p>
            <a:endParaRPr lang="en-GB" dirty="0"/>
          </a:p>
          <a:p>
            <a:r>
              <a:rPr lang="en-GB" dirty="0"/>
              <a:t>VISIE: </a:t>
            </a:r>
          </a:p>
          <a:p>
            <a:r>
              <a:rPr lang="en-GB" dirty="0" err="1"/>
              <a:t>Welke</a:t>
            </a:r>
            <a:r>
              <a:rPr lang="en-GB" dirty="0"/>
              <a:t> </a:t>
            </a:r>
            <a:r>
              <a:rPr lang="en-GB" dirty="0" err="1"/>
              <a:t>betekenis</a:t>
            </a:r>
            <a:r>
              <a:rPr lang="en-GB" dirty="0"/>
              <a:t> </a:t>
            </a:r>
            <a:r>
              <a:rPr lang="en-GB" dirty="0" err="1"/>
              <a:t>geeft</a:t>
            </a:r>
            <a:r>
              <a:rPr lang="en-GB" dirty="0"/>
              <a:t> men </a:t>
            </a:r>
            <a:r>
              <a:rPr lang="en-GB" dirty="0" err="1"/>
              <a:t>aan</a:t>
            </a:r>
            <a:r>
              <a:rPr lang="en-GB" dirty="0"/>
              <a:t> de </a:t>
            </a:r>
            <a:r>
              <a:rPr lang="en-GB" dirty="0" err="1"/>
              <a:t>verzamelde</a:t>
            </a:r>
            <a:r>
              <a:rPr lang="en-GB" dirty="0"/>
              <a:t> input? Hoe </a:t>
            </a:r>
            <a:r>
              <a:rPr lang="en-GB" dirty="0" err="1"/>
              <a:t>bekijkt</a:t>
            </a:r>
            <a:r>
              <a:rPr lang="en-GB" dirty="0"/>
              <a:t> men de </a:t>
            </a:r>
            <a:r>
              <a:rPr lang="en-GB" dirty="0" err="1"/>
              <a:t>resultaten</a:t>
            </a:r>
            <a:r>
              <a:rPr lang="en-GB" dirty="0"/>
              <a:t> </a:t>
            </a:r>
            <a:r>
              <a:rPr lang="en-GB" dirty="0" err="1"/>
              <a:t>vanuit</a:t>
            </a:r>
            <a:r>
              <a:rPr lang="en-GB" dirty="0"/>
              <a:t> de </a:t>
            </a:r>
            <a:r>
              <a:rPr lang="en-GB" dirty="0" err="1"/>
              <a:t>visie</a:t>
            </a:r>
            <a:r>
              <a:rPr lang="en-GB" dirty="0"/>
              <a:t>, </a:t>
            </a:r>
            <a:r>
              <a:rPr lang="en-GB" dirty="0" err="1"/>
              <a:t>missie</a:t>
            </a:r>
            <a:r>
              <a:rPr lang="en-GB" dirty="0"/>
              <a:t> </a:t>
            </a:r>
            <a:r>
              <a:rPr lang="en-GB" dirty="0" err="1"/>
              <a:t>en</a:t>
            </a:r>
            <a:r>
              <a:rPr lang="en-GB" dirty="0"/>
              <a:t> </a:t>
            </a:r>
            <a:r>
              <a:rPr lang="en-GB" dirty="0" err="1"/>
              <a:t>waarden</a:t>
            </a:r>
            <a:r>
              <a:rPr lang="en-GB" dirty="0"/>
              <a:t> van de </a:t>
            </a:r>
            <a:r>
              <a:rPr lang="en-GB" dirty="0" err="1"/>
              <a:t>organisatie</a:t>
            </a:r>
            <a:r>
              <a:rPr lang="en-GB" dirty="0"/>
              <a:t>? </a:t>
            </a:r>
          </a:p>
          <a:p>
            <a:endParaRPr lang="en-GB" dirty="0"/>
          </a:p>
          <a:p>
            <a:r>
              <a:rPr lang="en-GB" dirty="0"/>
              <a:t>STRATEGIE:</a:t>
            </a:r>
          </a:p>
          <a:p>
            <a:r>
              <a:rPr lang="en-GB" dirty="0"/>
              <a:t>De </a:t>
            </a:r>
            <a:r>
              <a:rPr lang="en-GB" dirty="0" err="1"/>
              <a:t>volgende</a:t>
            </a:r>
            <a:r>
              <a:rPr lang="en-GB" dirty="0"/>
              <a:t> </a:t>
            </a:r>
            <a:r>
              <a:rPr lang="en-GB" dirty="0" err="1"/>
              <a:t>oefeningen</a:t>
            </a:r>
            <a:r>
              <a:rPr lang="en-GB" dirty="0"/>
              <a:t> </a:t>
            </a:r>
            <a:r>
              <a:rPr lang="en-GB" dirty="0" err="1"/>
              <a:t>bestaat</a:t>
            </a:r>
            <a:r>
              <a:rPr lang="en-GB" dirty="0"/>
              <a:t> </a:t>
            </a:r>
            <a:r>
              <a:rPr lang="en-GB" dirty="0" err="1"/>
              <a:t>er</a:t>
            </a:r>
            <a:r>
              <a:rPr lang="en-GB" dirty="0"/>
              <a:t> </a:t>
            </a:r>
            <a:r>
              <a:rPr lang="en-GB" dirty="0" err="1"/>
              <a:t>uit</a:t>
            </a:r>
            <a:r>
              <a:rPr lang="en-GB" dirty="0"/>
              <a:t> om </a:t>
            </a:r>
            <a:r>
              <a:rPr lang="en-GB" dirty="0" err="1"/>
              <a:t>deze</a:t>
            </a:r>
            <a:r>
              <a:rPr lang="en-GB" dirty="0"/>
              <a:t> </a:t>
            </a:r>
            <a:r>
              <a:rPr lang="en-GB" b="1" dirty="0" err="1"/>
              <a:t>veelheid</a:t>
            </a:r>
            <a:r>
              <a:rPr lang="en-GB" b="1" dirty="0"/>
              <a:t> van data </a:t>
            </a:r>
            <a:r>
              <a:rPr lang="en-GB" b="1" dirty="0" err="1"/>
              <a:t>samen</a:t>
            </a:r>
            <a:r>
              <a:rPr lang="en-GB" b="1" dirty="0"/>
              <a:t> </a:t>
            </a:r>
            <a:r>
              <a:rPr lang="en-GB" b="1" dirty="0" err="1"/>
              <a:t>te</a:t>
            </a:r>
            <a:r>
              <a:rPr lang="en-GB" b="1" dirty="0"/>
              <a:t> </a:t>
            </a:r>
            <a:r>
              <a:rPr lang="en-GB" b="1" dirty="0" err="1"/>
              <a:t>brengen</a:t>
            </a:r>
            <a:r>
              <a:rPr lang="en-GB" b="1" dirty="0"/>
              <a:t> tot </a:t>
            </a:r>
            <a:r>
              <a:rPr lang="en-GB" b="1" dirty="0" err="1"/>
              <a:t>actiedomeinen</a:t>
            </a:r>
            <a:r>
              <a:rPr lang="en-GB" b="1" dirty="0"/>
              <a:t> die men </a:t>
            </a:r>
            <a:r>
              <a:rPr lang="en-GB" b="1" dirty="0" err="1"/>
              <a:t>vervolgens</a:t>
            </a:r>
            <a:r>
              <a:rPr lang="en-GB" b="1" dirty="0"/>
              <a:t> </a:t>
            </a:r>
            <a:r>
              <a:rPr lang="en-GB" b="1" dirty="0" err="1"/>
              <a:t>kan</a:t>
            </a:r>
            <a:r>
              <a:rPr lang="en-GB" b="1" dirty="0"/>
              <a:t> </a:t>
            </a:r>
            <a:r>
              <a:rPr lang="en-GB" b="1" dirty="0" err="1"/>
              <a:t>vertalen</a:t>
            </a:r>
            <a:r>
              <a:rPr lang="en-GB" b="1" dirty="0"/>
              <a:t> </a:t>
            </a:r>
            <a:r>
              <a:rPr lang="en-GB" b="1" dirty="0" err="1"/>
              <a:t>naar</a:t>
            </a:r>
            <a:r>
              <a:rPr lang="en-GB" b="1" dirty="0"/>
              <a:t> </a:t>
            </a:r>
            <a:r>
              <a:rPr lang="en-GB" b="1" dirty="0" err="1"/>
              <a:t>acties</a:t>
            </a:r>
            <a:r>
              <a:rPr lang="en-GB" dirty="0"/>
              <a:t>. </a:t>
            </a:r>
            <a:r>
              <a:rPr lang="en-GB" dirty="0" err="1"/>
              <a:t>Deze</a:t>
            </a:r>
            <a:r>
              <a:rPr lang="en-GB" dirty="0"/>
              <a:t> </a:t>
            </a:r>
            <a:r>
              <a:rPr lang="en-GB" dirty="0" err="1"/>
              <a:t>acties</a:t>
            </a:r>
            <a:r>
              <a:rPr lang="en-GB" dirty="0"/>
              <a:t> </a:t>
            </a:r>
            <a:r>
              <a:rPr lang="en-GB" dirty="0" err="1"/>
              <a:t>houden</a:t>
            </a:r>
            <a:r>
              <a:rPr lang="en-GB" dirty="0"/>
              <a:t> </a:t>
            </a:r>
            <a:r>
              <a:rPr lang="en-GB" dirty="0" err="1"/>
              <a:t>rekening</a:t>
            </a:r>
            <a:r>
              <a:rPr lang="en-GB" dirty="0"/>
              <a:t> met 3 criteria: </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b="1" dirty="0" err="1"/>
              <a:t>Preventie</a:t>
            </a:r>
            <a:r>
              <a:rPr lang="en-GB" b="1" dirty="0"/>
              <a:t> </a:t>
            </a:r>
            <a:r>
              <a:rPr lang="en-GB" b="1" dirty="0" err="1"/>
              <a:t>én</a:t>
            </a:r>
            <a:r>
              <a:rPr lang="en-GB" b="1" dirty="0"/>
              <a:t> </a:t>
            </a:r>
            <a:r>
              <a:rPr lang="en-GB" b="1" dirty="0" err="1"/>
              <a:t>amplitie</a:t>
            </a:r>
            <a:r>
              <a:rPr lang="en-GB" b="1" dirty="0"/>
              <a:t>: </a:t>
            </a:r>
            <a:r>
              <a:rPr lang="en-GB" dirty="0"/>
              <a:t>We </a:t>
            </a:r>
            <a:r>
              <a:rPr lang="en-GB" dirty="0" err="1"/>
              <a:t>pleiten</a:t>
            </a:r>
            <a:r>
              <a:rPr lang="en-GB" dirty="0"/>
              <a:t> </a:t>
            </a:r>
            <a:r>
              <a:rPr lang="en-GB" dirty="0" err="1"/>
              <a:t>hiervoor</a:t>
            </a:r>
            <a:r>
              <a:rPr lang="en-GB" dirty="0"/>
              <a:t> </a:t>
            </a:r>
            <a:r>
              <a:rPr lang="en-GB" dirty="0" err="1"/>
              <a:t>voor</a:t>
            </a:r>
            <a:r>
              <a:rPr lang="en-GB" dirty="0"/>
              <a:t> </a:t>
            </a:r>
            <a:r>
              <a:rPr lang="en-GB" dirty="0" err="1"/>
              <a:t>een</a:t>
            </a:r>
            <a:r>
              <a:rPr lang="en-GB" dirty="0"/>
              <a:t> “</a:t>
            </a:r>
            <a:r>
              <a:rPr lang="en-GB" dirty="0" err="1"/>
              <a:t>tweesporenbeleid</a:t>
            </a:r>
            <a:r>
              <a:rPr lang="en-GB" dirty="0"/>
              <a:t>” </a:t>
            </a:r>
            <a:r>
              <a:rPr lang="en-GB" dirty="0" err="1"/>
              <a:t>waarbij</a:t>
            </a:r>
            <a:r>
              <a:rPr lang="en-GB" dirty="0"/>
              <a:t> we </a:t>
            </a:r>
            <a:r>
              <a:rPr lang="en-GB" dirty="0" err="1"/>
              <a:t>enerzijds</a:t>
            </a:r>
            <a:r>
              <a:rPr lang="en-GB" dirty="0"/>
              <a:t> </a:t>
            </a:r>
            <a:r>
              <a:rPr lang="en-GB" dirty="0" err="1"/>
              <a:t>inzetten</a:t>
            </a:r>
            <a:r>
              <a:rPr lang="en-GB" dirty="0"/>
              <a:t> op </a:t>
            </a:r>
            <a:r>
              <a:rPr lang="en-GB" dirty="0" err="1"/>
              <a:t>acties</a:t>
            </a:r>
            <a:r>
              <a:rPr lang="en-GB" dirty="0"/>
              <a:t> die </a:t>
            </a:r>
            <a:r>
              <a:rPr lang="en-GB" dirty="0" err="1"/>
              <a:t>er</a:t>
            </a:r>
            <a:r>
              <a:rPr lang="en-GB" dirty="0"/>
              <a:t> op </a:t>
            </a:r>
            <a:r>
              <a:rPr lang="en-GB" dirty="0" err="1"/>
              <a:t>gericht</a:t>
            </a:r>
            <a:r>
              <a:rPr lang="en-GB" dirty="0"/>
              <a:t> </a:t>
            </a:r>
            <a:r>
              <a:rPr lang="en-GB" dirty="0" err="1"/>
              <a:t>zijn</a:t>
            </a:r>
            <a:r>
              <a:rPr lang="en-GB" dirty="0"/>
              <a:t> </a:t>
            </a:r>
            <a:r>
              <a:rPr lang="en-GB" dirty="0" err="1"/>
              <a:t>preventief</a:t>
            </a:r>
            <a:r>
              <a:rPr lang="en-GB" dirty="0"/>
              <a:t> </a:t>
            </a:r>
            <a:r>
              <a:rPr lang="en-GB" dirty="0" err="1"/>
              <a:t>te</a:t>
            </a:r>
            <a:r>
              <a:rPr lang="en-GB" dirty="0"/>
              <a:t> </a:t>
            </a:r>
            <a:r>
              <a:rPr lang="en-GB" dirty="0" err="1"/>
              <a:t>zijn</a:t>
            </a:r>
            <a:r>
              <a:rPr lang="en-GB" dirty="0"/>
              <a:t> </a:t>
            </a:r>
            <a:r>
              <a:rPr lang="en-GB" dirty="0" err="1"/>
              <a:t>en</a:t>
            </a:r>
            <a:r>
              <a:rPr lang="en-GB" dirty="0"/>
              <a:t> </a:t>
            </a:r>
            <a:r>
              <a:rPr lang="en-GB" dirty="0" err="1"/>
              <a:t>ongewenste</a:t>
            </a:r>
            <a:r>
              <a:rPr lang="en-GB" dirty="0"/>
              <a:t> </a:t>
            </a:r>
            <a:r>
              <a:rPr lang="en-GB" dirty="0" err="1"/>
              <a:t>uitkomsten</a:t>
            </a:r>
            <a:r>
              <a:rPr lang="en-GB" dirty="0"/>
              <a:t> </a:t>
            </a:r>
            <a:r>
              <a:rPr lang="en-GB" dirty="0" err="1"/>
              <a:t>te</a:t>
            </a:r>
            <a:r>
              <a:rPr lang="en-GB" dirty="0"/>
              <a:t> </a:t>
            </a:r>
            <a:r>
              <a:rPr lang="en-GB" dirty="0" err="1"/>
              <a:t>voorkomen</a:t>
            </a:r>
            <a:r>
              <a:rPr lang="en-GB" dirty="0"/>
              <a:t> </a:t>
            </a:r>
            <a:r>
              <a:rPr lang="en-GB" i="1" dirty="0"/>
              <a:t>(</a:t>
            </a:r>
            <a:r>
              <a:rPr lang="en-GB" i="0" dirty="0" err="1"/>
              <a:t>stresspreventie</a:t>
            </a:r>
            <a:r>
              <a:rPr lang="en-GB" i="1" dirty="0"/>
              <a:t> - </a:t>
            </a:r>
            <a:r>
              <a:rPr lang="en-GB" i="1" dirty="0" err="1"/>
              <a:t>preventie</a:t>
            </a:r>
            <a:r>
              <a:rPr lang="en-GB" i="0" dirty="0"/>
              <a:t>)</a:t>
            </a:r>
            <a:r>
              <a:rPr lang="en-GB" i="1" dirty="0"/>
              <a:t>,</a:t>
            </a:r>
            <a:r>
              <a:rPr lang="en-GB" dirty="0"/>
              <a:t> </a:t>
            </a:r>
            <a:r>
              <a:rPr lang="en-GB" dirty="0" err="1"/>
              <a:t>en</a:t>
            </a:r>
            <a:r>
              <a:rPr lang="en-GB" dirty="0"/>
              <a:t> </a:t>
            </a:r>
            <a:r>
              <a:rPr lang="en-GB" dirty="0" err="1"/>
              <a:t>anderzijds</a:t>
            </a:r>
            <a:r>
              <a:rPr lang="en-GB" dirty="0"/>
              <a:t> op </a:t>
            </a:r>
            <a:r>
              <a:rPr lang="en-GB" dirty="0" err="1"/>
              <a:t>acties</a:t>
            </a:r>
            <a:r>
              <a:rPr lang="en-GB" dirty="0"/>
              <a:t> die </a:t>
            </a:r>
            <a:r>
              <a:rPr lang="en-GB" dirty="0" err="1"/>
              <a:t>er</a:t>
            </a:r>
            <a:r>
              <a:rPr lang="en-GB" dirty="0"/>
              <a:t> op </a:t>
            </a:r>
            <a:r>
              <a:rPr lang="en-GB" dirty="0" err="1"/>
              <a:t>gericht</a:t>
            </a:r>
            <a:r>
              <a:rPr lang="en-GB" dirty="0"/>
              <a:t> </a:t>
            </a:r>
            <a:r>
              <a:rPr lang="en-GB" dirty="0" err="1"/>
              <a:t>zijn</a:t>
            </a:r>
            <a:r>
              <a:rPr lang="en-GB" dirty="0"/>
              <a:t> de </a:t>
            </a:r>
            <a:r>
              <a:rPr lang="en-GB" dirty="0" err="1"/>
              <a:t>positieve</a:t>
            </a:r>
            <a:r>
              <a:rPr lang="en-GB" dirty="0"/>
              <a:t> </a:t>
            </a:r>
            <a:r>
              <a:rPr lang="en-GB" dirty="0" err="1"/>
              <a:t>werkbeleving</a:t>
            </a:r>
            <a:r>
              <a:rPr lang="en-GB" dirty="0"/>
              <a:t> net extra in de </a:t>
            </a:r>
            <a:r>
              <a:rPr lang="en-GB" dirty="0" err="1"/>
              <a:t>verf</a:t>
            </a:r>
            <a:r>
              <a:rPr lang="en-GB" dirty="0"/>
              <a:t> </a:t>
            </a:r>
            <a:r>
              <a:rPr lang="en-GB" dirty="0" err="1"/>
              <a:t>te</a:t>
            </a:r>
            <a:r>
              <a:rPr lang="en-GB" dirty="0"/>
              <a:t> </a:t>
            </a:r>
            <a:r>
              <a:rPr lang="en-GB" dirty="0" err="1"/>
              <a:t>zetten</a:t>
            </a:r>
            <a:r>
              <a:rPr lang="en-GB" dirty="0"/>
              <a:t> of </a:t>
            </a:r>
            <a:r>
              <a:rPr lang="en-GB" dirty="0" err="1"/>
              <a:t>te</a:t>
            </a:r>
            <a:r>
              <a:rPr lang="en-GB" dirty="0"/>
              <a:t> </a:t>
            </a:r>
            <a:r>
              <a:rPr lang="en-GB" dirty="0" err="1"/>
              <a:t>bevorderen</a:t>
            </a:r>
            <a:r>
              <a:rPr lang="en-GB" dirty="0"/>
              <a:t> (engagement </a:t>
            </a:r>
            <a:r>
              <a:rPr lang="en-GB" dirty="0" err="1"/>
              <a:t>bevordering</a:t>
            </a:r>
            <a:r>
              <a:rPr lang="en-GB" dirty="0"/>
              <a:t> – </a:t>
            </a:r>
            <a:r>
              <a:rPr lang="en-GB" i="1" dirty="0" err="1"/>
              <a:t>amplitie</a:t>
            </a:r>
            <a:r>
              <a:rPr lang="en-GB" dirty="0"/>
              <a:t>). </a:t>
            </a:r>
            <a:r>
              <a:rPr lang="en-GB" dirty="0" err="1"/>
              <a:t>Welke</a:t>
            </a:r>
            <a:r>
              <a:rPr lang="en-GB" dirty="0"/>
              <a:t> </a:t>
            </a:r>
            <a:r>
              <a:rPr lang="en-GB" dirty="0" err="1"/>
              <a:t>werkaspecten</a:t>
            </a:r>
            <a:r>
              <a:rPr lang="en-GB" dirty="0"/>
              <a:t> </a:t>
            </a:r>
            <a:r>
              <a:rPr lang="en-GB" dirty="0" err="1"/>
              <a:t>beïnvloeden</a:t>
            </a:r>
            <a:r>
              <a:rPr lang="en-GB" dirty="0"/>
              <a:t> </a:t>
            </a:r>
            <a:r>
              <a:rPr lang="en-GB" dirty="0" err="1"/>
              <a:t>welke</a:t>
            </a:r>
            <a:r>
              <a:rPr lang="en-GB" dirty="0"/>
              <a:t> </a:t>
            </a:r>
            <a:r>
              <a:rPr lang="en-GB" dirty="0" err="1"/>
              <a:t>sporen</a:t>
            </a:r>
            <a:r>
              <a:rPr lang="en-GB" dirty="0"/>
              <a:t>?</a:t>
            </a:r>
          </a:p>
          <a:p>
            <a:pPr marL="228600" indent="-228600">
              <a:buAutoNum type="arabicParenR"/>
            </a:pPr>
            <a:r>
              <a:rPr lang="en-GB" b="1" dirty="0" err="1"/>
              <a:t>Verschillende</a:t>
            </a:r>
            <a:r>
              <a:rPr lang="en-GB" b="1" dirty="0"/>
              <a:t> </a:t>
            </a:r>
            <a:r>
              <a:rPr lang="en-GB" b="1" dirty="0" err="1"/>
              <a:t>niveaus</a:t>
            </a:r>
            <a:r>
              <a:rPr lang="en-GB" b="1" dirty="0"/>
              <a:t>: </a:t>
            </a:r>
            <a:r>
              <a:rPr lang="en-GB" dirty="0" err="1"/>
              <a:t>Acties</a:t>
            </a:r>
            <a:r>
              <a:rPr lang="en-GB" dirty="0"/>
              <a:t> die </a:t>
            </a:r>
            <a:r>
              <a:rPr lang="en-GB" dirty="0" err="1"/>
              <a:t>betrekking</a:t>
            </a:r>
            <a:r>
              <a:rPr lang="en-GB" dirty="0"/>
              <a:t> </a:t>
            </a:r>
            <a:r>
              <a:rPr lang="en-GB" dirty="0" err="1"/>
              <a:t>hebben</a:t>
            </a:r>
            <a:r>
              <a:rPr lang="en-GB" dirty="0"/>
              <a:t> op </a:t>
            </a:r>
            <a:r>
              <a:rPr lang="en-GB" dirty="0" err="1"/>
              <a:t>zowel</a:t>
            </a:r>
            <a:r>
              <a:rPr lang="en-GB" dirty="0"/>
              <a:t> het </a:t>
            </a:r>
            <a:r>
              <a:rPr lang="en-GB" dirty="0" err="1"/>
              <a:t>organisatie</a:t>
            </a:r>
            <a:r>
              <a:rPr lang="en-GB" dirty="0"/>
              <a:t>-, </a:t>
            </a:r>
            <a:r>
              <a:rPr lang="en-GB" dirty="0" err="1"/>
              <a:t>leiderschaps</a:t>
            </a:r>
            <a:r>
              <a:rPr lang="en-GB" dirty="0"/>
              <a:t>-, team- </a:t>
            </a:r>
            <a:r>
              <a:rPr lang="en-GB" dirty="0" err="1"/>
              <a:t>en</a:t>
            </a:r>
            <a:r>
              <a:rPr lang="en-GB" dirty="0"/>
              <a:t> </a:t>
            </a:r>
            <a:r>
              <a:rPr lang="en-GB" dirty="0" err="1"/>
              <a:t>individueel</a:t>
            </a:r>
            <a:r>
              <a:rPr lang="en-GB" dirty="0"/>
              <a:t> </a:t>
            </a:r>
            <a:r>
              <a:rPr lang="en-GB" dirty="0" err="1"/>
              <a:t>niveau</a:t>
            </a:r>
            <a:r>
              <a:rPr lang="en-GB" dirty="0"/>
              <a:t>. </a:t>
            </a:r>
          </a:p>
          <a:p>
            <a:pPr marL="228600" indent="-228600">
              <a:buAutoNum type="arabicParenR"/>
            </a:pPr>
            <a:r>
              <a:rPr lang="nl-BE" b="1" dirty="0"/>
              <a:t>Quick </a:t>
            </a:r>
            <a:r>
              <a:rPr lang="nl-BE" b="1" dirty="0" err="1"/>
              <a:t>wins</a:t>
            </a:r>
            <a:r>
              <a:rPr lang="nl-BE" b="1" dirty="0"/>
              <a:t> én meer structurele/diepgaandere initiatieven: </a:t>
            </a:r>
            <a:r>
              <a:rPr lang="nl-BE" dirty="0"/>
              <a:t>Z</a:t>
            </a:r>
            <a:r>
              <a:rPr lang="en-GB" dirty="0" err="1"/>
              <a:t>owel</a:t>
            </a:r>
            <a:r>
              <a:rPr lang="en-GB" dirty="0"/>
              <a:t> </a:t>
            </a:r>
            <a:r>
              <a:rPr lang="en-GB" dirty="0" err="1"/>
              <a:t>acties</a:t>
            </a:r>
            <a:r>
              <a:rPr lang="en-GB" dirty="0"/>
              <a:t> die “</a:t>
            </a:r>
            <a:r>
              <a:rPr lang="en-GB" dirty="0" err="1"/>
              <a:t>snel</a:t>
            </a:r>
            <a:r>
              <a:rPr lang="en-GB" dirty="0"/>
              <a:t>” </a:t>
            </a:r>
            <a:r>
              <a:rPr lang="en-GB" dirty="0" err="1"/>
              <a:t>realiseerbaar</a:t>
            </a:r>
            <a:r>
              <a:rPr lang="en-GB" dirty="0"/>
              <a:t> </a:t>
            </a:r>
            <a:r>
              <a:rPr lang="en-GB" dirty="0" err="1"/>
              <a:t>zijn</a:t>
            </a:r>
            <a:r>
              <a:rPr lang="en-GB" dirty="0"/>
              <a:t> </a:t>
            </a:r>
            <a:r>
              <a:rPr lang="en-GB" dirty="0" err="1"/>
              <a:t>en</a:t>
            </a:r>
            <a:r>
              <a:rPr lang="en-GB" dirty="0"/>
              <a:t> </a:t>
            </a:r>
            <a:r>
              <a:rPr lang="en-GB" dirty="0" err="1"/>
              <a:t>een</a:t>
            </a:r>
            <a:r>
              <a:rPr lang="en-GB" dirty="0"/>
              <a:t> </a:t>
            </a:r>
            <a:r>
              <a:rPr lang="en-GB" dirty="0" err="1"/>
              <a:t>verschil</a:t>
            </a:r>
            <a:r>
              <a:rPr lang="en-GB" dirty="0"/>
              <a:t> </a:t>
            </a:r>
            <a:r>
              <a:rPr lang="en-GB" dirty="0" err="1"/>
              <a:t>kunnen</a:t>
            </a:r>
            <a:r>
              <a:rPr lang="en-GB" dirty="0"/>
              <a:t> </a:t>
            </a:r>
            <a:r>
              <a:rPr lang="en-GB" dirty="0" err="1"/>
              <a:t>maken</a:t>
            </a:r>
            <a:r>
              <a:rPr lang="en-GB" dirty="0"/>
              <a:t> (“</a:t>
            </a:r>
            <a:r>
              <a:rPr lang="en-GB" i="1" dirty="0"/>
              <a:t>quick wins”</a:t>
            </a:r>
            <a:r>
              <a:rPr lang="en-GB" i="0" dirty="0"/>
              <a:t>), </a:t>
            </a:r>
            <a:r>
              <a:rPr lang="en-GB" i="0" dirty="0" err="1"/>
              <a:t>als</a:t>
            </a:r>
            <a:r>
              <a:rPr lang="en-GB" i="0" dirty="0"/>
              <a:t> </a:t>
            </a:r>
            <a:r>
              <a:rPr lang="en-GB" i="0" dirty="0" err="1"/>
              <a:t>acties</a:t>
            </a:r>
            <a:r>
              <a:rPr lang="en-GB" i="0" dirty="0"/>
              <a:t> die </a:t>
            </a:r>
            <a:r>
              <a:rPr lang="en-GB" i="0" dirty="0" err="1"/>
              <a:t>mogelijks</a:t>
            </a:r>
            <a:r>
              <a:rPr lang="en-GB" i="0" dirty="0"/>
              <a:t> wat </a:t>
            </a:r>
            <a:r>
              <a:rPr lang="en-GB" i="0" dirty="0" err="1"/>
              <a:t>meer</a:t>
            </a:r>
            <a:r>
              <a:rPr lang="en-GB" i="0" dirty="0"/>
              <a:t> </a:t>
            </a:r>
            <a:r>
              <a:rPr lang="en-GB" i="0" dirty="0" err="1"/>
              <a:t>tijd</a:t>
            </a:r>
            <a:r>
              <a:rPr lang="en-GB" i="0" dirty="0"/>
              <a:t> </a:t>
            </a:r>
            <a:r>
              <a:rPr lang="en-GB" i="0" dirty="0" err="1"/>
              <a:t>en</a:t>
            </a:r>
            <a:r>
              <a:rPr lang="en-GB" i="0" dirty="0"/>
              <a:t> </a:t>
            </a:r>
            <a:r>
              <a:rPr lang="en-GB" i="0" dirty="0" err="1"/>
              <a:t>inspanning</a:t>
            </a:r>
            <a:r>
              <a:rPr lang="en-GB" i="0" dirty="0"/>
              <a:t> </a:t>
            </a:r>
            <a:r>
              <a:rPr lang="en-GB" i="0" dirty="0" err="1"/>
              <a:t>vergen</a:t>
            </a:r>
            <a:r>
              <a:rPr lang="en-GB" i="0" dirty="0"/>
              <a:t> maar </a:t>
            </a:r>
            <a:r>
              <a:rPr lang="en-GB" i="0" dirty="0" err="1"/>
              <a:t>wel</a:t>
            </a:r>
            <a:r>
              <a:rPr lang="en-GB" i="0" dirty="0"/>
              <a:t> </a:t>
            </a:r>
            <a:r>
              <a:rPr lang="en-GB" i="0" dirty="0" err="1"/>
              <a:t>structureel</a:t>
            </a:r>
            <a:r>
              <a:rPr lang="en-GB" i="0" dirty="0"/>
              <a:t> </a:t>
            </a:r>
            <a:r>
              <a:rPr lang="en-GB" i="0" dirty="0" err="1"/>
              <a:t>oorzaken</a:t>
            </a:r>
            <a:r>
              <a:rPr lang="en-GB" i="0" dirty="0"/>
              <a:t> </a:t>
            </a:r>
            <a:r>
              <a:rPr lang="en-GB" i="0" dirty="0" err="1"/>
              <a:t>aanpakken</a:t>
            </a:r>
            <a:r>
              <a:rPr lang="en-GB" i="0" dirty="0"/>
              <a:t> </a:t>
            </a:r>
            <a:r>
              <a:rPr lang="en-GB" i="0" dirty="0" err="1"/>
              <a:t>en</a:t>
            </a:r>
            <a:r>
              <a:rPr lang="en-GB" i="0" dirty="0"/>
              <a:t> </a:t>
            </a:r>
            <a:r>
              <a:rPr lang="en-GB" i="0" dirty="0" err="1"/>
              <a:t>ingebed</a:t>
            </a:r>
            <a:r>
              <a:rPr lang="en-GB" i="0" dirty="0"/>
              <a:t> </a:t>
            </a:r>
            <a:r>
              <a:rPr lang="en-GB" i="0" dirty="0" err="1"/>
              <a:t>worden</a:t>
            </a:r>
            <a:r>
              <a:rPr lang="en-GB" i="0" dirty="0"/>
              <a:t> in </a:t>
            </a:r>
            <a:r>
              <a:rPr lang="en-GB" i="0" dirty="0" err="1"/>
              <a:t>beleid</a:t>
            </a:r>
            <a:r>
              <a:rPr lang="en-GB" i="0" dirty="0"/>
              <a:t> (LT-</a:t>
            </a:r>
            <a:r>
              <a:rPr lang="en-GB" i="0" dirty="0" err="1"/>
              <a:t>acties</a:t>
            </a:r>
            <a:r>
              <a:rPr lang="en-GB" i="0" dirty="0"/>
              <a:t>). Tot slot </a:t>
            </a:r>
            <a:r>
              <a:rPr lang="en-GB" i="0" dirty="0" err="1"/>
              <a:t>kan</a:t>
            </a:r>
            <a:r>
              <a:rPr lang="en-GB" i="0" dirty="0"/>
              <a:t> het </a:t>
            </a:r>
            <a:r>
              <a:rPr lang="en-GB" i="0" dirty="0" err="1"/>
              <a:t>ook</a:t>
            </a:r>
            <a:r>
              <a:rPr lang="en-GB" i="0" dirty="0"/>
              <a:t> relevant </a:t>
            </a:r>
            <a:r>
              <a:rPr lang="en-GB" i="0" dirty="0" err="1"/>
              <a:t>zijn</a:t>
            </a:r>
            <a:r>
              <a:rPr lang="en-GB" i="0" dirty="0"/>
              <a:t> om de </a:t>
            </a:r>
            <a:r>
              <a:rPr lang="en-GB" i="0" dirty="0" err="1"/>
              <a:t>arbeidsorganisatie</a:t>
            </a:r>
            <a:r>
              <a:rPr lang="en-GB" i="0" dirty="0"/>
              <a:t> wat </a:t>
            </a:r>
            <a:r>
              <a:rPr lang="en-GB" i="0" dirty="0" err="1"/>
              <a:t>beter</a:t>
            </a:r>
            <a:r>
              <a:rPr lang="en-GB" i="0" dirty="0"/>
              <a:t> </a:t>
            </a:r>
            <a:r>
              <a:rPr lang="en-GB" i="0" dirty="0" err="1"/>
              <a:t>onder</a:t>
            </a:r>
            <a:r>
              <a:rPr lang="en-GB" i="0" dirty="0"/>
              <a:t> de </a:t>
            </a:r>
            <a:r>
              <a:rPr lang="en-GB" i="0" dirty="0" err="1"/>
              <a:t>loep</a:t>
            </a:r>
            <a:r>
              <a:rPr lang="en-GB" i="0" dirty="0"/>
              <a:t> </a:t>
            </a:r>
            <a:r>
              <a:rPr lang="en-GB" i="0" dirty="0" err="1"/>
              <a:t>te</a:t>
            </a:r>
            <a:r>
              <a:rPr lang="en-GB" i="0" dirty="0"/>
              <a:t> </a:t>
            </a:r>
            <a:r>
              <a:rPr lang="en-GB" i="0" dirty="0" err="1"/>
              <a:t>nemen</a:t>
            </a:r>
            <a:r>
              <a:rPr lang="en-GB" i="0" dirty="0"/>
              <a:t> </a:t>
            </a:r>
            <a:r>
              <a:rPr lang="en-GB" i="0" dirty="0" err="1"/>
              <a:t>en</a:t>
            </a:r>
            <a:r>
              <a:rPr lang="en-GB" i="0" dirty="0"/>
              <a:t> </a:t>
            </a:r>
            <a:r>
              <a:rPr lang="en-GB" i="0" dirty="0" err="1"/>
              <a:t>eventuele</a:t>
            </a:r>
            <a:r>
              <a:rPr lang="en-GB" i="0" dirty="0"/>
              <a:t> </a:t>
            </a:r>
            <a:r>
              <a:rPr lang="en-GB" i="0" dirty="0" err="1"/>
              <a:t>veranderingen</a:t>
            </a:r>
            <a:r>
              <a:rPr lang="en-GB" i="0" dirty="0"/>
              <a:t> door </a:t>
            </a:r>
            <a:r>
              <a:rPr lang="en-GB" i="0" dirty="0" err="1"/>
              <a:t>te</a:t>
            </a:r>
            <a:r>
              <a:rPr lang="en-GB" i="0" dirty="0"/>
              <a:t> </a:t>
            </a:r>
            <a:r>
              <a:rPr lang="en-GB" i="0" dirty="0" err="1"/>
              <a:t>voeren</a:t>
            </a:r>
            <a:r>
              <a:rPr lang="en-GB" i="0" dirty="0"/>
              <a:t>. </a:t>
            </a:r>
          </a:p>
          <a:p>
            <a:pPr marL="228600" indent="-228600">
              <a:buAutoNum type="arabicParenR"/>
            </a:pPr>
            <a:endParaRPr lang="en-GB" i="0" dirty="0"/>
          </a:p>
          <a:p>
            <a:pPr marL="0" indent="0">
              <a:buNone/>
            </a:pPr>
            <a:r>
              <a:rPr lang="en-GB" i="0" dirty="0"/>
              <a:t>CONCEPT, ACTIE &amp; INTEGRATIE:</a:t>
            </a:r>
          </a:p>
          <a:p>
            <a:pPr marL="0" indent="0">
              <a:buNone/>
            </a:pPr>
            <a:r>
              <a:rPr lang="en-GB" i="0" dirty="0" err="1"/>
              <a:t>Eens</a:t>
            </a:r>
            <a:r>
              <a:rPr lang="en-GB" i="0" dirty="0"/>
              <a:t> </a:t>
            </a:r>
            <a:r>
              <a:rPr lang="en-GB" i="0" dirty="0" err="1"/>
              <a:t>actiemaatregelen</a:t>
            </a:r>
            <a:r>
              <a:rPr lang="en-GB" i="0" dirty="0"/>
              <a:t> </a:t>
            </a:r>
            <a:r>
              <a:rPr lang="en-GB" i="0" dirty="0" err="1"/>
              <a:t>gedefinieerd</a:t>
            </a:r>
            <a:r>
              <a:rPr lang="en-GB" i="0" dirty="0"/>
              <a:t>, is het </a:t>
            </a:r>
            <a:r>
              <a:rPr lang="en-GB" i="0" dirty="0" err="1"/>
              <a:t>belangrijk</a:t>
            </a:r>
            <a:r>
              <a:rPr lang="en-GB" i="0" dirty="0"/>
              <a:t> om </a:t>
            </a:r>
            <a:r>
              <a:rPr lang="en-GB" b="1" i="0" dirty="0" err="1"/>
              <a:t>prioriteiten</a:t>
            </a:r>
            <a:r>
              <a:rPr lang="en-GB" b="1" i="0" dirty="0"/>
              <a:t> </a:t>
            </a:r>
            <a:r>
              <a:rPr lang="en-GB" b="1" i="0" dirty="0" err="1"/>
              <a:t>te</a:t>
            </a:r>
            <a:r>
              <a:rPr lang="en-GB" b="1" i="0" dirty="0"/>
              <a:t> </a:t>
            </a:r>
            <a:r>
              <a:rPr lang="en-GB" b="1" i="0" dirty="0" err="1"/>
              <a:t>stellen</a:t>
            </a:r>
            <a:r>
              <a:rPr lang="en-GB" b="1" i="0" dirty="0"/>
              <a:t>, </a:t>
            </a:r>
            <a:r>
              <a:rPr lang="en-GB" b="1" i="0" dirty="0" err="1"/>
              <a:t>een</a:t>
            </a:r>
            <a:r>
              <a:rPr lang="en-GB" b="1" i="0" dirty="0"/>
              <a:t> </a:t>
            </a:r>
            <a:r>
              <a:rPr lang="en-GB" b="1" i="0" dirty="0" err="1"/>
              <a:t>communicatie</a:t>
            </a:r>
            <a:r>
              <a:rPr lang="en-GB" b="1" i="0" dirty="0"/>
              <a:t> </a:t>
            </a:r>
            <a:r>
              <a:rPr lang="en-GB" b="1" i="0" dirty="0" err="1"/>
              <a:t>te</a:t>
            </a:r>
            <a:r>
              <a:rPr lang="en-GB" b="1" i="0" dirty="0"/>
              <a:t> </a:t>
            </a:r>
            <a:r>
              <a:rPr lang="en-GB" b="1" i="0" dirty="0" err="1"/>
              <a:t>organiseren</a:t>
            </a:r>
            <a:r>
              <a:rPr lang="en-GB" b="1" i="0" dirty="0"/>
              <a:t> </a:t>
            </a:r>
            <a:r>
              <a:rPr lang="en-GB" b="1" i="0" dirty="0" err="1"/>
              <a:t>en</a:t>
            </a:r>
            <a:r>
              <a:rPr lang="en-GB" b="1" i="0" dirty="0"/>
              <a:t> </a:t>
            </a:r>
            <a:r>
              <a:rPr lang="en-GB" b="1" i="0" dirty="0" err="1"/>
              <a:t>te</a:t>
            </a:r>
            <a:r>
              <a:rPr lang="en-GB" b="1" i="0" dirty="0"/>
              <a:t> </a:t>
            </a:r>
            <a:r>
              <a:rPr lang="en-GB" b="1" i="0" dirty="0" err="1"/>
              <a:t>cascaderen</a:t>
            </a:r>
            <a:r>
              <a:rPr lang="en-GB" b="1" i="0" dirty="0"/>
              <a:t> </a:t>
            </a:r>
            <a:r>
              <a:rPr lang="en-GB" i="0" dirty="0" err="1"/>
              <a:t>doorheen</a:t>
            </a:r>
            <a:r>
              <a:rPr lang="en-GB" i="0" dirty="0"/>
              <a:t> de </a:t>
            </a:r>
            <a:r>
              <a:rPr lang="en-GB" i="0" dirty="0" err="1"/>
              <a:t>organisatie</a:t>
            </a:r>
            <a:r>
              <a:rPr lang="en-GB" i="0" dirty="0"/>
              <a:t> (CONCEPT </a:t>
            </a:r>
            <a:r>
              <a:rPr lang="en-GB" i="0" dirty="0" err="1"/>
              <a:t>participatief</a:t>
            </a:r>
            <a:r>
              <a:rPr lang="en-GB" i="0" dirty="0"/>
              <a:t> </a:t>
            </a:r>
            <a:r>
              <a:rPr lang="en-GB" i="0" dirty="0" err="1"/>
              <a:t>verankeren</a:t>
            </a:r>
            <a:r>
              <a:rPr lang="en-GB" i="0" dirty="0"/>
              <a:t>) </a:t>
            </a:r>
            <a:r>
              <a:rPr lang="en-GB" i="0" dirty="0" err="1"/>
              <a:t>en</a:t>
            </a:r>
            <a:r>
              <a:rPr lang="en-GB" i="0" dirty="0"/>
              <a:t> </a:t>
            </a:r>
            <a:r>
              <a:rPr lang="en-GB" b="1" i="0" dirty="0" err="1"/>
              <a:t>een</a:t>
            </a:r>
            <a:r>
              <a:rPr lang="en-GB" b="1" i="0" dirty="0"/>
              <a:t> plan van </a:t>
            </a:r>
            <a:r>
              <a:rPr lang="en-GB" b="1" i="0" dirty="0" err="1"/>
              <a:t>aanpak</a:t>
            </a:r>
            <a:r>
              <a:rPr lang="en-GB" b="1" i="0" dirty="0"/>
              <a:t> op </a:t>
            </a:r>
            <a:r>
              <a:rPr lang="en-GB" b="1" i="0" dirty="0" err="1"/>
              <a:t>te</a:t>
            </a:r>
            <a:r>
              <a:rPr lang="en-GB" b="1" i="0" dirty="0"/>
              <a:t> </a:t>
            </a:r>
            <a:r>
              <a:rPr lang="en-GB" b="1" i="0" dirty="0" err="1"/>
              <a:t>maken</a:t>
            </a:r>
            <a:r>
              <a:rPr lang="en-GB" b="1" i="0" dirty="0"/>
              <a:t> (SMART ACTIE)</a:t>
            </a:r>
            <a:r>
              <a:rPr lang="en-GB" i="0" dirty="0"/>
              <a:t>. </a:t>
            </a:r>
          </a:p>
          <a:p>
            <a:pPr marL="0" indent="0">
              <a:buNone/>
            </a:pPr>
            <a:endParaRPr lang="en-GB" i="0" dirty="0"/>
          </a:p>
          <a:p>
            <a:pPr marL="0" indent="0">
              <a:buNone/>
            </a:pPr>
            <a:r>
              <a:rPr lang="en-GB" i="0" dirty="0"/>
              <a:t>Op </a:t>
            </a:r>
            <a:r>
              <a:rPr lang="en-GB" i="0" dirty="0" err="1"/>
              <a:t>termijn</a:t>
            </a:r>
            <a:r>
              <a:rPr lang="en-GB" i="0" dirty="0"/>
              <a:t> (</a:t>
            </a:r>
            <a:r>
              <a:rPr lang="en-GB" i="0" dirty="0" err="1"/>
              <a:t>en</a:t>
            </a:r>
            <a:r>
              <a:rPr lang="en-GB" i="0" dirty="0"/>
              <a:t> </a:t>
            </a:r>
            <a:r>
              <a:rPr lang="en-GB" i="0" dirty="0" err="1"/>
              <a:t>indien</a:t>
            </a:r>
            <a:r>
              <a:rPr lang="en-GB" i="0" dirty="0"/>
              <a:t> </a:t>
            </a:r>
            <a:r>
              <a:rPr lang="en-GB" i="0" dirty="0" err="1"/>
              <a:t>gewenst</a:t>
            </a:r>
            <a:r>
              <a:rPr lang="en-GB" i="0" dirty="0"/>
              <a:t>) </a:t>
            </a:r>
            <a:r>
              <a:rPr lang="en-GB" i="0" dirty="0" err="1"/>
              <a:t>draaien</a:t>
            </a:r>
            <a:r>
              <a:rPr lang="en-GB" i="0" dirty="0"/>
              <a:t> we de </a:t>
            </a:r>
            <a:r>
              <a:rPr lang="en-GB" i="0" dirty="0" err="1"/>
              <a:t>zandloper</a:t>
            </a:r>
            <a:r>
              <a:rPr lang="en-GB" i="0" dirty="0"/>
              <a:t> </a:t>
            </a:r>
            <a:r>
              <a:rPr lang="en-GB" i="0" dirty="0" err="1"/>
              <a:t>opnieuw</a:t>
            </a:r>
            <a:r>
              <a:rPr lang="en-GB" i="0" dirty="0"/>
              <a:t> om </a:t>
            </a:r>
            <a:r>
              <a:rPr lang="en-GB" i="0" dirty="0" err="1"/>
              <a:t>aan</a:t>
            </a:r>
            <a:r>
              <a:rPr lang="en-GB" i="0" dirty="0"/>
              <a:t> de hand van </a:t>
            </a:r>
            <a:r>
              <a:rPr lang="en-GB" b="1" i="0" dirty="0" err="1"/>
              <a:t>hermeting</a:t>
            </a:r>
            <a:r>
              <a:rPr lang="en-GB" b="1" i="0" dirty="0"/>
              <a:t> (</a:t>
            </a:r>
            <a:r>
              <a:rPr lang="en-GB" b="1" i="0" dirty="0" err="1"/>
              <a:t>na</a:t>
            </a:r>
            <a:r>
              <a:rPr lang="en-GB" b="1" i="0" dirty="0"/>
              <a:t> +/- 2j) om de </a:t>
            </a:r>
            <a:r>
              <a:rPr lang="en-GB" b="1" i="0" dirty="0" err="1"/>
              <a:t>nodige</a:t>
            </a:r>
            <a:r>
              <a:rPr lang="en-GB" b="1" i="0" dirty="0"/>
              <a:t> </a:t>
            </a:r>
            <a:r>
              <a:rPr lang="en-GB" b="1" i="0" dirty="0" err="1"/>
              <a:t>opvolging</a:t>
            </a:r>
            <a:r>
              <a:rPr lang="en-GB" b="1" i="0" dirty="0"/>
              <a:t> </a:t>
            </a:r>
            <a:r>
              <a:rPr lang="en-GB" b="1" i="0" dirty="0" err="1"/>
              <a:t>en</a:t>
            </a:r>
            <a:r>
              <a:rPr lang="en-GB" b="1" i="0" dirty="0"/>
              <a:t> </a:t>
            </a:r>
            <a:r>
              <a:rPr lang="en-GB" b="1" i="0" dirty="0" err="1"/>
              <a:t>bijsturing</a:t>
            </a:r>
            <a:r>
              <a:rPr lang="en-GB" b="1" i="0" dirty="0"/>
              <a:t> </a:t>
            </a:r>
            <a:r>
              <a:rPr lang="en-GB" i="0" dirty="0" err="1"/>
              <a:t>te</a:t>
            </a:r>
            <a:r>
              <a:rPr lang="en-GB" i="0" dirty="0"/>
              <a:t> </a:t>
            </a:r>
            <a:r>
              <a:rPr lang="en-GB" i="0" dirty="0" err="1"/>
              <a:t>realiseren</a:t>
            </a:r>
            <a:r>
              <a:rPr lang="en-GB" i="0" dirty="0"/>
              <a:t> </a:t>
            </a:r>
            <a:r>
              <a:rPr lang="en-GB" i="0" dirty="0" err="1"/>
              <a:t>zodoende</a:t>
            </a:r>
            <a:r>
              <a:rPr lang="en-GB" i="0" dirty="0"/>
              <a:t> </a:t>
            </a:r>
            <a:r>
              <a:rPr lang="en-GB" i="0" dirty="0" err="1"/>
              <a:t>een</a:t>
            </a:r>
            <a:r>
              <a:rPr lang="en-GB" i="0" dirty="0"/>
              <a:t> </a:t>
            </a:r>
            <a:r>
              <a:rPr lang="en-GB" i="0" dirty="0" err="1"/>
              <a:t>duurzaam</a:t>
            </a:r>
            <a:r>
              <a:rPr lang="en-GB" i="0" dirty="0"/>
              <a:t> </a:t>
            </a:r>
            <a:r>
              <a:rPr lang="en-GB" i="0" dirty="0" err="1"/>
              <a:t>beleid</a:t>
            </a:r>
            <a:r>
              <a:rPr lang="en-GB" i="0" dirty="0"/>
              <a:t> </a:t>
            </a:r>
            <a:r>
              <a:rPr lang="en-GB" i="0" dirty="0" err="1"/>
              <a:t>na</a:t>
            </a:r>
            <a:r>
              <a:rPr lang="en-GB" i="0" dirty="0"/>
              <a:t> </a:t>
            </a:r>
            <a:r>
              <a:rPr lang="en-GB" i="0" dirty="0" err="1"/>
              <a:t>te</a:t>
            </a:r>
            <a:r>
              <a:rPr lang="en-GB" i="0" dirty="0"/>
              <a:t> </a:t>
            </a:r>
            <a:r>
              <a:rPr lang="en-GB" i="0" dirty="0" err="1"/>
              <a:t>streven</a:t>
            </a:r>
            <a:r>
              <a:rPr lang="en-GB" i="0" dirty="0"/>
              <a:t>. </a:t>
            </a:r>
            <a:endParaRPr lang="nl-BE" i="0" dirty="0"/>
          </a:p>
          <a:p>
            <a:pPr marL="228600" indent="-228600">
              <a:buAutoNum type="arabicParenR"/>
            </a:pPr>
            <a:endParaRPr lang="nl-BE" i="0" dirty="0"/>
          </a:p>
          <a:p>
            <a:pPr marL="0" indent="0">
              <a:buNone/>
            </a:pPr>
            <a:r>
              <a:rPr lang="nl-BE" i="0" dirty="0"/>
              <a:t>Het in kaart brengen van de werkbeleving en werkbaarheid van werk neemt </a:t>
            </a:r>
            <a:r>
              <a:rPr lang="en-GB" b="0" i="0" dirty="0" err="1"/>
              <a:t>een</a:t>
            </a:r>
            <a:r>
              <a:rPr lang="en-GB" b="0" i="0" dirty="0"/>
              <a:t> </a:t>
            </a:r>
            <a:r>
              <a:rPr lang="en-GB" b="0" i="0" dirty="0" err="1"/>
              <a:t>centrale</a:t>
            </a:r>
            <a:r>
              <a:rPr lang="en-GB" b="0" i="0" dirty="0"/>
              <a:t> </a:t>
            </a:r>
            <a:r>
              <a:rPr lang="en-GB" b="0" i="0" dirty="0" err="1"/>
              <a:t>plaats</a:t>
            </a:r>
            <a:r>
              <a:rPr lang="en-GB" b="0" i="0" dirty="0"/>
              <a:t> in in het </a:t>
            </a:r>
            <a:r>
              <a:rPr lang="en-GB" b="0" i="0" dirty="0" err="1"/>
              <a:t>vergaren</a:t>
            </a:r>
            <a:r>
              <a:rPr lang="en-GB" b="0" i="0" dirty="0"/>
              <a:t> van </a:t>
            </a:r>
            <a:r>
              <a:rPr lang="en-GB" b="0" i="0" dirty="0" err="1"/>
              <a:t>essentiële</a:t>
            </a:r>
            <a:r>
              <a:rPr lang="en-GB" b="0" i="0" dirty="0"/>
              <a:t> data. Op basis van </a:t>
            </a:r>
            <a:r>
              <a:rPr lang="en-GB" b="0" i="0" dirty="0" err="1"/>
              <a:t>deze</a:t>
            </a:r>
            <a:r>
              <a:rPr lang="en-GB" b="0" i="0" dirty="0"/>
              <a:t> data </a:t>
            </a:r>
            <a:r>
              <a:rPr lang="en-GB" b="0" i="0" dirty="0" err="1"/>
              <a:t>kunnen</a:t>
            </a:r>
            <a:r>
              <a:rPr lang="en-GB" b="0" i="0" dirty="0"/>
              <a:t> we </a:t>
            </a:r>
            <a:r>
              <a:rPr lang="en-GB" b="0" i="0" dirty="0" err="1"/>
              <a:t>immers</a:t>
            </a:r>
            <a:r>
              <a:rPr lang="en-GB" b="0" i="0" dirty="0"/>
              <a:t> reeds </a:t>
            </a:r>
            <a:r>
              <a:rPr lang="en-GB" b="0" i="0" dirty="0" err="1"/>
              <a:t>actiedomeinen</a:t>
            </a:r>
            <a:r>
              <a:rPr lang="en-GB" b="0" i="0" dirty="0"/>
              <a:t> </a:t>
            </a:r>
            <a:r>
              <a:rPr lang="en-GB" b="0" i="0" dirty="0" err="1"/>
              <a:t>detecteren</a:t>
            </a:r>
            <a:r>
              <a:rPr lang="en-GB" b="0" i="0" dirty="0"/>
              <a:t> </a:t>
            </a:r>
            <a:r>
              <a:rPr lang="en-GB" b="0" i="0" dirty="0" err="1"/>
              <a:t>waarop</a:t>
            </a:r>
            <a:r>
              <a:rPr lang="en-GB" b="0" i="0" dirty="0"/>
              <a:t> men </a:t>
            </a:r>
            <a:r>
              <a:rPr lang="en-GB" b="0" i="0" dirty="0" err="1"/>
              <a:t>actie</a:t>
            </a:r>
            <a:r>
              <a:rPr lang="en-GB" b="0" i="0" dirty="0"/>
              <a:t> </a:t>
            </a:r>
            <a:r>
              <a:rPr lang="en-GB" b="0" i="0" dirty="0" err="1"/>
              <a:t>kan</a:t>
            </a:r>
            <a:r>
              <a:rPr lang="en-GB" b="0" i="0" dirty="0"/>
              <a:t> </a:t>
            </a:r>
            <a:r>
              <a:rPr lang="en-GB" b="0" i="0" dirty="0" err="1"/>
              <a:t>ondernemen</a:t>
            </a:r>
            <a:r>
              <a:rPr lang="en-GB" b="0" i="0" dirty="0"/>
              <a:t> </a:t>
            </a:r>
            <a:r>
              <a:rPr lang="en-GB" b="0" i="0" dirty="0" err="1"/>
              <a:t>wil</a:t>
            </a:r>
            <a:r>
              <a:rPr lang="en-GB" b="0" i="0" dirty="0"/>
              <a:t> men de </a:t>
            </a:r>
            <a:r>
              <a:rPr lang="en-GB" b="0" i="0" dirty="0" err="1"/>
              <a:t>herstelbehoefte</a:t>
            </a:r>
            <a:r>
              <a:rPr lang="en-GB" b="0" i="0" dirty="0"/>
              <a:t> </a:t>
            </a:r>
            <a:r>
              <a:rPr lang="en-GB" b="0" i="0" dirty="0" err="1"/>
              <a:t>terugdingen</a:t>
            </a:r>
            <a:r>
              <a:rPr lang="en-GB" b="0" i="0" dirty="0"/>
              <a:t>, </a:t>
            </a:r>
            <a:r>
              <a:rPr lang="en-GB" b="0" i="0" dirty="0" err="1"/>
              <a:t>plezier</a:t>
            </a:r>
            <a:r>
              <a:rPr lang="en-GB" b="0" i="0" dirty="0"/>
              <a:t> in het </a:t>
            </a:r>
            <a:r>
              <a:rPr lang="en-GB" b="0" i="0" dirty="0" err="1"/>
              <a:t>werk</a:t>
            </a:r>
            <a:r>
              <a:rPr lang="en-GB" b="0" i="0" dirty="0"/>
              <a:t> </a:t>
            </a:r>
            <a:r>
              <a:rPr lang="en-GB" b="0" i="0" dirty="0" err="1"/>
              <a:t>vergroten</a:t>
            </a:r>
            <a:r>
              <a:rPr lang="en-GB" b="0" i="0" dirty="0"/>
              <a:t> </a:t>
            </a:r>
            <a:r>
              <a:rPr lang="en-GB" b="0" i="0" dirty="0" err="1"/>
              <a:t>en</a:t>
            </a:r>
            <a:r>
              <a:rPr lang="en-GB" b="0" i="0" dirty="0"/>
              <a:t> engagement </a:t>
            </a:r>
            <a:r>
              <a:rPr lang="en-GB" b="0" i="0" dirty="0" err="1"/>
              <a:t>bevorderen</a:t>
            </a:r>
            <a:r>
              <a:rPr lang="en-GB" b="0" i="0" dirty="0"/>
              <a:t>. Erg </a:t>
            </a:r>
            <a:r>
              <a:rPr lang="en-GB" b="0" i="0" dirty="0" err="1"/>
              <a:t>zinvol</a:t>
            </a:r>
            <a:r>
              <a:rPr lang="en-GB" b="0" i="0" dirty="0"/>
              <a:t> </a:t>
            </a:r>
            <a:r>
              <a:rPr lang="en-GB" b="0" i="0" dirty="0" err="1"/>
              <a:t>aangezien</a:t>
            </a:r>
            <a:r>
              <a:rPr lang="en-GB" b="0" i="0" dirty="0"/>
              <a:t> </a:t>
            </a:r>
            <a:r>
              <a:rPr lang="en-GB" b="0" i="0" dirty="0" err="1"/>
              <a:t>deze</a:t>
            </a:r>
            <a:r>
              <a:rPr lang="en-GB" b="0" i="0" dirty="0"/>
              <a:t> </a:t>
            </a:r>
            <a:r>
              <a:rPr lang="en-GB" b="0" i="0" dirty="0" err="1"/>
              <a:t>subjectieve</a:t>
            </a:r>
            <a:r>
              <a:rPr lang="en-GB" b="0" i="0" dirty="0"/>
              <a:t>, </a:t>
            </a:r>
            <a:r>
              <a:rPr lang="en-GB" b="0" i="0" dirty="0" err="1"/>
              <a:t>psychosociale</a:t>
            </a:r>
            <a:r>
              <a:rPr lang="en-GB" b="0" i="0" dirty="0"/>
              <a:t> </a:t>
            </a:r>
            <a:r>
              <a:rPr lang="en-GB" b="0" i="0" dirty="0" err="1"/>
              <a:t>uitkomstmaten</a:t>
            </a:r>
            <a:r>
              <a:rPr lang="en-GB" b="0" i="0" dirty="0"/>
              <a:t> </a:t>
            </a:r>
            <a:r>
              <a:rPr lang="en-GB" b="0" i="0" dirty="0" err="1"/>
              <a:t>voorspellend</a:t>
            </a:r>
            <a:r>
              <a:rPr lang="en-GB" b="0" i="0" dirty="0"/>
              <a:t> </a:t>
            </a:r>
            <a:r>
              <a:rPr lang="en-GB" b="0" i="0" dirty="0" err="1"/>
              <a:t>zijn</a:t>
            </a:r>
            <a:r>
              <a:rPr lang="en-GB" b="0" i="0" dirty="0"/>
              <a:t> </a:t>
            </a:r>
            <a:r>
              <a:rPr lang="en-GB" b="0" i="0" dirty="0" err="1"/>
              <a:t>voor</a:t>
            </a:r>
            <a:r>
              <a:rPr lang="en-GB" b="0" i="0" dirty="0"/>
              <a:t> </a:t>
            </a:r>
            <a:r>
              <a:rPr lang="en-GB" b="0" i="0" dirty="0" err="1"/>
              <a:t>meer</a:t>
            </a:r>
            <a:r>
              <a:rPr lang="en-GB" b="0" i="0" dirty="0"/>
              <a:t> </a:t>
            </a:r>
            <a:r>
              <a:rPr lang="en-GB" b="0" i="0" dirty="0" err="1"/>
              <a:t>objectieve</a:t>
            </a:r>
            <a:r>
              <a:rPr lang="en-GB" b="0" i="0" dirty="0"/>
              <a:t>, </a:t>
            </a:r>
            <a:r>
              <a:rPr lang="en-GB" b="0" i="0" dirty="0" err="1"/>
              <a:t>hardere</a:t>
            </a:r>
            <a:r>
              <a:rPr lang="en-GB" b="0" i="0" dirty="0"/>
              <a:t> HR data </a:t>
            </a:r>
            <a:r>
              <a:rPr lang="en-GB" b="0" i="0" dirty="0" err="1"/>
              <a:t>inzake</a:t>
            </a:r>
            <a:r>
              <a:rPr lang="en-GB" b="0" i="0" dirty="0"/>
              <a:t> </a:t>
            </a:r>
            <a:r>
              <a:rPr lang="en-GB" b="0" i="0" dirty="0" err="1"/>
              <a:t>performantie</a:t>
            </a:r>
            <a:r>
              <a:rPr lang="en-GB" b="0" i="0" dirty="0"/>
              <a:t>, </a:t>
            </a:r>
            <a:r>
              <a:rPr lang="en-GB" b="0" i="0" dirty="0" err="1"/>
              <a:t>verzuim</a:t>
            </a:r>
            <a:r>
              <a:rPr lang="en-GB" b="0" i="0" dirty="0"/>
              <a:t> </a:t>
            </a:r>
            <a:r>
              <a:rPr lang="en-GB" b="0" i="0" dirty="0" err="1"/>
              <a:t>en</a:t>
            </a:r>
            <a:r>
              <a:rPr lang="en-GB" b="0" i="0" dirty="0"/>
              <a:t> </a:t>
            </a:r>
            <a:r>
              <a:rPr lang="en-GB" b="0" i="0" dirty="0" err="1"/>
              <a:t>verloop</a:t>
            </a:r>
            <a:r>
              <a:rPr lang="en-GB" b="0" i="0" dirty="0"/>
              <a:t>. </a:t>
            </a:r>
          </a:p>
          <a:p>
            <a:pPr marL="0" indent="0">
              <a:buNone/>
            </a:pPr>
            <a:endParaRPr lang="en-GB" b="0" i="0" dirty="0"/>
          </a:p>
          <a:p>
            <a:pPr marL="0" indent="0">
              <a:buNone/>
            </a:pPr>
            <a:r>
              <a:rPr lang="en-GB" b="1" i="0" u="sng" dirty="0" err="1"/>
              <a:t>Illustratie</a:t>
            </a:r>
            <a:r>
              <a:rPr lang="en-GB" b="1" i="0" u="sng" dirty="0"/>
              <a:t> </a:t>
            </a:r>
            <a:r>
              <a:rPr lang="en-GB" b="1" i="0" u="sng" dirty="0" err="1"/>
              <a:t>adhv</a:t>
            </a:r>
            <a:r>
              <a:rPr lang="en-GB" b="1" i="0" u="sng" dirty="0"/>
              <a:t> data </a:t>
            </a:r>
            <a:r>
              <a:rPr lang="en-GB" b="1" i="0" u="sng" dirty="0" err="1"/>
              <a:t>inzake</a:t>
            </a:r>
            <a:r>
              <a:rPr lang="en-GB" b="1" i="0" u="sng" dirty="0"/>
              <a:t> </a:t>
            </a:r>
            <a:r>
              <a:rPr lang="en-GB" b="1" i="0" u="sng" dirty="0" err="1"/>
              <a:t>werkbeleving</a:t>
            </a:r>
            <a:r>
              <a:rPr lang="en-GB" b="1" i="0" u="sng" dirty="0"/>
              <a:t> </a:t>
            </a:r>
            <a:r>
              <a:rPr lang="en-GB" b="1" i="0" u="sng" dirty="0" err="1"/>
              <a:t>en</a:t>
            </a:r>
            <a:r>
              <a:rPr lang="en-GB" b="1" i="0" u="sng" dirty="0"/>
              <a:t> </a:t>
            </a:r>
            <a:r>
              <a:rPr lang="en-GB" b="1" i="0" u="sng" dirty="0" err="1"/>
              <a:t>kwaliteit</a:t>
            </a:r>
            <a:r>
              <a:rPr lang="en-GB" b="1" i="0" u="sng" dirty="0"/>
              <a:t> van de </a:t>
            </a:r>
            <a:r>
              <a:rPr lang="en-GB" b="1" i="0" u="sng" dirty="0" err="1"/>
              <a:t>arbeid</a:t>
            </a:r>
            <a:r>
              <a:rPr lang="en-GB" b="1" i="0" u="sng" dirty="0"/>
              <a:t> die we </a:t>
            </a:r>
            <a:r>
              <a:rPr lang="en-GB" b="1" i="0" u="sng" dirty="0" err="1"/>
              <a:t>vanuit</a:t>
            </a:r>
            <a:r>
              <a:rPr lang="en-GB" b="1" i="0" u="sng" dirty="0"/>
              <a:t> </a:t>
            </a:r>
            <a:r>
              <a:rPr lang="en-GB" b="1" i="0" u="sng" dirty="0" err="1"/>
              <a:t>attentia</a:t>
            </a:r>
            <a:r>
              <a:rPr lang="en-GB" b="1" i="0" u="sng" dirty="0"/>
              <a:t> </a:t>
            </a:r>
            <a:r>
              <a:rPr lang="en-GB" b="1" i="0" u="sng" dirty="0" err="1"/>
              <a:t>bij</a:t>
            </a:r>
            <a:r>
              <a:rPr lang="en-GB" b="1" i="0" u="sng" dirty="0"/>
              <a:t> </a:t>
            </a:r>
            <a:r>
              <a:rPr lang="en-GB" b="1" i="0" u="sng" dirty="0" err="1"/>
              <a:t>onze</a:t>
            </a:r>
            <a:r>
              <a:rPr lang="en-GB" b="1" i="0" u="sng" dirty="0"/>
              <a:t> </a:t>
            </a:r>
            <a:r>
              <a:rPr lang="en-GB" b="1" i="0" u="sng" dirty="0" err="1"/>
              <a:t>klanten</a:t>
            </a:r>
            <a:r>
              <a:rPr lang="en-GB" b="1" i="0" u="sng" dirty="0"/>
              <a:t> </a:t>
            </a:r>
            <a:r>
              <a:rPr lang="en-GB" b="1" i="0" u="sng" dirty="0" err="1"/>
              <a:t>hebben</a:t>
            </a:r>
            <a:r>
              <a:rPr lang="en-GB" b="1" i="0" u="sng" dirty="0"/>
              <a:t> </a:t>
            </a:r>
            <a:r>
              <a:rPr lang="en-GB" b="1" i="0" u="sng" dirty="0" err="1"/>
              <a:t>verzameld</a:t>
            </a:r>
            <a:r>
              <a:rPr lang="en-GB" b="1" i="0" u="sng" dirty="0"/>
              <a:t> in 2016-2017:</a:t>
            </a:r>
          </a:p>
          <a:p>
            <a:pPr marL="0" indent="0">
              <a:buNone/>
            </a:pPr>
            <a:r>
              <a:rPr lang="en-GB" b="0" i="0" dirty="0"/>
              <a:t>In het </a:t>
            </a:r>
            <a:r>
              <a:rPr lang="en-GB" b="0" i="0" dirty="0" err="1"/>
              <a:t>volgende</a:t>
            </a:r>
            <a:r>
              <a:rPr lang="en-GB" b="0" i="0" dirty="0"/>
              <a:t> </a:t>
            </a:r>
            <a:r>
              <a:rPr lang="en-GB" b="0" i="0" dirty="0" err="1"/>
              <a:t>deel</a:t>
            </a:r>
            <a:r>
              <a:rPr lang="en-GB" b="0" i="0" dirty="0"/>
              <a:t> van </a:t>
            </a:r>
            <a:r>
              <a:rPr lang="en-GB" b="0" i="0" dirty="0" err="1"/>
              <a:t>deze</a:t>
            </a:r>
            <a:r>
              <a:rPr lang="en-GB" b="0" i="0" dirty="0"/>
              <a:t> </a:t>
            </a:r>
            <a:r>
              <a:rPr lang="nl-BE" b="0" i="0" noProof="0" dirty="0"/>
              <a:t>presentatie</a:t>
            </a:r>
            <a:r>
              <a:rPr lang="en-GB" b="0" i="0" dirty="0"/>
              <a:t> </a:t>
            </a:r>
            <a:r>
              <a:rPr lang="en-GB" b="0" i="0" dirty="0" err="1"/>
              <a:t>tonen</a:t>
            </a:r>
            <a:r>
              <a:rPr lang="en-GB" b="0" i="0" dirty="0"/>
              <a:t> we </a:t>
            </a:r>
            <a:r>
              <a:rPr lang="en-GB" b="0" i="0" dirty="0" err="1"/>
              <a:t>graag</a:t>
            </a:r>
            <a:r>
              <a:rPr lang="en-GB" b="0" i="0" dirty="0"/>
              <a:t> even “hoe de </a:t>
            </a:r>
            <a:r>
              <a:rPr lang="en-GB" b="0" i="0" dirty="0" err="1"/>
              <a:t>Belg</a:t>
            </a:r>
            <a:r>
              <a:rPr lang="en-GB" b="0" i="0" dirty="0"/>
              <a:t> </a:t>
            </a:r>
            <a:r>
              <a:rPr lang="en-GB" b="0" i="0" dirty="0" err="1"/>
              <a:t>zich</a:t>
            </a:r>
            <a:r>
              <a:rPr lang="en-GB" b="0" i="0" dirty="0"/>
              <a:t> de </a:t>
            </a:r>
            <a:r>
              <a:rPr lang="en-GB" b="0" i="0" dirty="0" err="1"/>
              <a:t>afgelopen</a:t>
            </a:r>
            <a:r>
              <a:rPr lang="en-GB" b="0" i="0" dirty="0"/>
              <a:t> twee </a:t>
            </a:r>
            <a:r>
              <a:rPr lang="en-GB" b="0" i="0" dirty="0" err="1"/>
              <a:t>jaren</a:t>
            </a:r>
            <a:r>
              <a:rPr lang="en-GB" b="0" i="0" dirty="0"/>
              <a:t> </a:t>
            </a:r>
            <a:r>
              <a:rPr lang="en-GB" b="0" i="0" dirty="0" err="1"/>
              <a:t>heeft</a:t>
            </a:r>
            <a:r>
              <a:rPr lang="en-GB" b="0" i="0" dirty="0"/>
              <a:t> </a:t>
            </a:r>
            <a:r>
              <a:rPr lang="en-GB" b="0" i="0" dirty="0" err="1"/>
              <a:t>gevoeld</a:t>
            </a:r>
            <a:r>
              <a:rPr lang="en-GB" b="0" i="0" dirty="0"/>
              <a:t> op het </a:t>
            </a:r>
            <a:r>
              <a:rPr lang="en-GB" b="0" i="0" dirty="0" err="1"/>
              <a:t>werk</a:t>
            </a:r>
            <a:r>
              <a:rPr lang="en-GB" b="0" i="0" dirty="0"/>
              <a:t>”? Hoe zit het met de </a:t>
            </a:r>
            <a:r>
              <a:rPr lang="en-GB" b="1" i="0" dirty="0" err="1"/>
              <a:t>werkbeleving</a:t>
            </a:r>
            <a:r>
              <a:rPr lang="en-GB" b="0" i="0" dirty="0"/>
              <a:t> van de </a:t>
            </a:r>
            <a:r>
              <a:rPr lang="en-GB" b="0" i="0" dirty="0" err="1"/>
              <a:t>Belgen</a:t>
            </a:r>
            <a:r>
              <a:rPr lang="en-GB" b="0" i="0" dirty="0"/>
              <a:t> die we </a:t>
            </a:r>
            <a:r>
              <a:rPr lang="en-GB" b="0" i="0" dirty="0" err="1"/>
              <a:t>bevraagd</a:t>
            </a:r>
            <a:r>
              <a:rPr lang="en-GB" b="0" i="0" dirty="0"/>
              <a:t> </a:t>
            </a:r>
            <a:r>
              <a:rPr lang="en-GB" b="0" i="0" dirty="0" err="1"/>
              <a:t>hebben</a:t>
            </a:r>
            <a:r>
              <a:rPr lang="en-GB" b="0" i="0" dirty="0"/>
              <a:t> </a:t>
            </a:r>
            <a:r>
              <a:rPr lang="en-GB" b="0" i="0" dirty="0" err="1"/>
              <a:t>en</a:t>
            </a:r>
            <a:r>
              <a:rPr lang="en-GB" b="0" i="0" dirty="0"/>
              <a:t> </a:t>
            </a:r>
            <a:r>
              <a:rPr lang="en-GB" b="0" i="0" dirty="0" err="1"/>
              <a:t>welke</a:t>
            </a:r>
            <a:r>
              <a:rPr lang="en-GB" b="0" i="0" dirty="0"/>
              <a:t> </a:t>
            </a:r>
            <a:r>
              <a:rPr lang="en-GB" b="1" i="0" dirty="0" err="1"/>
              <a:t>werkaspecten</a:t>
            </a:r>
            <a:r>
              <a:rPr lang="en-GB" b="0" i="0" dirty="0"/>
              <a:t> </a:t>
            </a:r>
            <a:r>
              <a:rPr lang="en-GB" b="0" i="0" dirty="0" err="1"/>
              <a:t>spelen</a:t>
            </a:r>
            <a:r>
              <a:rPr lang="en-GB" b="0" i="0" dirty="0"/>
              <a:t> </a:t>
            </a:r>
            <a:r>
              <a:rPr lang="en-GB" b="0" i="0" dirty="0" err="1"/>
              <a:t>een</a:t>
            </a:r>
            <a:r>
              <a:rPr lang="en-GB" b="0" i="0" dirty="0"/>
              <a:t> </a:t>
            </a:r>
            <a:r>
              <a:rPr lang="en-GB" b="0" i="0" dirty="0" err="1"/>
              <a:t>belangrijk</a:t>
            </a:r>
            <a:r>
              <a:rPr lang="en-GB" b="0" i="0" dirty="0"/>
              <a:t> </a:t>
            </a:r>
            <a:r>
              <a:rPr lang="en-GB" b="0" i="0" dirty="0" err="1"/>
              <a:t>rol</a:t>
            </a:r>
            <a:r>
              <a:rPr lang="en-GB" b="0" i="0" dirty="0"/>
              <a:t>? Wat </a:t>
            </a:r>
            <a:r>
              <a:rPr lang="en-GB" b="0" i="0" dirty="0" err="1"/>
              <a:t>zijn</a:t>
            </a:r>
            <a:r>
              <a:rPr lang="en-GB" b="0" i="0" dirty="0"/>
              <a:t> </a:t>
            </a:r>
            <a:r>
              <a:rPr lang="en-GB" b="0" i="0" dirty="0" err="1"/>
              <a:t>zoal</a:t>
            </a:r>
            <a:r>
              <a:rPr lang="en-GB" b="0" i="0" dirty="0"/>
              <a:t> </a:t>
            </a:r>
            <a:r>
              <a:rPr lang="en-GB" b="0" i="0" dirty="0" err="1"/>
              <a:t>knoppen</a:t>
            </a:r>
            <a:r>
              <a:rPr lang="en-GB" b="0" i="0" dirty="0"/>
              <a:t> om </a:t>
            </a:r>
            <a:r>
              <a:rPr lang="en-GB" b="0" i="0" dirty="0" err="1"/>
              <a:t>aan</a:t>
            </a:r>
            <a:r>
              <a:rPr lang="en-GB" b="0" i="0" dirty="0"/>
              <a:t> </a:t>
            </a:r>
            <a:r>
              <a:rPr lang="en-GB" b="0" i="0" dirty="0" err="1"/>
              <a:t>te</a:t>
            </a:r>
            <a:r>
              <a:rPr lang="en-GB" b="0" i="0" dirty="0"/>
              <a:t> </a:t>
            </a:r>
            <a:r>
              <a:rPr lang="en-GB" b="0" i="0" dirty="0" err="1"/>
              <a:t>draaien</a:t>
            </a:r>
            <a:r>
              <a:rPr lang="en-GB" b="0" i="0" dirty="0"/>
              <a:t>? </a:t>
            </a:r>
            <a:endParaRPr lang="en-GB" dirty="0"/>
          </a:p>
        </p:txBody>
      </p:sp>
      <p:sp>
        <p:nvSpPr>
          <p:cNvPr id="4" name="Slide Number Placeholder 3"/>
          <p:cNvSpPr>
            <a:spLocks noGrp="1"/>
          </p:cNvSpPr>
          <p:nvPr>
            <p:ph type="sldNum" sz="quarter" idx="10"/>
          </p:nvPr>
        </p:nvSpPr>
        <p:spPr/>
        <p:txBody>
          <a:bodyPr/>
          <a:lstStyle/>
          <a:p>
            <a:fld id="{96E7D330-2453-8F4E-8874-B343193405B6}" type="slidenum">
              <a:rPr lang="nl-NL" smtClean="0"/>
              <a:t>92</a:t>
            </a:fld>
            <a:endParaRPr lang="nl-NL"/>
          </a:p>
        </p:txBody>
      </p:sp>
    </p:spTree>
    <p:extLst>
      <p:ext uri="{BB962C8B-B14F-4D97-AF65-F5344CB8AC3E}">
        <p14:creationId xmlns:p14="http://schemas.microsoft.com/office/powerpoint/2010/main" val="2317947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Verhaal brengen naar medewerkers: “</a:t>
            </a:r>
            <a:r>
              <a:rPr lang="nl-BE" dirty="0" err="1"/>
              <a:t>what’s</a:t>
            </a:r>
            <a:r>
              <a:rPr lang="nl-BE" dirty="0"/>
              <a:t> in </a:t>
            </a:r>
            <a:r>
              <a:rPr lang="nl-BE" dirty="0" err="1"/>
              <a:t>it</a:t>
            </a:r>
            <a:r>
              <a:rPr lang="nl-BE" dirty="0"/>
              <a:t> </a:t>
            </a:r>
            <a:r>
              <a:rPr lang="nl-BE" dirty="0" err="1"/>
              <a:t>for</a:t>
            </a:r>
            <a:r>
              <a:rPr lang="nl-BE" dirty="0"/>
              <a:t> me?” (link CV beleid) – BUY IN creëren</a:t>
            </a:r>
          </a:p>
          <a:p>
            <a:pPr lvl="1"/>
            <a:r>
              <a:rPr lang="nl-BE" dirty="0"/>
              <a:t>Begrip voor uitdagende context: huidige werkbeleving &amp; kwaliteit dienstverlening</a:t>
            </a:r>
          </a:p>
          <a:p>
            <a:pPr lvl="1"/>
            <a:r>
              <a:rPr lang="nl-BE" dirty="0"/>
              <a:t>Visie, kernopdracht – emotionele aanspreekt (identiteit) = verandering noodzakelijk</a:t>
            </a:r>
          </a:p>
          <a:p>
            <a:pPr lvl="1"/>
            <a:r>
              <a:rPr lang="nl-BE" dirty="0"/>
              <a:t>Verandering als een continu proces</a:t>
            </a:r>
          </a:p>
          <a:p>
            <a:pPr lvl="1"/>
            <a:r>
              <a:rPr lang="nl-BE" dirty="0"/>
              <a:t>Gedeelde verantwoordelijkheid</a:t>
            </a:r>
          </a:p>
          <a:p>
            <a:pPr lvl="2"/>
            <a:r>
              <a:rPr lang="nl-BE" dirty="0"/>
              <a:t>We hebben elkaar nodig om er een succes van te maken</a:t>
            </a:r>
          </a:p>
          <a:p>
            <a:pPr lvl="1"/>
            <a:r>
              <a:rPr lang="nl-BE" dirty="0"/>
              <a:t>Wat speelt er mee? Complex kluwen van factoren die we stapsgewijs zullen aanpakken</a:t>
            </a:r>
          </a:p>
          <a:p>
            <a:r>
              <a:rPr lang="nl-BE" dirty="0"/>
              <a:t>Tools aanreiken (vraagt tijd en energie) – werk maken van beïnvloedende factoren</a:t>
            </a:r>
          </a:p>
          <a:p>
            <a:pPr lvl="1"/>
            <a:r>
              <a:rPr lang="nl-BE" dirty="0"/>
              <a:t>Verder uitdiepen en opnemen van de thematieken in de lokale centra</a:t>
            </a:r>
          </a:p>
          <a:p>
            <a:pPr lvl="1"/>
            <a:r>
              <a:rPr lang="nl-BE" dirty="0"/>
              <a:t>Prioriteiten bepalen</a:t>
            </a:r>
          </a:p>
          <a:p>
            <a:pPr lvl="1"/>
            <a:r>
              <a:rPr lang="nl-BE" dirty="0"/>
              <a:t>Persoon versterken</a:t>
            </a:r>
          </a:p>
          <a:p>
            <a:pPr lvl="1"/>
            <a:r>
              <a:rPr lang="nl-BE" dirty="0"/>
              <a:t>Gedeelde verantwoordelijkheid </a:t>
            </a:r>
          </a:p>
          <a:p>
            <a:r>
              <a:rPr lang="nl-BE" dirty="0"/>
              <a:t>Idee: werkgroep om verder na te denken (Tim, Els, FS, Stefan, Christa, Stefaan, Sven, Rebecca, </a:t>
            </a:r>
            <a:r>
              <a:rPr lang="nl-BE" dirty="0" err="1"/>
              <a:t>Annelien</a:t>
            </a:r>
            <a:r>
              <a:rPr lang="nl-BE" dirty="0"/>
              <a:t>) =&gt; leiderschap, identiteit, hoe en wat van verandering, welzijnsbeleid (integratie van projecten) </a:t>
            </a:r>
          </a:p>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93</a:t>
            </a:fld>
            <a:endParaRPr lang="nl-NL"/>
          </a:p>
        </p:txBody>
      </p:sp>
    </p:spTree>
    <p:extLst>
      <p:ext uri="{BB962C8B-B14F-4D97-AF65-F5344CB8AC3E}">
        <p14:creationId xmlns:p14="http://schemas.microsoft.com/office/powerpoint/2010/main" val="311773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i="1" dirty="0"/>
          </a:p>
        </p:txBody>
      </p:sp>
      <p:sp>
        <p:nvSpPr>
          <p:cNvPr id="4" name="Slide Number Placeholder 3"/>
          <p:cNvSpPr>
            <a:spLocks noGrp="1"/>
          </p:cNvSpPr>
          <p:nvPr>
            <p:ph type="sldNum" sz="quarter" idx="10"/>
          </p:nvPr>
        </p:nvSpPr>
        <p:spPr/>
        <p:txBody>
          <a:bodyPr/>
          <a:lstStyle/>
          <a:p>
            <a:fld id="{96E7D330-2453-8F4E-8874-B343193405B6}" type="slidenum">
              <a:rPr lang="nl-NL" smtClean="0"/>
              <a:t>22</a:t>
            </a:fld>
            <a:endParaRPr lang="nl-NL"/>
          </a:p>
        </p:txBody>
      </p:sp>
    </p:spTree>
    <p:extLst>
      <p:ext uri="{BB962C8B-B14F-4D97-AF65-F5344CB8AC3E}">
        <p14:creationId xmlns:p14="http://schemas.microsoft.com/office/powerpoint/2010/main" val="823427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23</a:t>
            </a:fld>
            <a:endParaRPr lang="nl-NL"/>
          </a:p>
        </p:txBody>
      </p:sp>
    </p:spTree>
    <p:extLst>
      <p:ext uri="{BB962C8B-B14F-4D97-AF65-F5344CB8AC3E}">
        <p14:creationId xmlns:p14="http://schemas.microsoft.com/office/powerpoint/2010/main" val="2737356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24</a:t>
            </a:fld>
            <a:endParaRPr lang="nl-NL"/>
          </a:p>
        </p:txBody>
      </p:sp>
    </p:spTree>
    <p:extLst>
      <p:ext uri="{BB962C8B-B14F-4D97-AF65-F5344CB8AC3E}">
        <p14:creationId xmlns:p14="http://schemas.microsoft.com/office/powerpoint/2010/main" val="51796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6E7D330-2453-8F4E-8874-B343193405B6}" type="slidenum">
              <a:rPr lang="nl-NL" smtClean="0"/>
              <a:t>25</a:t>
            </a:fld>
            <a:endParaRPr lang="nl-NL"/>
          </a:p>
        </p:txBody>
      </p:sp>
    </p:spTree>
    <p:extLst>
      <p:ext uri="{BB962C8B-B14F-4D97-AF65-F5344CB8AC3E}">
        <p14:creationId xmlns:p14="http://schemas.microsoft.com/office/powerpoint/2010/main" val="571961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wmf"/><Relationship Id="rId3" Type="http://schemas.openxmlformats.org/officeDocument/2006/relationships/image" Target="../media/image37.png"/><Relationship Id="rId7" Type="http://schemas.openxmlformats.org/officeDocument/2006/relationships/hyperlink" Target="http://images.google.be/imgres?imgurl=http://www.sport.be/z6sdaagse/2003/images/delhaize.gif&amp;imgrefurl=http://www.sport.be/z6sdaagse/2003/nl/&amp;h=265&amp;w=265&amp;sz=6&amp;tbnid=rasKCsA-CU4J:&amp;tbnh=108&amp;tbnw=108&amp;hl=nl&amp;start=1&amp;prev=/images?q=delhaize&amp;svnum=10&amp;hl=n" TargetMode="External"/><Relationship Id="rId12"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wmf"/><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1.png"/><Relationship Id="rId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hyperlink" Target="http://linkedin.com/company/attentia" TargetMode="External"/><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Master" Target="../slideMasters/slideMaster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hyperlink" Target="http://twitter.com/attentianl" TargetMode="External"/><Relationship Id="rId4" Type="http://schemas.openxmlformats.org/officeDocument/2006/relationships/hyperlink" Target="http://www.attentia.be/" TargetMode="External"/><Relationship Id="rId9" Type="http://schemas.openxmlformats.org/officeDocument/2006/relationships/hyperlink" Target="http://facebook.com/AttentiaGroup"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hyperlink" Target="http://linkedin.com/company/attentia" TargetMode="External"/><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Master" Target="../slideMasters/slideMaster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hyperlink" Target="http://twitter.com/attentianl" TargetMode="External"/><Relationship Id="rId4" Type="http://schemas.openxmlformats.org/officeDocument/2006/relationships/hyperlink" Target="http://www.attentia.be/" TargetMode="External"/><Relationship Id="rId9" Type="http://schemas.openxmlformats.org/officeDocument/2006/relationships/hyperlink" Target="http://facebook.com/AttentiaGroup"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4000" cy="5136289"/>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itel 1"/>
          <p:cNvSpPr>
            <a:spLocks noGrp="1" noChangeAspect="1"/>
          </p:cNvSpPr>
          <p:nvPr>
            <p:ph type="ctrTitle" hasCustomPrompt="1"/>
          </p:nvPr>
        </p:nvSpPr>
        <p:spPr>
          <a:xfrm>
            <a:off x="608830" y="1445871"/>
            <a:ext cx="3766222" cy="512166"/>
          </a:xfrm>
          <a:prstGeom prst="rect">
            <a:avLst/>
          </a:prstGeom>
        </p:spPr>
        <p:txBody>
          <a:bodyPr lIns="0" tIns="0" rIns="0" bIns="0" anchor="t" anchorCtr="0">
            <a:noAutofit/>
          </a:bodyPr>
          <a:lstStyle>
            <a:lvl1pPr algn="l">
              <a:defRPr sz="3000" b="1">
                <a:solidFill>
                  <a:schemeClr val="bg2"/>
                </a:solidFill>
              </a:defRPr>
            </a:lvl1pPr>
          </a:lstStyle>
          <a:p>
            <a:r>
              <a:rPr lang="nl-BE" dirty="0"/>
              <a:t>Titelstijl bewerken</a:t>
            </a:r>
            <a:endParaRPr lang="nl-NL" dirty="0"/>
          </a:p>
        </p:txBody>
      </p:sp>
      <p:pic>
        <p:nvPicPr>
          <p:cNvPr id="14"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dirty="0" err="1"/>
              <a:t>dd</a:t>
            </a:r>
            <a:r>
              <a:rPr lang="nl-NL" dirty="0"/>
              <a:t>/mm/</a:t>
            </a:r>
            <a:r>
              <a:rPr lang="nl-NL" dirty="0" err="1"/>
              <a:t>jjjj</a:t>
            </a:r>
            <a:endParaRPr lang="nl-NL" dirty="0"/>
          </a:p>
        </p:txBody>
      </p:sp>
      <p:sp>
        <p:nvSpPr>
          <p:cNvPr id="11" name="TextBox 10"/>
          <p:cNvSpPr txBox="1"/>
          <p:nvPr userDrawn="1"/>
        </p:nvSpPr>
        <p:spPr>
          <a:xfrm>
            <a:off x="84290" y="4655122"/>
            <a:ext cx="619711" cy="276999"/>
          </a:xfrm>
          <a:prstGeom prst="rect">
            <a:avLst/>
          </a:prstGeom>
          <a:noFill/>
        </p:spPr>
        <p:txBody>
          <a:bodyPr wrap="square" rtlCol="0">
            <a:spAutoFit/>
          </a:bodyPr>
          <a:lstStyle/>
          <a:p>
            <a:pPr algn="ctr"/>
            <a:fld id="{A226952C-1BC3-884E-A148-110AD65937AB}" type="slidenum">
              <a:rPr lang="uk-UA" sz="1200" smtClean="0">
                <a:solidFill>
                  <a:schemeClr val="bg2"/>
                </a:solidFill>
              </a:rPr>
              <a:t>‹#›</a:t>
            </a:fld>
            <a:endParaRPr sz="1200" dirty="0">
              <a:solidFill>
                <a:schemeClr val="bg2"/>
              </a:solidFill>
            </a:endParaRPr>
          </a:p>
        </p:txBody>
      </p:sp>
    </p:spTree>
    <p:extLst>
      <p:ext uri="{BB962C8B-B14F-4D97-AF65-F5344CB8AC3E}">
        <p14:creationId xmlns:p14="http://schemas.microsoft.com/office/powerpoint/2010/main" val="148514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wards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Award pagina</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6" name="Shape 858"/>
          <p:cNvSpPr/>
          <p:nvPr userDrawn="1"/>
        </p:nvSpPr>
        <p:spPr>
          <a:xfrm flipH="1">
            <a:off x="5863292" y="1471024"/>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8" name="Shape 850"/>
          <p:cNvSpPr/>
          <p:nvPr userDrawn="1"/>
        </p:nvSpPr>
        <p:spPr>
          <a:xfrm flipH="1">
            <a:off x="3767190" y="1471024"/>
            <a:ext cx="1481877"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0" name="Shape 842"/>
          <p:cNvSpPr/>
          <p:nvPr userDrawn="1"/>
        </p:nvSpPr>
        <p:spPr>
          <a:xfrm flipH="1">
            <a:off x="1671086" y="1471024"/>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 name="Shape 858"/>
          <p:cNvSpPr/>
          <p:nvPr userDrawn="1"/>
        </p:nvSpPr>
        <p:spPr>
          <a:xfrm flipH="1">
            <a:off x="2672252" y="3213626"/>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 name="Shape 858"/>
          <p:cNvSpPr/>
          <p:nvPr userDrawn="1"/>
        </p:nvSpPr>
        <p:spPr>
          <a:xfrm flipH="1">
            <a:off x="4862124" y="3213626"/>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 name="Picture Placeholder 2"/>
          <p:cNvSpPr>
            <a:spLocks noGrp="1"/>
          </p:cNvSpPr>
          <p:nvPr>
            <p:ph type="pic" sz="quarter" idx="26" hasCustomPrompt="1"/>
          </p:nvPr>
        </p:nvSpPr>
        <p:spPr>
          <a:xfrm>
            <a:off x="1893917" y="148494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4" name="Picture Placeholder 2"/>
          <p:cNvSpPr>
            <a:spLocks noGrp="1"/>
          </p:cNvSpPr>
          <p:nvPr>
            <p:ph type="pic" sz="quarter" idx="27" hasCustomPrompt="1"/>
          </p:nvPr>
        </p:nvSpPr>
        <p:spPr>
          <a:xfrm>
            <a:off x="4001856" y="148494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5" name="Picture Placeholder 2"/>
          <p:cNvSpPr>
            <a:spLocks noGrp="1"/>
          </p:cNvSpPr>
          <p:nvPr>
            <p:ph type="pic" sz="quarter" idx="28" hasCustomPrompt="1"/>
          </p:nvPr>
        </p:nvSpPr>
        <p:spPr>
          <a:xfrm>
            <a:off x="6086123" y="148494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6" name="Picture Placeholder 2"/>
          <p:cNvSpPr>
            <a:spLocks noGrp="1"/>
          </p:cNvSpPr>
          <p:nvPr>
            <p:ph type="pic" sz="quarter" idx="29" hasCustomPrompt="1"/>
          </p:nvPr>
        </p:nvSpPr>
        <p:spPr>
          <a:xfrm>
            <a:off x="5084955" y="321362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7" name="Picture Placeholder 2"/>
          <p:cNvSpPr>
            <a:spLocks noGrp="1"/>
          </p:cNvSpPr>
          <p:nvPr>
            <p:ph type="pic" sz="quarter" idx="30" hasCustomPrompt="1"/>
          </p:nvPr>
        </p:nvSpPr>
        <p:spPr>
          <a:xfrm>
            <a:off x="2895083" y="321362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8" name="TextBox 1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88782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ganigram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0" name="Rectangle 9"/>
          <p:cNvSpPr/>
          <p:nvPr userDrawn="1"/>
        </p:nvSpPr>
        <p:spPr>
          <a:xfrm>
            <a:off x="3092543"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DOTS</a:t>
            </a:r>
          </a:p>
          <a:p>
            <a:pPr algn="ctr"/>
            <a:r>
              <a:rPr lang="nl-BE" sz="500" b="1" noProof="1">
                <a:solidFill>
                  <a:schemeClr val="bg2"/>
                </a:solidFill>
              </a:rPr>
              <a:t>Stijn Verstraete</a:t>
            </a:r>
          </a:p>
        </p:txBody>
      </p:sp>
      <p:sp>
        <p:nvSpPr>
          <p:cNvPr id="11" name="Rectangle 10"/>
          <p:cNvSpPr/>
          <p:nvPr userDrawn="1"/>
        </p:nvSpPr>
        <p:spPr>
          <a:xfrm>
            <a:off x="4173597"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Payroll</a:t>
            </a:r>
          </a:p>
          <a:p>
            <a:pPr algn="ctr"/>
            <a:r>
              <a:rPr lang="nl-BE" sz="500" b="1" noProof="1">
                <a:solidFill>
                  <a:schemeClr val="bg2"/>
                </a:solidFill>
              </a:rPr>
              <a:t>Tim De Troch</a:t>
            </a:r>
          </a:p>
        </p:txBody>
      </p:sp>
      <p:sp>
        <p:nvSpPr>
          <p:cNvPr id="12" name="Rectangle 11"/>
          <p:cNvSpPr/>
          <p:nvPr userDrawn="1"/>
        </p:nvSpPr>
        <p:spPr>
          <a:xfrm>
            <a:off x="5254652"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Health&amp;Safety</a:t>
            </a:r>
          </a:p>
          <a:p>
            <a:pPr algn="ctr"/>
            <a:r>
              <a:rPr lang="nl-BE" sz="500" b="1" noProof="1">
                <a:solidFill>
                  <a:schemeClr val="bg2"/>
                </a:solidFill>
              </a:rPr>
              <a:t>Kristel Bracke</a:t>
            </a:r>
          </a:p>
        </p:txBody>
      </p:sp>
      <p:sp>
        <p:nvSpPr>
          <p:cNvPr id="13" name="Rectangle 12"/>
          <p:cNvSpPr/>
          <p:nvPr userDrawn="1"/>
        </p:nvSpPr>
        <p:spPr>
          <a:xfrm>
            <a:off x="6335708"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SME</a:t>
            </a:r>
          </a:p>
          <a:p>
            <a:pPr algn="ctr"/>
            <a:r>
              <a:rPr lang="nl-BE" sz="500" b="1" noProof="1">
                <a:solidFill>
                  <a:schemeClr val="bg2"/>
                </a:solidFill>
              </a:rPr>
              <a:t>Berlinde Van Eeno</a:t>
            </a:r>
          </a:p>
        </p:txBody>
      </p:sp>
      <p:sp>
        <p:nvSpPr>
          <p:cNvPr id="14" name="Rectangle 13"/>
          <p:cNvSpPr/>
          <p:nvPr userDrawn="1"/>
        </p:nvSpPr>
        <p:spPr>
          <a:xfrm>
            <a:off x="2090455"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SAP</a:t>
            </a:r>
          </a:p>
          <a:p>
            <a:pPr algn="ctr"/>
            <a:r>
              <a:rPr lang="nl-BE" sz="500" b="1" noProof="1">
                <a:solidFill>
                  <a:schemeClr val="bg2"/>
                </a:solidFill>
              </a:rPr>
              <a:t>Tim De Troch</a:t>
            </a:r>
          </a:p>
        </p:txBody>
      </p:sp>
      <p:sp>
        <p:nvSpPr>
          <p:cNvPr id="15" name="Rectangle 14"/>
          <p:cNvSpPr/>
          <p:nvPr userDrawn="1"/>
        </p:nvSpPr>
        <p:spPr>
          <a:xfrm>
            <a:off x="3262599" y="1104606"/>
            <a:ext cx="1297893" cy="34632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noProof="1">
                <a:solidFill>
                  <a:schemeClr val="bg2"/>
                </a:solidFill>
              </a:rPr>
              <a:t>Managing Director &amp; CEO</a:t>
            </a:r>
          </a:p>
          <a:p>
            <a:pPr algn="ctr"/>
            <a:r>
              <a:rPr lang="nl-BE" sz="600" noProof="1">
                <a:solidFill>
                  <a:schemeClr val="bg2"/>
                </a:solidFill>
              </a:rPr>
              <a:t>Carine Huysveld</a:t>
            </a:r>
          </a:p>
        </p:txBody>
      </p:sp>
      <p:sp>
        <p:nvSpPr>
          <p:cNvPr id="16" name="Rectangle 15"/>
          <p:cNvSpPr/>
          <p:nvPr userDrawn="1"/>
        </p:nvSpPr>
        <p:spPr>
          <a:xfrm>
            <a:off x="1968987" y="2383935"/>
            <a:ext cx="1303309" cy="347333"/>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CHRO</a:t>
            </a:r>
          </a:p>
          <a:p>
            <a:pPr algn="ctr"/>
            <a:r>
              <a:rPr lang="nl-BE" sz="600" b="1" noProof="1">
                <a:solidFill>
                  <a:schemeClr val="accent1"/>
                </a:solidFill>
              </a:rPr>
              <a:t>Sandra Boel</a:t>
            </a:r>
          </a:p>
        </p:txBody>
      </p:sp>
      <p:sp>
        <p:nvSpPr>
          <p:cNvPr id="17" name="Rectangle 16"/>
          <p:cNvSpPr/>
          <p:nvPr userDrawn="1"/>
        </p:nvSpPr>
        <p:spPr>
          <a:xfrm>
            <a:off x="1963121" y="1964304"/>
            <a:ext cx="1315042"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Finance &amp; Controlling</a:t>
            </a:r>
          </a:p>
          <a:p>
            <a:pPr algn="ctr"/>
            <a:r>
              <a:rPr lang="nl-BE" sz="600" b="1" noProof="1">
                <a:solidFill>
                  <a:schemeClr val="accent1"/>
                </a:solidFill>
              </a:rPr>
              <a:t>Els Temmerman</a:t>
            </a:r>
          </a:p>
        </p:txBody>
      </p:sp>
      <p:cxnSp>
        <p:nvCxnSpPr>
          <p:cNvPr id="18" name="Elbow Connector 17"/>
          <p:cNvCxnSpPr/>
          <p:nvPr userDrawn="1"/>
        </p:nvCxnSpPr>
        <p:spPr>
          <a:xfrm flipV="1">
            <a:off x="3264513" y="1444055"/>
            <a:ext cx="647940" cy="70239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userDrawn="1"/>
        </p:nvCxnSpPr>
        <p:spPr>
          <a:xfrm flipV="1">
            <a:off x="3256729" y="1444055"/>
            <a:ext cx="655724" cy="1101266"/>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userDrawn="1"/>
        </p:nvCxnSpPr>
        <p:spPr>
          <a:xfrm rot="10800000">
            <a:off x="3912452" y="1477786"/>
            <a:ext cx="655724" cy="435972"/>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4574328" y="1739656"/>
            <a:ext cx="1299140"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Sales &amp; Marketing</a:t>
            </a:r>
          </a:p>
          <a:p>
            <a:pPr algn="ctr"/>
            <a:r>
              <a:rPr lang="nl-BE" sz="600" b="1" noProof="1">
                <a:solidFill>
                  <a:schemeClr val="accent1"/>
                </a:solidFill>
              </a:rPr>
              <a:t>Dirk Broodcooren</a:t>
            </a:r>
          </a:p>
        </p:txBody>
      </p:sp>
      <p:sp>
        <p:nvSpPr>
          <p:cNvPr id="22" name="Rectangle 21"/>
          <p:cNvSpPr/>
          <p:nvPr userDrawn="1"/>
        </p:nvSpPr>
        <p:spPr>
          <a:xfrm>
            <a:off x="4570117" y="2176252"/>
            <a:ext cx="1307562"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IT</a:t>
            </a:r>
          </a:p>
          <a:p>
            <a:pPr algn="ctr"/>
            <a:r>
              <a:rPr lang="nl-BE" sz="600" b="1" noProof="1">
                <a:solidFill>
                  <a:schemeClr val="accent1"/>
                </a:solidFill>
              </a:rPr>
              <a:t>Vic Cleuren</a:t>
            </a:r>
          </a:p>
        </p:txBody>
      </p:sp>
      <p:sp>
        <p:nvSpPr>
          <p:cNvPr id="23" name="Rectangle 22"/>
          <p:cNvSpPr/>
          <p:nvPr userDrawn="1"/>
        </p:nvSpPr>
        <p:spPr>
          <a:xfrm>
            <a:off x="1965481" y="1542114"/>
            <a:ext cx="1302185"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Delivery Director HR&amp;WB</a:t>
            </a:r>
          </a:p>
          <a:p>
            <a:pPr algn="ctr"/>
            <a:r>
              <a:rPr lang="nl-BE" sz="600" b="1" noProof="1">
                <a:solidFill>
                  <a:schemeClr val="accent1"/>
                </a:solidFill>
              </a:rPr>
              <a:t>Nathalie Constant</a:t>
            </a:r>
          </a:p>
        </p:txBody>
      </p:sp>
      <p:sp>
        <p:nvSpPr>
          <p:cNvPr id="24" name="Rectangle 23"/>
          <p:cNvSpPr/>
          <p:nvPr userDrawn="1"/>
        </p:nvSpPr>
        <p:spPr>
          <a:xfrm>
            <a:off x="1009402" y="3120799"/>
            <a:ext cx="879822"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HR&amp;WB</a:t>
            </a:r>
          </a:p>
          <a:p>
            <a:pPr algn="ctr"/>
            <a:r>
              <a:rPr lang="nl-BE" sz="500" b="1" noProof="1">
                <a:solidFill>
                  <a:schemeClr val="bg2"/>
                </a:solidFill>
              </a:rPr>
              <a:t>Guy Van Hauwermeiren</a:t>
            </a:r>
          </a:p>
        </p:txBody>
      </p:sp>
      <p:cxnSp>
        <p:nvCxnSpPr>
          <p:cNvPr id="25" name="Elbow Connector 141"/>
          <p:cNvCxnSpPr/>
          <p:nvPr userDrawn="1"/>
        </p:nvCxnSpPr>
        <p:spPr>
          <a:xfrm rot="16200000" flipH="1">
            <a:off x="3806894" y="1584108"/>
            <a:ext cx="866842" cy="655723"/>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Elbow Connector 140"/>
          <p:cNvCxnSpPr/>
          <p:nvPr userDrawn="1"/>
        </p:nvCxnSpPr>
        <p:spPr>
          <a:xfrm flipV="1">
            <a:off x="3272296" y="1444055"/>
            <a:ext cx="640156" cy="23541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914706" y="2098712"/>
            <a:ext cx="0" cy="35117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148"/>
          <p:cNvCxnSpPr/>
          <p:nvPr userDrawn="1"/>
        </p:nvCxnSpPr>
        <p:spPr>
          <a:xfrm rot="16200000" flipH="1">
            <a:off x="5063123" y="293384"/>
            <a:ext cx="1404714" cy="3706057"/>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2514740"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3467850"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568176"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649229"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748159"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22768"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Rectangle 34"/>
          <p:cNvSpPr/>
          <p:nvPr userDrawn="1"/>
        </p:nvSpPr>
        <p:spPr>
          <a:xfrm>
            <a:off x="7308088"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KB</a:t>
            </a:r>
          </a:p>
          <a:p>
            <a:pPr algn="ctr"/>
            <a:r>
              <a:rPr lang="nl-BE" sz="500" b="1" noProof="1">
                <a:solidFill>
                  <a:schemeClr val="bg2"/>
                </a:solidFill>
              </a:rPr>
              <a:t>Freddy Bassens </a:t>
            </a:r>
          </a:p>
        </p:txBody>
      </p:sp>
      <p:cxnSp>
        <p:nvCxnSpPr>
          <p:cNvPr id="36" name="Straight Connector 35"/>
          <p:cNvCxnSpPr/>
          <p:nvPr userDrawn="1"/>
        </p:nvCxnSpPr>
        <p:spPr>
          <a:xfrm flipH="1">
            <a:off x="3912451" y="2538611"/>
            <a:ext cx="1092" cy="31015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Rectangle 36"/>
          <p:cNvSpPr/>
          <p:nvPr userDrawn="1"/>
        </p:nvSpPr>
        <p:spPr>
          <a:xfrm>
            <a:off x="1007477" y="3738158"/>
            <a:ext cx="879822" cy="13918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Academy</a:t>
            </a:r>
          </a:p>
        </p:txBody>
      </p:sp>
      <p:sp>
        <p:nvSpPr>
          <p:cNvPr id="38" name="Rectangle 37"/>
          <p:cNvSpPr/>
          <p:nvPr userDrawn="1"/>
        </p:nvSpPr>
        <p:spPr>
          <a:xfrm>
            <a:off x="1009935" y="3919224"/>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Sourcing &amp; Outsourcing</a:t>
            </a:r>
          </a:p>
        </p:txBody>
      </p:sp>
      <p:sp>
        <p:nvSpPr>
          <p:cNvPr id="39" name="Rectangle 38"/>
          <p:cNvSpPr/>
          <p:nvPr userDrawn="1"/>
        </p:nvSpPr>
        <p:spPr>
          <a:xfrm>
            <a:off x="1007887" y="3550759"/>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Product mgt</a:t>
            </a:r>
          </a:p>
        </p:txBody>
      </p:sp>
      <p:sp>
        <p:nvSpPr>
          <p:cNvPr id="40" name="Rectangle 39"/>
          <p:cNvSpPr/>
          <p:nvPr userDrawn="1"/>
        </p:nvSpPr>
        <p:spPr>
          <a:xfrm>
            <a:off x="1008297" y="4106623"/>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Corporate Vitality</a:t>
            </a:r>
          </a:p>
        </p:txBody>
      </p:sp>
      <p:sp>
        <p:nvSpPr>
          <p:cNvPr id="41" name="Rectangle 40"/>
          <p:cNvSpPr/>
          <p:nvPr userDrawn="1"/>
        </p:nvSpPr>
        <p:spPr>
          <a:xfrm>
            <a:off x="1008707" y="42940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Strategic Reward</a:t>
            </a:r>
          </a:p>
        </p:txBody>
      </p:sp>
      <p:sp>
        <p:nvSpPr>
          <p:cNvPr id="42" name="Rectangle 41"/>
          <p:cNvSpPr/>
          <p:nvPr userDrawn="1"/>
        </p:nvSpPr>
        <p:spPr>
          <a:xfrm>
            <a:off x="1009117" y="4481421"/>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and Legal</a:t>
            </a:r>
          </a:p>
        </p:txBody>
      </p:sp>
      <p:sp>
        <p:nvSpPr>
          <p:cNvPr id="43" name="Rectangle 42"/>
          <p:cNvSpPr/>
          <p:nvPr userDrawn="1"/>
        </p:nvSpPr>
        <p:spPr>
          <a:xfrm>
            <a:off x="1009527" y="46688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checkup</a:t>
            </a:r>
          </a:p>
        </p:txBody>
      </p:sp>
      <p:cxnSp>
        <p:nvCxnSpPr>
          <p:cNvPr id="44" name="Straight Connector 148"/>
          <p:cNvCxnSpPr/>
          <p:nvPr userDrawn="1"/>
        </p:nvCxnSpPr>
        <p:spPr>
          <a:xfrm rot="5400000">
            <a:off x="1842512" y="1050857"/>
            <a:ext cx="1676744" cy="2463140"/>
          </a:xfrm>
          <a:prstGeom prst="bentConnector3">
            <a:avLst>
              <a:gd name="adj1" fmla="val 84168"/>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p:cNvSpPr/>
          <p:nvPr userDrawn="1"/>
        </p:nvSpPr>
        <p:spPr>
          <a:xfrm>
            <a:off x="2090455" y="355811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SAP</a:t>
            </a:r>
          </a:p>
        </p:txBody>
      </p:sp>
      <p:sp>
        <p:nvSpPr>
          <p:cNvPr id="46" name="Rectangle 45"/>
          <p:cNvSpPr/>
          <p:nvPr userDrawn="1"/>
        </p:nvSpPr>
        <p:spPr>
          <a:xfrm>
            <a:off x="2090455" y="3732183"/>
            <a:ext cx="848567" cy="1447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SucessFactors</a:t>
            </a:r>
          </a:p>
        </p:txBody>
      </p:sp>
      <p:sp>
        <p:nvSpPr>
          <p:cNvPr id="47" name="Rectangle 46"/>
          <p:cNvSpPr/>
          <p:nvPr userDrawn="1"/>
        </p:nvSpPr>
        <p:spPr>
          <a:xfrm>
            <a:off x="3095494" y="3732183"/>
            <a:ext cx="848567" cy="470161"/>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(Time, people management, payroll &amp; reward, Well-being, BI platform)</a:t>
            </a:r>
          </a:p>
        </p:txBody>
      </p:sp>
      <p:sp>
        <p:nvSpPr>
          <p:cNvPr id="48" name="Rectangle 47"/>
          <p:cNvSpPr/>
          <p:nvPr userDrawn="1"/>
        </p:nvSpPr>
        <p:spPr>
          <a:xfrm>
            <a:off x="3101397" y="442313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49" name="Rectangle 48"/>
          <p:cNvSpPr/>
          <p:nvPr userDrawn="1"/>
        </p:nvSpPr>
        <p:spPr>
          <a:xfrm>
            <a:off x="4171136"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50" name="Rectangle 49"/>
          <p:cNvSpPr/>
          <p:nvPr userDrawn="1"/>
        </p:nvSpPr>
        <p:spPr>
          <a:xfrm>
            <a:off x="4171136" y="373218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51" name="Rectangle 50"/>
          <p:cNvSpPr/>
          <p:nvPr userDrawn="1"/>
        </p:nvSpPr>
        <p:spPr>
          <a:xfrm>
            <a:off x="4171136" y="3909605"/>
            <a:ext cx="848567" cy="15137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52" name="Rectangle 51"/>
          <p:cNvSpPr/>
          <p:nvPr userDrawn="1"/>
        </p:nvSpPr>
        <p:spPr>
          <a:xfrm>
            <a:off x="4171136" y="410662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3" name="Rectangle 52"/>
          <p:cNvSpPr/>
          <p:nvPr userDrawn="1"/>
        </p:nvSpPr>
        <p:spPr>
          <a:xfrm>
            <a:off x="4171136" y="459003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4" name="Rectangle 53"/>
          <p:cNvSpPr/>
          <p:nvPr userDrawn="1"/>
        </p:nvSpPr>
        <p:spPr>
          <a:xfrm>
            <a:off x="5247824" y="3553076"/>
            <a:ext cx="855395"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Supervison</a:t>
            </a:r>
          </a:p>
        </p:txBody>
      </p:sp>
      <p:sp>
        <p:nvSpPr>
          <p:cNvPr id="55" name="Rectangle 54"/>
          <p:cNvSpPr/>
          <p:nvPr userDrawn="1"/>
        </p:nvSpPr>
        <p:spPr>
          <a:xfrm>
            <a:off x="5246778" y="374444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Risk</a:t>
            </a:r>
          </a:p>
        </p:txBody>
      </p:sp>
      <p:sp>
        <p:nvSpPr>
          <p:cNvPr id="56" name="Rectangle 55"/>
          <p:cNvSpPr/>
          <p:nvPr userDrawn="1"/>
        </p:nvSpPr>
        <p:spPr>
          <a:xfrm>
            <a:off x="5239878" y="42977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a:t>
            </a:r>
          </a:p>
        </p:txBody>
      </p:sp>
      <p:sp>
        <p:nvSpPr>
          <p:cNvPr id="57" name="Rectangle 56"/>
          <p:cNvSpPr/>
          <p:nvPr userDrawn="1"/>
        </p:nvSpPr>
        <p:spPr>
          <a:xfrm>
            <a:off x="5239878" y="448950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8" name="Rectangle 57"/>
          <p:cNvSpPr/>
          <p:nvPr userDrawn="1"/>
        </p:nvSpPr>
        <p:spPr>
          <a:xfrm>
            <a:off x="5239878" y="46725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9" name="Rectangle 58"/>
          <p:cNvSpPr/>
          <p:nvPr userDrawn="1"/>
        </p:nvSpPr>
        <p:spPr>
          <a:xfrm>
            <a:off x="5246777" y="393099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0" name="Rectangle 59"/>
          <p:cNvSpPr/>
          <p:nvPr userDrawn="1"/>
        </p:nvSpPr>
        <p:spPr>
          <a:xfrm>
            <a:off x="5239878" y="411279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Planning</a:t>
            </a:r>
          </a:p>
        </p:txBody>
      </p:sp>
      <p:sp>
        <p:nvSpPr>
          <p:cNvPr id="61" name="Rectangle 60"/>
          <p:cNvSpPr/>
          <p:nvPr userDrawn="1"/>
        </p:nvSpPr>
        <p:spPr>
          <a:xfrm>
            <a:off x="4171136" y="4284779"/>
            <a:ext cx="848567" cy="2601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(RSZ, payroll technology, interface)</a:t>
            </a:r>
          </a:p>
        </p:txBody>
      </p:sp>
      <p:sp>
        <p:nvSpPr>
          <p:cNvPr id="62" name="Rectangle 61"/>
          <p:cNvSpPr/>
          <p:nvPr userDrawn="1"/>
        </p:nvSpPr>
        <p:spPr>
          <a:xfrm>
            <a:off x="6335708"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3" name="Rectangle 62"/>
          <p:cNvSpPr/>
          <p:nvPr userDrawn="1"/>
        </p:nvSpPr>
        <p:spPr>
          <a:xfrm>
            <a:off x="6335706" y="3738751"/>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64" name="Rectangle 63"/>
          <p:cNvSpPr/>
          <p:nvPr userDrawn="1"/>
        </p:nvSpPr>
        <p:spPr>
          <a:xfrm>
            <a:off x="6335708" y="392431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65" name="Rectangle 64"/>
          <p:cNvSpPr/>
          <p:nvPr userDrawn="1"/>
        </p:nvSpPr>
        <p:spPr>
          <a:xfrm>
            <a:off x="6335708" y="4104106"/>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&amp; Legal</a:t>
            </a:r>
          </a:p>
        </p:txBody>
      </p:sp>
      <p:sp>
        <p:nvSpPr>
          <p:cNvPr id="66" name="Rectangle 65"/>
          <p:cNvSpPr/>
          <p:nvPr userDrawn="1"/>
        </p:nvSpPr>
        <p:spPr>
          <a:xfrm>
            <a:off x="6335706" y="428497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BB level 2</a:t>
            </a:r>
          </a:p>
        </p:txBody>
      </p:sp>
      <p:sp>
        <p:nvSpPr>
          <p:cNvPr id="67" name="Rectangle 66"/>
          <p:cNvSpPr/>
          <p:nvPr userDrawn="1"/>
        </p:nvSpPr>
        <p:spPr>
          <a:xfrm>
            <a:off x="6335705" y="4464770"/>
            <a:ext cx="848567" cy="143483"/>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Business Account mgt</a:t>
            </a:r>
          </a:p>
        </p:txBody>
      </p:sp>
      <p:sp>
        <p:nvSpPr>
          <p:cNvPr id="68" name="Rectangle 67"/>
          <p:cNvSpPr/>
          <p:nvPr userDrawn="1"/>
        </p:nvSpPr>
        <p:spPr>
          <a:xfrm>
            <a:off x="3100402" y="424315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Cockpit</a:t>
            </a:r>
          </a:p>
        </p:txBody>
      </p:sp>
      <p:sp>
        <p:nvSpPr>
          <p:cNvPr id="69" name="Rectangle 68"/>
          <p:cNvSpPr/>
          <p:nvPr userDrawn="1"/>
        </p:nvSpPr>
        <p:spPr>
          <a:xfrm>
            <a:off x="3099407" y="355811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Project &amp; Progr. mgt</a:t>
            </a:r>
          </a:p>
        </p:txBody>
      </p:sp>
      <p:sp>
        <p:nvSpPr>
          <p:cNvPr id="70" name="Rectangle 69"/>
          <p:cNvSpPr/>
          <p:nvPr userDrawn="1"/>
        </p:nvSpPr>
        <p:spPr>
          <a:xfrm>
            <a:off x="7308088" y="3552650"/>
            <a:ext cx="848567" cy="21510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 (regional)</a:t>
            </a:r>
          </a:p>
        </p:txBody>
      </p:sp>
      <p:sp>
        <p:nvSpPr>
          <p:cNvPr id="71" name="Rectangle 70"/>
          <p:cNvSpPr/>
          <p:nvPr userDrawn="1"/>
        </p:nvSpPr>
        <p:spPr>
          <a:xfrm>
            <a:off x="7308088" y="417318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72" name="Rectangle 71"/>
          <p:cNvSpPr/>
          <p:nvPr userDrawn="1"/>
        </p:nvSpPr>
        <p:spPr>
          <a:xfrm>
            <a:off x="7308088" y="380979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73" name="Rectangle 72"/>
          <p:cNvSpPr/>
          <p:nvPr userDrawn="1"/>
        </p:nvSpPr>
        <p:spPr>
          <a:xfrm>
            <a:off x="7308088" y="399189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cxnSp>
        <p:nvCxnSpPr>
          <p:cNvPr id="74" name="Straight Connector 73"/>
          <p:cNvCxnSpPr/>
          <p:nvPr userDrawn="1"/>
        </p:nvCxnSpPr>
        <p:spPr>
          <a:xfrm>
            <a:off x="7689273" y="2848767"/>
            <a:ext cx="233494" cy="0"/>
          </a:xfrm>
          <a:prstGeom prst="line">
            <a:avLst/>
          </a:prstGeom>
          <a:ln w="63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6" name="Titel 1"/>
          <p:cNvSpPr txBox="1">
            <a:spLocks/>
          </p:cNvSpPr>
          <p:nvPr userDrawn="1"/>
        </p:nvSpPr>
        <p:spPr>
          <a:xfrm>
            <a:off x="704001" y="433643"/>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Organigram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2039134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ductoverzicht d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1" name="Rectangle 10"/>
          <p:cNvSpPr/>
          <p:nvPr userDrawn="1"/>
        </p:nvSpPr>
        <p:spPr>
          <a:xfrm>
            <a:off x="5251976" y="1007417"/>
            <a:ext cx="3031804" cy="3505764"/>
          </a:xfrm>
          <a:prstGeom prst="rect">
            <a:avLst/>
          </a:prstGeom>
          <a:solidFill>
            <a:schemeClr val="accent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r>
              <a:rPr lang="nl-BE" sz="500" noProof="1">
                <a:solidFill>
                  <a:srgbClr val="AA1B1D"/>
                </a:solidFill>
                <a:latin typeface="Trebuchet MS" charset="0"/>
                <a:ea typeface="Trebuchet MS" charset="0"/>
                <a:cs typeface="Trebuchet MS" charset="0"/>
              </a:rPr>
              <a:t>Well-being</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2" name="Rectangle 11"/>
          <p:cNvSpPr/>
          <p:nvPr userDrawn="1"/>
        </p:nvSpPr>
        <p:spPr>
          <a:xfrm>
            <a:off x="2072112" y="1007417"/>
            <a:ext cx="3031804" cy="3505764"/>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500" noProof="1">
                <a:solidFill>
                  <a:srgbClr val="AA1B1D"/>
                </a:solidFill>
                <a:latin typeface="Trebuchet MS" charset="0"/>
                <a:ea typeface="Trebuchet MS" charset="0"/>
                <a:cs typeface="Trebuchet MS" charset="0"/>
              </a:rPr>
              <a:t>HR</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3" name="Rectangle 12"/>
          <p:cNvSpPr/>
          <p:nvPr userDrawn="1"/>
        </p:nvSpPr>
        <p:spPr>
          <a:xfrm>
            <a:off x="846117" y="3002850"/>
            <a:ext cx="7528457" cy="1077945"/>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DOTS-suite</a:t>
            </a:r>
          </a:p>
        </p:txBody>
      </p:sp>
      <p:sp>
        <p:nvSpPr>
          <p:cNvPr id="14" name="Rectangle 13"/>
          <p:cNvSpPr/>
          <p:nvPr userDrawn="1"/>
        </p:nvSpPr>
        <p:spPr>
          <a:xfrm>
            <a:off x="846117" y="2289997"/>
            <a:ext cx="7528457" cy="63522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Sourcing &amp;</a:t>
            </a:r>
          </a:p>
          <a:p>
            <a:pPr defTabSz="1219170">
              <a:defRPr/>
            </a:pPr>
            <a:r>
              <a:rPr lang="nl-BE" sz="1000" noProof="1">
                <a:solidFill>
                  <a:schemeClr val="tx1"/>
                </a:solidFill>
                <a:latin typeface="Trebuchet MS" charset="0"/>
                <a:ea typeface="Trebuchet MS" charset="0"/>
                <a:cs typeface="Trebuchet MS" charset="0"/>
              </a:rPr>
              <a:t>Outsourcing</a:t>
            </a:r>
          </a:p>
        </p:txBody>
      </p:sp>
      <p:sp>
        <p:nvSpPr>
          <p:cNvPr id="15" name="Rectangle 14"/>
          <p:cNvSpPr/>
          <p:nvPr userDrawn="1"/>
        </p:nvSpPr>
        <p:spPr>
          <a:xfrm>
            <a:off x="846117" y="1310539"/>
            <a:ext cx="7528457" cy="890886"/>
          </a:xfrm>
          <a:prstGeom prst="rect">
            <a:avLst/>
          </a:prstGeom>
          <a:solidFill>
            <a:schemeClr val="bg2">
              <a:alpha val="86000"/>
            </a:schemeClr>
          </a:solidFill>
          <a:ln w="9525">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Value HR &amp;</a:t>
            </a:r>
          </a:p>
          <a:p>
            <a:pPr defTabSz="1219170">
              <a:defRPr/>
            </a:pPr>
            <a:r>
              <a:rPr lang="nl-BE" sz="1000" noProof="1">
                <a:solidFill>
                  <a:schemeClr val="tx1"/>
                </a:solidFill>
                <a:latin typeface="Trebuchet MS" charset="0"/>
                <a:ea typeface="Trebuchet MS" charset="0"/>
                <a:cs typeface="Trebuchet MS" charset="0"/>
              </a:rPr>
              <a:t>Well-being</a:t>
            </a:r>
          </a:p>
        </p:txBody>
      </p:sp>
      <p:sp>
        <p:nvSpPr>
          <p:cNvPr id="16" name="TextBox 15"/>
          <p:cNvSpPr txBox="1"/>
          <p:nvPr userDrawn="1"/>
        </p:nvSpPr>
        <p:spPr>
          <a:xfrm>
            <a:off x="2202582" y="2999099"/>
            <a:ext cx="6026593"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DOTS Platform: </a:t>
            </a:r>
            <a:r>
              <a:rPr lang="nl-NL" sz="500" i="1" dirty="0" err="1">
                <a:latin typeface="Trebuchet MS" charset="0"/>
                <a:ea typeface="Trebuchet MS" charset="0"/>
                <a:cs typeface="Trebuchet MS" charset="0"/>
              </a:rPr>
              <a:t>every</a:t>
            </a:r>
            <a:r>
              <a:rPr lang="nl-NL" sz="500" i="1" dirty="0">
                <a:latin typeface="Trebuchet MS" charset="0"/>
                <a:ea typeface="Trebuchet MS" charset="0"/>
                <a:cs typeface="Trebuchet MS" charset="0"/>
              </a:rPr>
              <a:t> employee has access </a:t>
            </a:r>
            <a:r>
              <a:rPr lang="nl-NL" sz="500" i="1" dirty="0" err="1">
                <a:latin typeface="Trebuchet MS" charset="0"/>
                <a:ea typeface="Trebuchet MS" charset="0"/>
                <a:cs typeface="Trebuchet MS" charset="0"/>
              </a:rPr>
              <a:t>to</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the</a:t>
            </a:r>
            <a:r>
              <a:rPr lang="nl-NL" sz="500" i="1" dirty="0">
                <a:latin typeface="Trebuchet MS" charset="0"/>
                <a:ea typeface="Trebuchet MS" charset="0"/>
                <a:cs typeface="Trebuchet MS" charset="0"/>
              </a:rPr>
              <a:t> DOTS platform &amp; </a:t>
            </a:r>
            <a:r>
              <a:rPr lang="nl-NL" sz="500" i="1" dirty="0" err="1">
                <a:latin typeface="Trebuchet MS" charset="0"/>
                <a:ea typeface="Trebuchet MS" charset="0"/>
                <a:cs typeface="Trebuchet MS" charset="0"/>
              </a:rPr>
              <a:t>who</a:t>
            </a:r>
            <a:r>
              <a:rPr lang="nl-NL" sz="500" i="1" dirty="0">
                <a:latin typeface="Trebuchet MS" charset="0"/>
                <a:ea typeface="Trebuchet MS" charset="0"/>
                <a:cs typeface="Trebuchet MS" charset="0"/>
              </a:rPr>
              <a:t> is </a:t>
            </a:r>
            <a:r>
              <a:rPr lang="nl-NL" sz="500" i="1" dirty="0" err="1">
                <a:latin typeface="Trebuchet MS" charset="0"/>
                <a:ea typeface="Trebuchet MS" charset="0"/>
                <a:cs typeface="Trebuchet MS" charset="0"/>
              </a:rPr>
              <a:t>who</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functionality</a:t>
            </a:r>
            <a:endParaRPr lang="nl-NL" sz="500" i="1" dirty="0">
              <a:latin typeface="Trebuchet MS" charset="0"/>
              <a:ea typeface="Trebuchet MS" charset="0"/>
              <a:cs typeface="Trebuchet MS" charset="0"/>
            </a:endParaRPr>
          </a:p>
        </p:txBody>
      </p:sp>
      <p:sp>
        <p:nvSpPr>
          <p:cNvPr id="17" name="TextBox 16"/>
          <p:cNvSpPr txBox="1"/>
          <p:nvPr userDrawn="1"/>
        </p:nvSpPr>
        <p:spPr>
          <a:xfrm>
            <a:off x="2202582" y="3168850"/>
            <a:ext cx="6026593"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Connected</a:t>
            </a:r>
            <a:r>
              <a:rPr lang="nl-NL" sz="500" dirty="0">
                <a:latin typeface="Trebuchet MS" charset="0"/>
                <a:ea typeface="Trebuchet MS" charset="0"/>
                <a:cs typeface="Trebuchet MS" charset="0"/>
              </a:rPr>
              <a:t> time management &amp; team planning: </a:t>
            </a:r>
            <a:r>
              <a:rPr lang="nl-NL" sz="500" i="1" dirty="0" err="1">
                <a:latin typeface="Trebuchet MS" charset="0"/>
                <a:ea typeface="Trebuchet MS" charset="0"/>
                <a:cs typeface="Trebuchet MS" charset="0"/>
              </a:rPr>
              <a:t>self-service</a:t>
            </a:r>
            <a:r>
              <a:rPr lang="nl-NL" sz="500" i="1" dirty="0">
                <a:latin typeface="Trebuchet MS" charset="0"/>
                <a:ea typeface="Trebuchet MS" charset="0"/>
                <a:cs typeface="Trebuchet MS" charset="0"/>
              </a:rPr>
              <a:t> planning of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events, </a:t>
            </a:r>
            <a:r>
              <a:rPr lang="nl-NL" sz="500" i="1" dirty="0" err="1">
                <a:latin typeface="Trebuchet MS" charset="0"/>
                <a:ea typeface="Trebuchet MS" charset="0"/>
                <a:cs typeface="Trebuchet MS" charset="0"/>
              </a:rPr>
              <a:t>linked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to</a:t>
            </a:r>
            <a:r>
              <a:rPr lang="nl-NL" sz="500" i="1" dirty="0">
                <a:latin typeface="Trebuchet MS" charset="0"/>
                <a:ea typeface="Trebuchet MS" charset="0"/>
                <a:cs typeface="Trebuchet MS" charset="0"/>
              </a:rPr>
              <a:t> payroll  </a:t>
            </a:r>
          </a:p>
        </p:txBody>
      </p:sp>
      <p:sp>
        <p:nvSpPr>
          <p:cNvPr id="18" name="TextBox 17"/>
          <p:cNvSpPr txBox="1"/>
          <p:nvPr userDrawn="1"/>
        </p:nvSpPr>
        <p:spPr>
          <a:xfrm>
            <a:off x="2204374" y="3325656"/>
            <a:ext cx="6024802"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Document management: </a:t>
            </a:r>
            <a:r>
              <a:rPr lang="nl-NL" sz="500" i="1" dirty="0">
                <a:latin typeface="Trebuchet MS" charset="0"/>
                <a:ea typeface="Trebuchet MS" charset="0"/>
                <a:cs typeface="Trebuchet MS" charset="0"/>
              </a:rPr>
              <a:t>digital </a:t>
            </a:r>
            <a:r>
              <a:rPr lang="nl-NL" sz="500" i="1" dirty="0" err="1">
                <a:latin typeface="Trebuchet MS" charset="0"/>
                <a:ea typeface="Trebuchet MS" charset="0"/>
                <a:cs typeface="Trebuchet MS" charset="0"/>
              </a:rPr>
              <a:t>archive</a:t>
            </a:r>
            <a:r>
              <a:rPr lang="nl-NL" sz="500" i="1" dirty="0">
                <a:latin typeface="Trebuchet MS" charset="0"/>
                <a:ea typeface="Trebuchet MS" charset="0"/>
                <a:cs typeface="Trebuchet MS" charset="0"/>
              </a:rPr>
              <a:t> of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documents</a:t>
            </a:r>
            <a:r>
              <a:rPr lang="nl-NL" sz="500" i="1" dirty="0">
                <a:latin typeface="Trebuchet MS" charset="0"/>
                <a:ea typeface="Trebuchet MS" charset="0"/>
                <a:cs typeface="Trebuchet MS" charset="0"/>
              </a:rPr>
              <a:t> </a:t>
            </a:r>
          </a:p>
        </p:txBody>
      </p:sp>
      <p:sp>
        <p:nvSpPr>
          <p:cNvPr id="19" name="TextBox 18"/>
          <p:cNvSpPr txBox="1"/>
          <p:nvPr userDrawn="1"/>
        </p:nvSpPr>
        <p:spPr>
          <a:xfrm>
            <a:off x="2202582" y="3486081"/>
            <a:ext cx="6026593"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Reporting &amp; </a:t>
            </a:r>
            <a:r>
              <a:rPr lang="nl-NL" sz="500" dirty="0" err="1">
                <a:latin typeface="Trebuchet MS" charset="0"/>
                <a:ea typeface="Trebuchet MS" charset="0"/>
                <a:cs typeface="Trebuchet MS" charset="0"/>
              </a:rPr>
              <a:t>analytics</a:t>
            </a:r>
            <a:r>
              <a:rPr lang="nl-NL" sz="500" dirty="0">
                <a:latin typeface="Trebuchet MS" charset="0"/>
                <a:ea typeface="Trebuchet MS" charset="0"/>
                <a:cs typeface="Trebuchet MS" charset="0"/>
              </a:rPr>
              <a:t>: </a:t>
            </a:r>
            <a:r>
              <a:rPr lang="nl-NL" sz="500" i="1" dirty="0" err="1">
                <a:latin typeface="Trebuchet MS" charset="0"/>
                <a:ea typeface="Trebuchet MS" charset="0"/>
                <a:cs typeface="Trebuchet MS" charset="0"/>
              </a:rPr>
              <a:t>integrated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reporting</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and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analytics</a:t>
            </a:r>
            <a:r>
              <a:rPr lang="nl-NL" sz="500" i="1" dirty="0">
                <a:latin typeface="Trebuchet MS" charset="0"/>
                <a:ea typeface="Trebuchet MS" charset="0"/>
                <a:cs typeface="Trebuchet MS" charset="0"/>
              </a:rPr>
              <a:t> on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data</a:t>
            </a:r>
          </a:p>
        </p:txBody>
      </p:sp>
      <p:sp>
        <p:nvSpPr>
          <p:cNvPr id="20" name="TextBox 19"/>
          <p:cNvSpPr txBox="1"/>
          <p:nvPr userDrawn="1"/>
        </p:nvSpPr>
        <p:spPr>
          <a:xfrm>
            <a:off x="2202582" y="3638611"/>
            <a:ext cx="6026593"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Configurable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collaboration</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workflows</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involving</a:t>
            </a:r>
            <a:r>
              <a:rPr lang="nl-NL" sz="500" i="1" dirty="0">
                <a:latin typeface="Trebuchet MS" charset="0"/>
                <a:ea typeface="Trebuchet MS" charset="0"/>
                <a:cs typeface="Trebuchet MS" charset="0"/>
              </a:rPr>
              <a:t> HR,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&amp; prevention </a:t>
            </a:r>
            <a:r>
              <a:rPr lang="nl-NL" sz="500" i="1" dirty="0" err="1">
                <a:latin typeface="Trebuchet MS" charset="0"/>
                <a:ea typeface="Trebuchet MS" charset="0"/>
                <a:cs typeface="Trebuchet MS" charset="0"/>
              </a:rPr>
              <a:t>and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employees</a:t>
            </a:r>
          </a:p>
        </p:txBody>
      </p:sp>
      <p:sp>
        <p:nvSpPr>
          <p:cNvPr id="21" name="TextBox 20"/>
          <p:cNvSpPr txBox="1"/>
          <p:nvPr userDrawn="1"/>
        </p:nvSpPr>
        <p:spPr>
          <a:xfrm>
            <a:off x="5284683" y="3834574"/>
            <a:ext cx="626792" cy="323165"/>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Health &amp; Safety Essentials</a:t>
            </a:r>
          </a:p>
        </p:txBody>
      </p:sp>
      <p:sp>
        <p:nvSpPr>
          <p:cNvPr id="22" name="TextBox 21"/>
          <p:cNvSpPr txBox="1"/>
          <p:nvPr userDrawn="1"/>
        </p:nvSpPr>
        <p:spPr>
          <a:xfrm>
            <a:off x="2202582" y="3834574"/>
            <a:ext cx="888349"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Payroll Essentials/</a:t>
            </a:r>
            <a:r>
              <a:rPr lang="nl-NL" sz="500" dirty="0" err="1">
                <a:latin typeface="Trebuchet MS" charset="0"/>
                <a:ea typeface="Trebuchet MS" charset="0"/>
                <a:cs typeface="Trebuchet MS" charset="0"/>
              </a:rPr>
              <a:t>Custom</a:t>
            </a:r>
            <a:endParaRPr lang="nl-NL" sz="500" dirty="0">
              <a:latin typeface="Trebuchet MS" charset="0"/>
              <a:ea typeface="Trebuchet MS" charset="0"/>
              <a:cs typeface="Trebuchet MS" charset="0"/>
            </a:endParaRPr>
          </a:p>
        </p:txBody>
      </p:sp>
      <p:sp>
        <p:nvSpPr>
          <p:cNvPr id="23" name="TextBox 22"/>
          <p:cNvSpPr txBox="1"/>
          <p:nvPr userDrawn="1"/>
        </p:nvSpPr>
        <p:spPr>
          <a:xfrm>
            <a:off x="3204820" y="3834574"/>
            <a:ext cx="53313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Financial </a:t>
            </a:r>
            <a:r>
              <a:rPr lang="nl-NL" sz="500" dirty="0" err="1">
                <a:latin typeface="Trebuchet MS" charset="0"/>
                <a:ea typeface="Trebuchet MS" charset="0"/>
                <a:cs typeface="Trebuchet MS" charset="0"/>
              </a:rPr>
              <a:t>reporting</a:t>
            </a:r>
            <a:endParaRPr lang="nl-NL" sz="500" dirty="0">
              <a:latin typeface="Trebuchet MS" charset="0"/>
              <a:ea typeface="Trebuchet MS" charset="0"/>
              <a:cs typeface="Trebuchet MS" charset="0"/>
            </a:endParaRPr>
          </a:p>
        </p:txBody>
      </p:sp>
      <p:sp>
        <p:nvSpPr>
          <p:cNvPr id="24" name="TextBox 23"/>
          <p:cNvSpPr txBox="1"/>
          <p:nvPr userDrawn="1"/>
        </p:nvSpPr>
        <p:spPr>
          <a:xfrm>
            <a:off x="3839526" y="3834574"/>
            <a:ext cx="608521"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Xpenditure</a:t>
            </a:r>
            <a:endParaRPr lang="nl-NL" sz="500" dirty="0">
              <a:latin typeface="Trebuchet MS" charset="0"/>
              <a:ea typeface="Trebuchet MS" charset="0"/>
              <a:cs typeface="Trebuchet MS" charset="0"/>
            </a:endParaRPr>
          </a:p>
          <a:p>
            <a:pPr algn="ctr"/>
            <a:endParaRPr lang="nl-NL" sz="500" dirty="0">
              <a:latin typeface="Trebuchet MS" charset="0"/>
              <a:ea typeface="Trebuchet MS" charset="0"/>
              <a:cs typeface="Trebuchet MS" charset="0"/>
            </a:endParaRPr>
          </a:p>
        </p:txBody>
      </p:sp>
      <p:sp>
        <p:nvSpPr>
          <p:cNvPr id="25" name="TextBox 24"/>
          <p:cNvSpPr txBox="1"/>
          <p:nvPr userDrawn="1"/>
        </p:nvSpPr>
        <p:spPr>
          <a:xfrm>
            <a:off x="4522696" y="3834574"/>
            <a:ext cx="516976"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Smart</a:t>
            </a:r>
          </a:p>
          <a:p>
            <a:pPr algn="ctr"/>
            <a:r>
              <a:rPr lang="nl-NL" sz="500" dirty="0">
                <a:latin typeface="Trebuchet MS" charset="0"/>
                <a:ea typeface="Trebuchet MS" charset="0"/>
                <a:cs typeface="Trebuchet MS" charset="0"/>
              </a:rPr>
              <a:t>Connect</a:t>
            </a:r>
          </a:p>
        </p:txBody>
      </p:sp>
      <p:sp>
        <p:nvSpPr>
          <p:cNvPr id="26" name="TextBox 25"/>
          <p:cNvSpPr txBox="1"/>
          <p:nvPr userDrawn="1"/>
        </p:nvSpPr>
        <p:spPr>
          <a:xfrm>
            <a:off x="5983461" y="3834574"/>
            <a:ext cx="72171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Self</a:t>
            </a:r>
            <a:r>
              <a:rPr lang="nl-NL" sz="500" dirty="0">
                <a:latin typeface="Trebuchet MS" charset="0"/>
                <a:ea typeface="Trebuchet MS" charset="0"/>
                <a:cs typeface="Trebuchet MS" charset="0"/>
              </a:rPr>
              <a:t> Assessment</a:t>
            </a:r>
          </a:p>
          <a:p>
            <a:pPr algn="ctr"/>
            <a:r>
              <a:rPr lang="nl-NL" sz="500" dirty="0">
                <a:latin typeface="Trebuchet MS" charset="0"/>
                <a:ea typeface="Trebuchet MS" charset="0"/>
                <a:cs typeface="Trebuchet MS" charset="0"/>
              </a:rPr>
              <a:t>Screen </a:t>
            </a:r>
            <a:r>
              <a:rPr lang="nl-NL" sz="500" dirty="0" err="1">
                <a:latin typeface="Trebuchet MS" charset="0"/>
                <a:ea typeface="Trebuchet MS" charset="0"/>
                <a:cs typeface="Trebuchet MS" charset="0"/>
              </a:rPr>
              <a:t>work</a:t>
            </a:r>
            <a:endParaRPr lang="nl-NL" sz="500" dirty="0">
              <a:latin typeface="Trebuchet MS" charset="0"/>
              <a:ea typeface="Trebuchet MS" charset="0"/>
              <a:cs typeface="Trebuchet MS" charset="0"/>
            </a:endParaRPr>
          </a:p>
        </p:txBody>
      </p:sp>
      <p:sp>
        <p:nvSpPr>
          <p:cNvPr id="27" name="TextBox 26"/>
          <p:cNvSpPr txBox="1"/>
          <p:nvPr userDrawn="1"/>
        </p:nvSpPr>
        <p:spPr>
          <a:xfrm>
            <a:off x="6760823" y="3834574"/>
            <a:ext cx="699314"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Digital Risk Management</a:t>
            </a:r>
          </a:p>
        </p:txBody>
      </p:sp>
      <p:sp>
        <p:nvSpPr>
          <p:cNvPr id="28" name="TextBox 27"/>
          <p:cNvSpPr txBox="1"/>
          <p:nvPr userDrawn="1"/>
        </p:nvSpPr>
        <p:spPr>
          <a:xfrm>
            <a:off x="7524018" y="3834574"/>
            <a:ext cx="705157"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Digital </a:t>
            </a:r>
            <a:r>
              <a:rPr lang="nl-NL" sz="500" dirty="0" err="1">
                <a:latin typeface="Trebuchet MS" charset="0"/>
                <a:ea typeface="Trebuchet MS" charset="0"/>
                <a:cs typeface="Trebuchet MS" charset="0"/>
              </a:rPr>
              <a:t>medical</a:t>
            </a:r>
            <a:r>
              <a:rPr lang="nl-NL" sz="500" dirty="0">
                <a:latin typeface="Trebuchet MS" charset="0"/>
                <a:ea typeface="Trebuchet MS" charset="0"/>
                <a:cs typeface="Trebuchet MS" charset="0"/>
              </a:rPr>
              <a:t> intake</a:t>
            </a:r>
          </a:p>
        </p:txBody>
      </p:sp>
      <p:sp>
        <p:nvSpPr>
          <p:cNvPr id="29" name="TextBox 28"/>
          <p:cNvSpPr txBox="1"/>
          <p:nvPr userDrawn="1"/>
        </p:nvSpPr>
        <p:spPr>
          <a:xfrm>
            <a:off x="2235491" y="2289513"/>
            <a:ext cx="748537"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Full payroll outsourcing</a:t>
            </a:r>
          </a:p>
        </p:txBody>
      </p:sp>
      <p:sp>
        <p:nvSpPr>
          <p:cNvPr id="30" name="TextBox 29"/>
          <p:cNvSpPr txBox="1"/>
          <p:nvPr userDrawn="1"/>
        </p:nvSpPr>
        <p:spPr>
          <a:xfrm>
            <a:off x="4070234" y="2289513"/>
            <a:ext cx="9049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Payroll consulting </a:t>
            </a:r>
          </a:p>
          <a:p>
            <a:pPr algn="ctr"/>
            <a:r>
              <a:rPr lang="nl-NL" sz="500" dirty="0">
                <a:latin typeface="Trebuchet MS" charset="0"/>
                <a:ea typeface="Trebuchet MS" charset="0"/>
                <a:cs typeface="Trebuchet MS" charset="0"/>
              </a:rPr>
              <a:t>on site</a:t>
            </a:r>
          </a:p>
        </p:txBody>
      </p:sp>
      <p:sp>
        <p:nvSpPr>
          <p:cNvPr id="31" name="TextBox 30"/>
          <p:cNvSpPr txBox="1"/>
          <p:nvPr userDrawn="1"/>
        </p:nvSpPr>
        <p:spPr>
          <a:xfrm>
            <a:off x="3049117" y="2289513"/>
            <a:ext cx="946459" cy="477054"/>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Outsourcing</a:t>
            </a:r>
          </a:p>
          <a:p>
            <a:pPr marL="171450" indent="-171450" algn="ctr">
              <a:buFont typeface="Arial" panose="020B0604020202020204" pitchFamily="34" charset="0"/>
              <a:buChar char="•"/>
            </a:pPr>
            <a:r>
              <a:rPr lang="nl-NL" sz="500" dirty="0" err="1">
                <a:latin typeface="Trebuchet MS" charset="0"/>
                <a:ea typeface="Trebuchet MS" charset="0"/>
                <a:cs typeface="Trebuchet MS" charset="0"/>
              </a:rPr>
              <a:t>Educational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leave</a:t>
            </a:r>
            <a:endParaRPr lang="nl-NL" sz="500" dirty="0">
              <a:latin typeface="Trebuchet MS" charset="0"/>
              <a:ea typeface="Trebuchet MS" charset="0"/>
              <a:cs typeface="Trebuchet MS" charset="0"/>
            </a:endParaRPr>
          </a:p>
          <a:p>
            <a:pPr marL="171450" indent="-171450" algn="ctr">
              <a:buFont typeface="Arial" panose="020B0604020202020204" pitchFamily="34" charset="0"/>
              <a:buChar char="•"/>
            </a:pPr>
            <a:r>
              <a:rPr lang="nl-NL" sz="500" dirty="0" err="1">
                <a:latin typeface="Trebuchet MS" charset="0"/>
                <a:ea typeface="Trebuchet MS" charset="0"/>
                <a:cs typeface="Trebuchet MS" charset="0"/>
              </a:rPr>
              <a:t>Salary</a:t>
            </a:r>
            <a:r>
              <a:rPr lang="nl-NL" sz="500" dirty="0">
                <a:latin typeface="Trebuchet MS" charset="0"/>
                <a:ea typeface="Trebuchet MS" charset="0"/>
                <a:cs typeface="Trebuchet MS" charset="0"/>
              </a:rPr>
              <a:t> attachment</a:t>
            </a:r>
          </a:p>
          <a:p>
            <a:pPr marL="171450" indent="-171450" algn="ctr">
              <a:buFont typeface="Arial" panose="020B0604020202020204" pitchFamily="34" charset="0"/>
              <a:buChar char="•"/>
            </a:pPr>
            <a:r>
              <a:rPr lang="nl-NL" sz="500" dirty="0">
                <a:latin typeface="Trebuchet MS" charset="0"/>
                <a:ea typeface="Trebuchet MS" charset="0"/>
                <a:cs typeface="Trebuchet MS" charset="0"/>
              </a:rPr>
              <a:t>Pre-</a:t>
            </a:r>
            <a:r>
              <a:rPr lang="nl-NL" sz="500" dirty="0" err="1">
                <a:latin typeface="Trebuchet MS" charset="0"/>
                <a:ea typeface="Trebuchet MS" charset="0"/>
                <a:cs typeface="Trebuchet MS" charset="0"/>
              </a:rPr>
              <a:t>retirement</a:t>
            </a:r>
            <a:r>
              <a:rPr lang="nl-NL" sz="500" dirty="0">
                <a:latin typeface="Trebuchet MS" charset="0"/>
                <a:ea typeface="Trebuchet MS" charset="0"/>
                <a:cs typeface="Trebuchet MS" charset="0"/>
              </a:rPr>
              <a:t> pension</a:t>
            </a:r>
          </a:p>
        </p:txBody>
      </p:sp>
      <p:sp>
        <p:nvSpPr>
          <p:cNvPr id="32" name="TextBox 31"/>
          <p:cNvSpPr txBox="1"/>
          <p:nvPr userDrawn="1"/>
        </p:nvSpPr>
        <p:spPr>
          <a:xfrm>
            <a:off x="5338148" y="2289513"/>
            <a:ext cx="898517"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Cosourcing</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occupational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physician</a:t>
            </a:r>
            <a:r>
              <a:rPr lang="nl-NL" sz="500" dirty="0">
                <a:latin typeface="Trebuchet MS" charset="0"/>
                <a:ea typeface="Trebuchet MS" charset="0"/>
                <a:cs typeface="Trebuchet MS" charset="0"/>
              </a:rPr>
              <a:t>  or nurse</a:t>
            </a:r>
          </a:p>
        </p:txBody>
      </p:sp>
      <p:sp>
        <p:nvSpPr>
          <p:cNvPr id="33" name="TextBox 32"/>
          <p:cNvSpPr txBox="1"/>
          <p:nvPr userDrawn="1"/>
        </p:nvSpPr>
        <p:spPr>
          <a:xfrm>
            <a:off x="6311323" y="2289513"/>
            <a:ext cx="904922"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Cosourcing</a:t>
            </a:r>
            <a:r>
              <a:rPr lang="nl-NL" sz="500" dirty="0">
                <a:latin typeface="Trebuchet MS" charset="0"/>
                <a:ea typeface="Trebuchet MS" charset="0"/>
                <a:cs typeface="Trebuchet MS" charset="0"/>
              </a:rPr>
              <a:t> prevention </a:t>
            </a:r>
            <a:r>
              <a:rPr lang="nl-NL" sz="500" dirty="0" err="1">
                <a:latin typeface="Trebuchet MS" charset="0"/>
                <a:ea typeface="Trebuchet MS" charset="0"/>
                <a:cs typeface="Trebuchet MS" charset="0"/>
              </a:rPr>
              <a:t>advisor</a:t>
            </a:r>
            <a:endParaRPr lang="nl-NL" sz="500" dirty="0">
              <a:latin typeface="Trebuchet MS" charset="0"/>
              <a:ea typeface="Trebuchet MS" charset="0"/>
              <a:cs typeface="Trebuchet MS" charset="0"/>
            </a:endParaRPr>
          </a:p>
        </p:txBody>
      </p:sp>
      <p:sp>
        <p:nvSpPr>
          <p:cNvPr id="34" name="TextBox 33"/>
          <p:cNvSpPr txBox="1"/>
          <p:nvPr userDrawn="1"/>
        </p:nvSpPr>
        <p:spPr>
          <a:xfrm>
            <a:off x="2232126" y="2753703"/>
            <a:ext cx="1503804"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Social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elections</a:t>
            </a:r>
            <a:endParaRPr lang="nl-NL" sz="500" dirty="0">
              <a:latin typeface="Trebuchet MS" charset="0"/>
              <a:ea typeface="Trebuchet MS" charset="0"/>
              <a:cs typeface="Trebuchet MS" charset="0"/>
            </a:endParaRPr>
          </a:p>
        </p:txBody>
      </p:sp>
      <p:sp>
        <p:nvSpPr>
          <p:cNvPr id="35" name="TextBox 34"/>
          <p:cNvSpPr txBox="1"/>
          <p:nvPr userDrawn="1"/>
        </p:nvSpPr>
        <p:spPr>
          <a:xfrm>
            <a:off x="4586246" y="2753703"/>
            <a:ext cx="1503804"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Project management as a service</a:t>
            </a:r>
          </a:p>
        </p:txBody>
      </p:sp>
      <p:sp>
        <p:nvSpPr>
          <p:cNvPr id="36" name="TextBox 35"/>
          <p:cNvSpPr txBox="1"/>
          <p:nvPr userDrawn="1"/>
        </p:nvSpPr>
        <p:spPr>
          <a:xfrm>
            <a:off x="2235491" y="1294467"/>
            <a:ext cx="5993684"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Flexible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reward</a:t>
            </a:r>
            <a:r>
              <a:rPr lang="nl-NL" sz="500" dirty="0">
                <a:latin typeface="Trebuchet MS" charset="0"/>
                <a:ea typeface="Trebuchet MS" charset="0"/>
                <a:cs typeface="Trebuchet MS" charset="0"/>
              </a:rPr>
              <a:t>: design &amp; </a:t>
            </a:r>
            <a:r>
              <a:rPr lang="nl-NL" sz="500" dirty="0" err="1">
                <a:latin typeface="Trebuchet MS" charset="0"/>
                <a:ea typeface="Trebuchet MS" charset="0"/>
                <a:cs typeface="Trebuchet MS" charset="0"/>
              </a:rPr>
              <a:t>implementation</a:t>
            </a:r>
            <a:r>
              <a:rPr lang="nl-NL" sz="500" dirty="0">
                <a:latin typeface="Trebuchet MS" charset="0"/>
                <a:ea typeface="Trebuchet MS" charset="0"/>
                <a:cs typeface="Trebuchet MS" charset="0"/>
              </a:rPr>
              <a:t> of a </a:t>
            </a:r>
            <a:r>
              <a:rPr lang="nl-NL" sz="500" dirty="0" err="1">
                <a:latin typeface="Trebuchet MS" charset="0"/>
                <a:ea typeface="Trebuchet MS" charset="0"/>
                <a:cs typeface="Trebuchet MS" charset="0"/>
              </a:rPr>
              <a:t>flexible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reward</a:t>
            </a:r>
            <a:r>
              <a:rPr lang="nl-NL" sz="500" dirty="0">
                <a:latin typeface="Trebuchet MS" charset="0"/>
                <a:ea typeface="Trebuchet MS" charset="0"/>
                <a:cs typeface="Trebuchet MS" charset="0"/>
              </a:rPr>
              <a:t> plan</a:t>
            </a:r>
          </a:p>
        </p:txBody>
      </p:sp>
      <p:sp>
        <p:nvSpPr>
          <p:cNvPr id="37" name="TextBox 36"/>
          <p:cNvSpPr txBox="1"/>
          <p:nvPr userDrawn="1"/>
        </p:nvSpPr>
        <p:spPr>
          <a:xfrm>
            <a:off x="2242670" y="1760368"/>
            <a:ext cx="963943" cy="246221"/>
          </a:xfrm>
          <a:prstGeom prst="rect">
            <a:avLst/>
          </a:prstGeom>
          <a:solidFill>
            <a:schemeClr val="bg2"/>
          </a:solidFill>
          <a:ln>
            <a:solidFill>
              <a:schemeClr val="tx1"/>
            </a:solidFill>
          </a:ln>
        </p:spPr>
        <p:txBody>
          <a:bodyPr wrap="square" rtlCol="0">
            <a:spAutoFit/>
          </a:bodyPr>
          <a:lstStyle/>
          <a:p>
            <a:pPr algn="ctr"/>
            <a:r>
              <a:rPr lang="nl-NL" sz="500" dirty="0">
                <a:latin typeface="Trebuchet MS" charset="0"/>
                <a:ea typeface="Trebuchet MS" charset="0"/>
                <a:cs typeface="Trebuchet MS" charset="0"/>
              </a:rPr>
              <a:t>Bonus </a:t>
            </a:r>
            <a:r>
              <a:rPr lang="nl-NL" sz="500" dirty="0" err="1">
                <a:latin typeface="Trebuchet MS" charset="0"/>
                <a:ea typeface="Trebuchet MS" charset="0"/>
                <a:cs typeface="Trebuchet MS" charset="0"/>
              </a:rPr>
              <a:t>optimization</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through</a:t>
            </a:r>
            <a:r>
              <a:rPr lang="nl-NL" sz="500" dirty="0">
                <a:latin typeface="Trebuchet MS" charset="0"/>
                <a:ea typeface="Trebuchet MS" charset="0"/>
                <a:cs typeface="Trebuchet MS" charset="0"/>
              </a:rPr>
              <a:t> warrants / cao 90</a:t>
            </a:r>
          </a:p>
        </p:txBody>
      </p:sp>
      <p:sp>
        <p:nvSpPr>
          <p:cNvPr id="38" name="TextBox 37"/>
          <p:cNvSpPr txBox="1"/>
          <p:nvPr userDrawn="1"/>
        </p:nvSpPr>
        <p:spPr>
          <a:xfrm>
            <a:off x="3260466" y="1490026"/>
            <a:ext cx="816948"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Strategic Reward Consulting</a:t>
            </a:r>
          </a:p>
        </p:txBody>
      </p:sp>
      <p:sp>
        <p:nvSpPr>
          <p:cNvPr id="39" name="TextBox 38"/>
          <p:cNvSpPr txBox="1"/>
          <p:nvPr userDrawn="1"/>
        </p:nvSpPr>
        <p:spPr>
          <a:xfrm>
            <a:off x="4143786" y="1490026"/>
            <a:ext cx="7931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Tax &amp; Legal consulting</a:t>
            </a:r>
          </a:p>
        </p:txBody>
      </p:sp>
      <p:sp>
        <p:nvSpPr>
          <p:cNvPr id="40" name="TextBox 39"/>
          <p:cNvSpPr txBox="1"/>
          <p:nvPr userDrawn="1"/>
        </p:nvSpPr>
        <p:spPr>
          <a:xfrm>
            <a:off x="4980119" y="1490026"/>
            <a:ext cx="893960"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Employment</a:t>
            </a:r>
            <a:r>
              <a:rPr lang="nl-NL" sz="500" dirty="0">
                <a:latin typeface="Trebuchet MS" charset="0"/>
                <a:ea typeface="Trebuchet MS" charset="0"/>
                <a:cs typeface="Trebuchet MS" charset="0"/>
              </a:rPr>
              <a:t> plan </a:t>
            </a:r>
            <a:r>
              <a:rPr lang="nl-NL" sz="500" dirty="0" err="1">
                <a:latin typeface="Trebuchet MS" charset="0"/>
                <a:ea typeface="Trebuchet MS" charset="0"/>
                <a:cs typeface="Trebuchet MS" charset="0"/>
              </a:rPr>
              <a:t>for</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older</a:t>
            </a:r>
            <a:r>
              <a:rPr lang="nl-NL" sz="500" dirty="0">
                <a:latin typeface="Trebuchet MS" charset="0"/>
                <a:ea typeface="Trebuchet MS" charset="0"/>
                <a:cs typeface="Trebuchet MS" charset="0"/>
              </a:rPr>
              <a:t> employees</a:t>
            </a:r>
          </a:p>
        </p:txBody>
      </p:sp>
      <p:sp>
        <p:nvSpPr>
          <p:cNvPr id="41" name="TextBox 40"/>
          <p:cNvSpPr txBox="1"/>
          <p:nvPr userDrawn="1"/>
        </p:nvSpPr>
        <p:spPr>
          <a:xfrm>
            <a:off x="3263151" y="1760368"/>
            <a:ext cx="811134" cy="246221"/>
          </a:xfrm>
          <a:prstGeom prst="rect">
            <a:avLst/>
          </a:prstGeom>
          <a:solidFill>
            <a:schemeClr val="bg2"/>
          </a:solidFill>
          <a:ln>
            <a:solidFill>
              <a:schemeClr val="tx1"/>
            </a:solidFill>
          </a:ln>
        </p:spPr>
        <p:txBody>
          <a:bodyPr wrap="square" rtlCol="0">
            <a:spAutoFit/>
          </a:bodyPr>
          <a:lstStyle/>
          <a:p>
            <a:pPr algn="ctr"/>
            <a:r>
              <a:rPr lang="nl-NL" sz="500" dirty="0" err="1">
                <a:latin typeface="Trebuchet MS" charset="0"/>
                <a:ea typeface="Trebuchet MS" charset="0"/>
                <a:cs typeface="Trebuchet MS" charset="0"/>
              </a:rPr>
              <a:t>Wage</a:t>
            </a:r>
            <a:endParaRPr lang="nl-NL" sz="500" dirty="0">
              <a:latin typeface="Trebuchet MS" charset="0"/>
              <a:ea typeface="Trebuchet MS" charset="0"/>
              <a:cs typeface="Trebuchet MS" charset="0"/>
            </a:endParaRPr>
          </a:p>
          <a:p>
            <a:pPr algn="ctr"/>
            <a:r>
              <a:rPr lang="nl-NL" sz="500" dirty="0" err="1">
                <a:latin typeface="Trebuchet MS" charset="0"/>
                <a:ea typeface="Trebuchet MS" charset="0"/>
                <a:cs typeface="Trebuchet MS" charset="0"/>
              </a:rPr>
              <a:t>optimization</a:t>
            </a:r>
            <a:endParaRPr lang="nl-NL" sz="500" dirty="0">
              <a:latin typeface="Trebuchet MS" charset="0"/>
              <a:ea typeface="Trebuchet MS" charset="0"/>
              <a:cs typeface="Trebuchet MS" charset="0"/>
            </a:endParaRPr>
          </a:p>
        </p:txBody>
      </p:sp>
      <p:sp>
        <p:nvSpPr>
          <p:cNvPr id="42" name="TextBox 41"/>
          <p:cNvSpPr txBox="1"/>
          <p:nvPr userDrawn="1"/>
        </p:nvSpPr>
        <p:spPr>
          <a:xfrm>
            <a:off x="4143786" y="1760368"/>
            <a:ext cx="7931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Screening NSSO-</a:t>
            </a:r>
            <a:r>
              <a:rPr lang="nl-NL" sz="500" dirty="0" err="1">
                <a:latin typeface="Trebuchet MS" charset="0"/>
                <a:ea typeface="Trebuchet MS" charset="0"/>
                <a:cs typeface="Trebuchet MS" charset="0"/>
              </a:rPr>
              <a:t>reduction</a:t>
            </a:r>
            <a:endParaRPr lang="nl-NL" sz="500" dirty="0">
              <a:latin typeface="Trebuchet MS" charset="0"/>
              <a:ea typeface="Trebuchet MS" charset="0"/>
              <a:cs typeface="Trebuchet MS" charset="0"/>
            </a:endParaRPr>
          </a:p>
        </p:txBody>
      </p:sp>
      <p:sp>
        <p:nvSpPr>
          <p:cNvPr id="43" name="TextBox 42"/>
          <p:cNvSpPr txBox="1"/>
          <p:nvPr userDrawn="1"/>
        </p:nvSpPr>
        <p:spPr>
          <a:xfrm>
            <a:off x="2237285" y="1490026"/>
            <a:ext cx="969328"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HR</a:t>
            </a:r>
          </a:p>
          <a:p>
            <a:pPr algn="ctr"/>
            <a:r>
              <a:rPr lang="nl-NL" sz="500" dirty="0">
                <a:latin typeface="Trebuchet MS" charset="0"/>
                <a:ea typeface="Trebuchet MS" charset="0"/>
                <a:cs typeface="Trebuchet MS" charset="0"/>
              </a:rPr>
              <a:t>Consulting</a:t>
            </a:r>
          </a:p>
        </p:txBody>
      </p:sp>
      <p:sp>
        <p:nvSpPr>
          <p:cNvPr id="44" name="TextBox 43"/>
          <p:cNvSpPr txBox="1"/>
          <p:nvPr userDrawn="1"/>
        </p:nvSpPr>
        <p:spPr>
          <a:xfrm>
            <a:off x="2242670" y="2034607"/>
            <a:ext cx="969328"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HR scan</a:t>
            </a:r>
          </a:p>
        </p:txBody>
      </p:sp>
      <p:sp>
        <p:nvSpPr>
          <p:cNvPr id="45" name="TextBox 44"/>
          <p:cNvSpPr txBox="1"/>
          <p:nvPr userDrawn="1"/>
        </p:nvSpPr>
        <p:spPr>
          <a:xfrm>
            <a:off x="3260466" y="2034607"/>
            <a:ext cx="809768"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Reward scan</a:t>
            </a:r>
          </a:p>
        </p:txBody>
      </p:sp>
      <p:sp>
        <p:nvSpPr>
          <p:cNvPr id="46" name="TextBox 45"/>
          <p:cNvSpPr txBox="1"/>
          <p:nvPr userDrawn="1"/>
        </p:nvSpPr>
        <p:spPr>
          <a:xfrm>
            <a:off x="4146293" y="2034607"/>
            <a:ext cx="795840"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Legal audit</a:t>
            </a:r>
          </a:p>
        </p:txBody>
      </p:sp>
      <p:sp>
        <p:nvSpPr>
          <p:cNvPr id="47" name="TextBox 46"/>
          <p:cNvSpPr txBox="1"/>
          <p:nvPr userDrawn="1"/>
        </p:nvSpPr>
        <p:spPr>
          <a:xfrm>
            <a:off x="5284682" y="2034607"/>
            <a:ext cx="719924"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Well-</a:t>
            </a:r>
            <a:r>
              <a:rPr lang="nl-NL" sz="500" dirty="0" err="1">
                <a:latin typeface="Trebuchet MS" charset="0"/>
                <a:ea typeface="Trebuchet MS" charset="0"/>
                <a:cs typeface="Trebuchet MS" charset="0"/>
              </a:rPr>
              <a:t>being</a:t>
            </a:r>
            <a:r>
              <a:rPr lang="nl-NL" sz="500" dirty="0">
                <a:latin typeface="Trebuchet MS" charset="0"/>
                <a:ea typeface="Trebuchet MS" charset="0"/>
                <a:cs typeface="Trebuchet MS" charset="0"/>
              </a:rPr>
              <a:t> scan</a:t>
            </a:r>
          </a:p>
        </p:txBody>
      </p:sp>
      <p:sp>
        <p:nvSpPr>
          <p:cNvPr id="48" name="TextBox 47"/>
          <p:cNvSpPr txBox="1"/>
          <p:nvPr userDrawn="1"/>
        </p:nvSpPr>
        <p:spPr>
          <a:xfrm>
            <a:off x="4980119" y="1760368"/>
            <a:ext cx="89396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Mobility</a:t>
            </a:r>
            <a:r>
              <a:rPr lang="nl-NL" sz="500" dirty="0">
                <a:latin typeface="Trebuchet MS" charset="0"/>
                <a:ea typeface="Trebuchet MS" charset="0"/>
                <a:cs typeface="Trebuchet MS" charset="0"/>
              </a:rPr>
              <a:t> survey</a:t>
            </a:r>
          </a:p>
        </p:txBody>
      </p:sp>
      <p:sp>
        <p:nvSpPr>
          <p:cNvPr id="49" name="TextBox 48"/>
          <p:cNvSpPr txBox="1"/>
          <p:nvPr userDrawn="1"/>
        </p:nvSpPr>
        <p:spPr>
          <a:xfrm>
            <a:off x="5911474" y="1490026"/>
            <a:ext cx="6221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Psychosocial</a:t>
            </a:r>
            <a:r>
              <a:rPr lang="nl-NL" sz="500" dirty="0">
                <a:latin typeface="Trebuchet MS" charset="0"/>
                <a:ea typeface="Trebuchet MS" charset="0"/>
                <a:cs typeface="Trebuchet MS" charset="0"/>
              </a:rPr>
              <a:t> </a:t>
            </a:r>
          </a:p>
          <a:p>
            <a:pPr algn="ctr"/>
            <a:r>
              <a:rPr lang="nl-NL" sz="500" dirty="0">
                <a:latin typeface="Trebuchet MS" charset="0"/>
                <a:ea typeface="Trebuchet MS" charset="0"/>
                <a:cs typeface="Trebuchet MS" charset="0"/>
              </a:rPr>
              <a:t>policy</a:t>
            </a:r>
          </a:p>
        </p:txBody>
      </p:sp>
      <p:sp>
        <p:nvSpPr>
          <p:cNvPr id="50" name="TextBox 49"/>
          <p:cNvSpPr txBox="1"/>
          <p:nvPr userDrawn="1"/>
        </p:nvSpPr>
        <p:spPr>
          <a:xfrm>
            <a:off x="6048084" y="2034607"/>
            <a:ext cx="78095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Medical</a:t>
            </a:r>
            <a:r>
              <a:rPr lang="nl-NL" sz="500" dirty="0">
                <a:latin typeface="Trebuchet MS" charset="0"/>
                <a:ea typeface="Trebuchet MS" charset="0"/>
                <a:cs typeface="Trebuchet MS" charset="0"/>
              </a:rPr>
              <a:t> check-up</a:t>
            </a:r>
          </a:p>
        </p:txBody>
      </p:sp>
      <p:sp>
        <p:nvSpPr>
          <p:cNvPr id="51" name="TextBox 50"/>
          <p:cNvSpPr txBox="1"/>
          <p:nvPr userDrawn="1"/>
        </p:nvSpPr>
        <p:spPr>
          <a:xfrm>
            <a:off x="6899868" y="2034607"/>
            <a:ext cx="539109"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Fit check-up</a:t>
            </a:r>
          </a:p>
        </p:txBody>
      </p:sp>
      <p:sp>
        <p:nvSpPr>
          <p:cNvPr id="52" name="TextBox 51"/>
          <p:cNvSpPr txBox="1"/>
          <p:nvPr userDrawn="1"/>
        </p:nvSpPr>
        <p:spPr>
          <a:xfrm>
            <a:off x="7478174" y="2034607"/>
            <a:ext cx="755641"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Postural</a:t>
            </a:r>
            <a:r>
              <a:rPr lang="nl-NL" sz="500" dirty="0">
                <a:latin typeface="Trebuchet MS" charset="0"/>
                <a:ea typeface="Trebuchet MS" charset="0"/>
                <a:cs typeface="Trebuchet MS" charset="0"/>
              </a:rPr>
              <a:t> check-up</a:t>
            </a:r>
          </a:p>
        </p:txBody>
      </p:sp>
      <p:sp>
        <p:nvSpPr>
          <p:cNvPr id="53" name="TextBox 52"/>
          <p:cNvSpPr txBox="1"/>
          <p:nvPr userDrawn="1"/>
        </p:nvSpPr>
        <p:spPr>
          <a:xfrm>
            <a:off x="6568614" y="1490026"/>
            <a:ext cx="712771"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Corporate </a:t>
            </a:r>
            <a:r>
              <a:rPr lang="nl-NL" sz="500" dirty="0" err="1">
                <a:latin typeface="Trebuchet MS" charset="0"/>
                <a:ea typeface="Trebuchet MS" charset="0"/>
                <a:cs typeface="Trebuchet MS" charset="0"/>
              </a:rPr>
              <a:t>vitality</a:t>
            </a:r>
            <a:endParaRPr lang="nl-NL" sz="500" dirty="0">
              <a:latin typeface="Trebuchet MS" charset="0"/>
              <a:ea typeface="Trebuchet MS" charset="0"/>
              <a:cs typeface="Trebuchet MS" charset="0"/>
            </a:endParaRPr>
          </a:p>
          <a:p>
            <a:pPr algn="ctr"/>
            <a:r>
              <a:rPr lang="nl-NL" sz="500" dirty="0">
                <a:latin typeface="Trebuchet MS" charset="0"/>
                <a:ea typeface="Trebuchet MS" charset="0"/>
                <a:cs typeface="Trebuchet MS" charset="0"/>
              </a:rPr>
              <a:t>policy</a:t>
            </a:r>
          </a:p>
        </p:txBody>
      </p:sp>
      <p:sp>
        <p:nvSpPr>
          <p:cNvPr id="54" name="TextBox 53"/>
          <p:cNvSpPr txBox="1"/>
          <p:nvPr userDrawn="1"/>
        </p:nvSpPr>
        <p:spPr>
          <a:xfrm>
            <a:off x="7333872" y="1490026"/>
            <a:ext cx="8953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Absenteeism</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and</a:t>
            </a:r>
            <a:r>
              <a:rPr lang="nl-NL" sz="500" dirty="0">
                <a:latin typeface="Trebuchet MS" charset="0"/>
                <a:ea typeface="Trebuchet MS" charset="0"/>
                <a:cs typeface="Trebuchet MS" charset="0"/>
              </a:rPr>
              <a:t> re-</a:t>
            </a:r>
            <a:r>
              <a:rPr lang="nl-NL" sz="500" dirty="0" err="1">
                <a:latin typeface="Trebuchet MS" charset="0"/>
                <a:ea typeface="Trebuchet MS" charset="0"/>
                <a:cs typeface="Trebuchet MS" charset="0"/>
              </a:rPr>
              <a:t>integration</a:t>
            </a:r>
            <a:r>
              <a:rPr lang="nl-NL" sz="500" dirty="0">
                <a:latin typeface="Trebuchet MS" charset="0"/>
                <a:ea typeface="Trebuchet MS" charset="0"/>
                <a:cs typeface="Trebuchet MS" charset="0"/>
              </a:rPr>
              <a:t> policy</a:t>
            </a:r>
          </a:p>
        </p:txBody>
      </p:sp>
      <p:sp>
        <p:nvSpPr>
          <p:cNvPr id="55" name="TextBox 54"/>
          <p:cNvSpPr txBox="1"/>
          <p:nvPr userDrawn="1"/>
        </p:nvSpPr>
        <p:spPr>
          <a:xfrm>
            <a:off x="5912342" y="1760368"/>
            <a:ext cx="733596"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Stress &amp; burn-out</a:t>
            </a:r>
          </a:p>
          <a:p>
            <a:pPr algn="ctr"/>
            <a:r>
              <a:rPr lang="nl-NL" sz="500" dirty="0">
                <a:latin typeface="Trebuchet MS" charset="0"/>
                <a:ea typeface="Trebuchet MS" charset="0"/>
                <a:cs typeface="Trebuchet MS" charset="0"/>
              </a:rPr>
              <a:t>coaching</a:t>
            </a:r>
          </a:p>
        </p:txBody>
      </p:sp>
      <p:sp>
        <p:nvSpPr>
          <p:cNvPr id="56" name="TextBox 55"/>
          <p:cNvSpPr txBox="1"/>
          <p:nvPr userDrawn="1"/>
        </p:nvSpPr>
        <p:spPr>
          <a:xfrm>
            <a:off x="6684201" y="1760368"/>
            <a:ext cx="597183"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Energy management</a:t>
            </a:r>
          </a:p>
        </p:txBody>
      </p:sp>
      <p:sp>
        <p:nvSpPr>
          <p:cNvPr id="57" name="TextBox 56"/>
          <p:cNvSpPr txBox="1"/>
          <p:nvPr userDrawn="1"/>
        </p:nvSpPr>
        <p:spPr>
          <a:xfrm>
            <a:off x="7333872" y="1760368"/>
            <a:ext cx="8953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Vital</a:t>
            </a:r>
            <a:endParaRPr lang="nl-NL" sz="500" dirty="0">
              <a:latin typeface="Trebuchet MS" charset="0"/>
              <a:ea typeface="Trebuchet MS" charset="0"/>
              <a:cs typeface="Trebuchet MS" charset="0"/>
            </a:endParaRPr>
          </a:p>
          <a:p>
            <a:pPr algn="ctr"/>
            <a:r>
              <a:rPr lang="nl-NL" sz="500" dirty="0" err="1">
                <a:latin typeface="Trebuchet MS" charset="0"/>
                <a:ea typeface="Trebuchet MS" charset="0"/>
                <a:cs typeface="Trebuchet MS" charset="0"/>
              </a:rPr>
              <a:t>leadership</a:t>
            </a:r>
            <a:endParaRPr lang="nl-NL" sz="500" dirty="0">
              <a:latin typeface="Trebuchet MS" charset="0"/>
              <a:ea typeface="Trebuchet MS" charset="0"/>
              <a:cs typeface="Trebuchet MS" charset="0"/>
            </a:endParaRPr>
          </a:p>
        </p:txBody>
      </p:sp>
      <p:sp>
        <p:nvSpPr>
          <p:cNvPr id="58" name="Rectangle 57"/>
          <p:cNvSpPr/>
          <p:nvPr userDrawn="1"/>
        </p:nvSpPr>
        <p:spPr>
          <a:xfrm>
            <a:off x="846118" y="4182195"/>
            <a:ext cx="7528456" cy="265980"/>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rPr>
              <a:t>SAP +SuccessFactors</a:t>
            </a:r>
          </a:p>
        </p:txBody>
      </p:sp>
      <p:sp>
        <p:nvSpPr>
          <p:cNvPr id="59" name="TextBox 58"/>
          <p:cNvSpPr txBox="1"/>
          <p:nvPr userDrawn="1"/>
        </p:nvSpPr>
        <p:spPr>
          <a:xfrm>
            <a:off x="4143786" y="4230456"/>
            <a:ext cx="846537"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SAP HCM</a:t>
            </a:r>
          </a:p>
        </p:txBody>
      </p:sp>
      <p:sp>
        <p:nvSpPr>
          <p:cNvPr id="60" name="TextBox 59"/>
          <p:cNvSpPr txBox="1"/>
          <p:nvPr userDrawn="1"/>
        </p:nvSpPr>
        <p:spPr>
          <a:xfrm>
            <a:off x="2209778" y="4230456"/>
            <a:ext cx="154850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SuccessFactors</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connected</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with</a:t>
            </a:r>
            <a:r>
              <a:rPr lang="nl-NL" sz="500" dirty="0">
                <a:latin typeface="Trebuchet MS" charset="0"/>
                <a:ea typeface="Trebuchet MS" charset="0"/>
                <a:cs typeface="Trebuchet MS" charset="0"/>
              </a:rPr>
              <a:t> DOTS</a:t>
            </a:r>
          </a:p>
        </p:txBody>
      </p:sp>
      <p:sp>
        <p:nvSpPr>
          <p:cNvPr id="61" name="TextBox 60"/>
          <p:cNvSpPr txBox="1"/>
          <p:nvPr userDrawn="1"/>
        </p:nvSpPr>
        <p:spPr>
          <a:xfrm>
            <a:off x="2072112" y="1029642"/>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dirty="0">
              <a:solidFill>
                <a:schemeClr val="bg2"/>
              </a:solidFill>
              <a:latin typeface="Trebuchet MS" charset="0"/>
              <a:ea typeface="Trebuchet MS" charset="0"/>
              <a:cs typeface="Trebuchet MS" charset="0"/>
            </a:endParaRPr>
          </a:p>
        </p:txBody>
      </p:sp>
      <p:sp>
        <p:nvSpPr>
          <p:cNvPr id="62" name="TextBox 61"/>
          <p:cNvSpPr txBox="1"/>
          <p:nvPr userDrawn="1"/>
        </p:nvSpPr>
        <p:spPr>
          <a:xfrm>
            <a:off x="5251976" y="1028785"/>
            <a:ext cx="3031804" cy="276999"/>
          </a:xfrm>
          <a:prstGeom prst="rect">
            <a:avLst/>
          </a:prstGeom>
          <a:noFill/>
        </p:spPr>
        <p:txBody>
          <a:bodyPr wrap="square" rtlCol="0">
            <a:spAutoFit/>
          </a:bodyPr>
          <a:lstStyle/>
          <a:p>
            <a:pPr algn="ctr"/>
            <a:r>
              <a:rPr lang="nl-BE" sz="1200" dirty="0">
                <a:solidFill>
                  <a:schemeClr val="bg2"/>
                </a:solidFill>
                <a:latin typeface="Trebuchet MS" charset="0"/>
                <a:ea typeface="Trebuchet MS" charset="0"/>
                <a:cs typeface="Trebuchet MS" charset="0"/>
              </a:rPr>
              <a:t>Well-Being</a:t>
            </a:r>
            <a:endParaRPr sz="1200" dirty="0">
              <a:solidFill>
                <a:schemeClr val="bg2"/>
              </a:solidFill>
              <a:latin typeface="Trebuchet MS" charset="0"/>
              <a:ea typeface="Trebuchet MS" charset="0"/>
              <a:cs typeface="Trebuchet MS" charset="0"/>
            </a:endParaRPr>
          </a:p>
        </p:txBody>
      </p:sp>
      <p:sp>
        <p:nvSpPr>
          <p:cNvPr id="63" name="Titel 1"/>
          <p:cNvSpPr txBox="1">
            <a:spLocks/>
          </p:cNvSpPr>
          <p:nvPr userDrawn="1"/>
        </p:nvSpPr>
        <p:spPr>
          <a:xfrm>
            <a:off x="698834" y="338436"/>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Productoverzicht deel 1</a:t>
            </a:r>
          </a:p>
        </p:txBody>
      </p:sp>
    </p:spTree>
    <p:extLst>
      <p:ext uri="{BB962C8B-B14F-4D97-AF65-F5344CB8AC3E}">
        <p14:creationId xmlns:p14="http://schemas.microsoft.com/office/powerpoint/2010/main" val="169711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ductoverzicht d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1" name="Rectangle 10"/>
          <p:cNvSpPr/>
          <p:nvPr userDrawn="1"/>
        </p:nvSpPr>
        <p:spPr>
          <a:xfrm>
            <a:off x="2055784" y="1006233"/>
            <a:ext cx="3044376" cy="3495373"/>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600" noProof="1">
                <a:solidFill>
                  <a:srgbClr val="AA1B1D"/>
                </a:solidFill>
                <a:latin typeface="Calibri"/>
              </a:rPr>
              <a:t>HR</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2" name="Rectangle 11"/>
          <p:cNvSpPr/>
          <p:nvPr userDrawn="1"/>
        </p:nvSpPr>
        <p:spPr>
          <a:xfrm>
            <a:off x="5248219" y="995842"/>
            <a:ext cx="3021165" cy="3505764"/>
          </a:xfrm>
          <a:prstGeom prst="rect">
            <a:avLst/>
          </a:prstGeom>
          <a:solidFill>
            <a:schemeClr val="accent6"/>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600" noProof="1">
              <a:solidFill>
                <a:srgbClr val="AA1B1D"/>
              </a:solidFill>
              <a:latin typeface="Calibri"/>
            </a:endParaRPr>
          </a:p>
          <a:p>
            <a:pPr algn="ctr" defTabSz="1219170">
              <a:defRPr/>
            </a:pPr>
            <a:r>
              <a:rPr lang="nl-BE" sz="600" noProof="1">
                <a:solidFill>
                  <a:srgbClr val="AA1B1D"/>
                </a:solidFill>
                <a:latin typeface="Calibri"/>
              </a:rPr>
              <a:t>Well-being</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3" name="Rectangle 12"/>
          <p:cNvSpPr/>
          <p:nvPr userDrawn="1"/>
        </p:nvSpPr>
        <p:spPr>
          <a:xfrm>
            <a:off x="829787" y="2312593"/>
            <a:ext cx="7528457" cy="30100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QiosQ                                                                       </a:t>
            </a:r>
          </a:p>
        </p:txBody>
      </p:sp>
      <p:sp>
        <p:nvSpPr>
          <p:cNvPr id="14" name="TextBox 13"/>
          <p:cNvSpPr txBox="1"/>
          <p:nvPr userDrawn="1"/>
        </p:nvSpPr>
        <p:spPr>
          <a:xfrm>
            <a:off x="2129278" y="2370422"/>
            <a:ext cx="5998065" cy="184666"/>
          </a:xfrm>
          <a:prstGeom prst="rect">
            <a:avLst/>
          </a:prstGeom>
          <a:solidFill>
            <a:schemeClr val="bg2"/>
          </a:solidFill>
          <a:ln>
            <a:solidFill>
              <a:schemeClr val="tx1"/>
            </a:solidFill>
          </a:ln>
        </p:spPr>
        <p:txBody>
          <a:bodyPr wrap="square" rtlCol="0">
            <a:spAutoFit/>
          </a:bodyPr>
          <a:lstStyle/>
          <a:p>
            <a:pPr algn="ctr"/>
            <a:r>
              <a:rPr lang="nl-NL" sz="600" i="1" dirty="0"/>
              <a:t>Payroll </a:t>
            </a:r>
            <a:r>
              <a:rPr lang="nl-NL" sz="600" i="1" dirty="0" err="1"/>
              <a:t>and</a:t>
            </a:r>
            <a:r>
              <a:rPr lang="nl-NL" sz="600" i="1" dirty="0"/>
              <a:t> </a:t>
            </a:r>
            <a:r>
              <a:rPr lang="nl-NL" sz="600" i="1" dirty="0" err="1"/>
              <a:t>Health&amp;Safety</a:t>
            </a:r>
            <a:r>
              <a:rPr lang="nl-NL" sz="600" i="1" dirty="0"/>
              <a:t> services </a:t>
            </a:r>
            <a:r>
              <a:rPr lang="nl-NL" sz="600" i="1" dirty="0" err="1"/>
              <a:t>for</a:t>
            </a:r>
            <a:r>
              <a:rPr lang="nl-NL" sz="600" i="1" dirty="0"/>
              <a:t> SME</a:t>
            </a:r>
          </a:p>
        </p:txBody>
      </p:sp>
      <p:sp>
        <p:nvSpPr>
          <p:cNvPr id="15" name="Rectangle 14"/>
          <p:cNvSpPr/>
          <p:nvPr userDrawn="1"/>
        </p:nvSpPr>
        <p:spPr>
          <a:xfrm>
            <a:off x="829787" y="1432175"/>
            <a:ext cx="7528457" cy="801516"/>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Academy: </a:t>
            </a:r>
          </a:p>
          <a:p>
            <a:pPr defTabSz="1219170">
              <a:defRPr/>
            </a:pPr>
            <a:r>
              <a:rPr lang="nl-BE" sz="1000" noProof="1">
                <a:solidFill>
                  <a:schemeClr val="tx1"/>
                </a:solidFill>
                <a:latin typeface="Trebuchet MS" charset="0"/>
                <a:ea typeface="Trebuchet MS" charset="0"/>
                <a:cs typeface="Trebuchet MS" charset="0"/>
              </a:rPr>
              <a:t>onze opleidingen</a:t>
            </a:r>
          </a:p>
        </p:txBody>
      </p:sp>
      <p:sp>
        <p:nvSpPr>
          <p:cNvPr id="16" name="TextBox 15"/>
          <p:cNvSpPr txBox="1"/>
          <p:nvPr userDrawn="1"/>
        </p:nvSpPr>
        <p:spPr>
          <a:xfrm>
            <a:off x="2155090" y="1508491"/>
            <a:ext cx="966563" cy="276999"/>
          </a:xfrm>
          <a:prstGeom prst="rect">
            <a:avLst/>
          </a:prstGeom>
          <a:solidFill>
            <a:schemeClr val="bg2"/>
          </a:solidFill>
          <a:ln>
            <a:solidFill>
              <a:schemeClr val="tx1"/>
            </a:solidFill>
          </a:ln>
        </p:spPr>
        <p:txBody>
          <a:bodyPr wrap="square" rtlCol="0">
            <a:spAutoFit/>
          </a:bodyPr>
          <a:lstStyle/>
          <a:p>
            <a:pPr algn="ctr"/>
            <a:r>
              <a:rPr lang="nl-NL" sz="600" dirty="0" err="1"/>
              <a:t>Reward</a:t>
            </a:r>
            <a:r>
              <a:rPr lang="nl-NL" sz="600" dirty="0"/>
              <a:t> </a:t>
            </a:r>
            <a:r>
              <a:rPr lang="nl-NL" sz="600" dirty="0" err="1"/>
              <a:t>and</a:t>
            </a:r>
            <a:r>
              <a:rPr lang="nl-NL" sz="600" dirty="0"/>
              <a:t> </a:t>
            </a:r>
            <a:r>
              <a:rPr lang="nl-NL" sz="600" dirty="0" err="1"/>
              <a:t>wage</a:t>
            </a:r>
            <a:r>
              <a:rPr lang="nl-NL" sz="600" dirty="0"/>
              <a:t> </a:t>
            </a:r>
            <a:r>
              <a:rPr lang="nl-NL" sz="600" dirty="0" err="1"/>
              <a:t>optimization</a:t>
            </a:r>
            <a:r>
              <a:rPr lang="nl-NL" sz="600" dirty="0"/>
              <a:t> </a:t>
            </a:r>
          </a:p>
        </p:txBody>
      </p:sp>
      <p:sp>
        <p:nvSpPr>
          <p:cNvPr id="17" name="TextBox 16"/>
          <p:cNvSpPr txBox="1"/>
          <p:nvPr userDrawn="1"/>
        </p:nvSpPr>
        <p:spPr>
          <a:xfrm>
            <a:off x="3938641" y="1670005"/>
            <a:ext cx="655374" cy="184666"/>
          </a:xfrm>
          <a:prstGeom prst="rect">
            <a:avLst/>
          </a:prstGeom>
          <a:solidFill>
            <a:schemeClr val="bg2"/>
          </a:solidFill>
          <a:ln>
            <a:solidFill>
              <a:schemeClr val="tx1"/>
            </a:solidFill>
          </a:ln>
        </p:spPr>
        <p:txBody>
          <a:bodyPr wrap="square" rtlCol="0">
            <a:spAutoFit/>
          </a:bodyPr>
          <a:lstStyle/>
          <a:p>
            <a:pPr algn="ctr"/>
            <a:r>
              <a:rPr lang="nl-NL" sz="600" dirty="0" err="1"/>
              <a:t>Employment</a:t>
            </a:r>
            <a:endParaRPr lang="nl-NL" sz="600" dirty="0"/>
          </a:p>
        </p:txBody>
      </p:sp>
      <p:sp>
        <p:nvSpPr>
          <p:cNvPr id="18" name="TextBox 17"/>
          <p:cNvSpPr txBox="1"/>
          <p:nvPr userDrawn="1"/>
        </p:nvSpPr>
        <p:spPr>
          <a:xfrm>
            <a:off x="2155090" y="1915531"/>
            <a:ext cx="966563" cy="276999"/>
          </a:xfrm>
          <a:prstGeom prst="rect">
            <a:avLst/>
          </a:prstGeom>
          <a:solidFill>
            <a:schemeClr val="bg2"/>
          </a:solidFill>
          <a:ln>
            <a:solidFill>
              <a:schemeClr val="tx1"/>
            </a:solidFill>
          </a:ln>
        </p:spPr>
        <p:txBody>
          <a:bodyPr wrap="square" rtlCol="0">
            <a:spAutoFit/>
          </a:bodyPr>
          <a:lstStyle/>
          <a:p>
            <a:pPr algn="ctr"/>
            <a:r>
              <a:rPr lang="nl-NL" sz="600" dirty="0"/>
              <a:t>DOTS Payroll Essentials</a:t>
            </a:r>
          </a:p>
        </p:txBody>
      </p:sp>
      <p:sp>
        <p:nvSpPr>
          <p:cNvPr id="19" name="TextBox 18"/>
          <p:cNvSpPr txBox="1"/>
          <p:nvPr userDrawn="1"/>
        </p:nvSpPr>
        <p:spPr>
          <a:xfrm>
            <a:off x="3224459" y="1922832"/>
            <a:ext cx="655374" cy="276999"/>
          </a:xfrm>
          <a:prstGeom prst="rect">
            <a:avLst/>
          </a:prstGeom>
          <a:solidFill>
            <a:schemeClr val="bg2"/>
          </a:solidFill>
          <a:ln>
            <a:solidFill>
              <a:schemeClr val="tx1"/>
            </a:solidFill>
          </a:ln>
        </p:spPr>
        <p:txBody>
          <a:bodyPr wrap="square" rtlCol="0">
            <a:spAutoFit/>
          </a:bodyPr>
          <a:lstStyle/>
          <a:p>
            <a:pPr algn="ctr"/>
            <a:r>
              <a:rPr lang="nl-NL" sz="600" dirty="0"/>
              <a:t>DOTS Reporting</a:t>
            </a:r>
          </a:p>
        </p:txBody>
      </p:sp>
      <p:sp>
        <p:nvSpPr>
          <p:cNvPr id="20" name="TextBox 19"/>
          <p:cNvSpPr txBox="1"/>
          <p:nvPr userDrawn="1"/>
        </p:nvSpPr>
        <p:spPr>
          <a:xfrm>
            <a:off x="3938642" y="1508491"/>
            <a:ext cx="655374" cy="184666"/>
          </a:xfrm>
          <a:prstGeom prst="rect">
            <a:avLst/>
          </a:prstGeom>
          <a:solidFill>
            <a:schemeClr val="bg2"/>
          </a:solidFill>
          <a:ln>
            <a:solidFill>
              <a:schemeClr val="tx1"/>
            </a:solidFill>
          </a:ln>
        </p:spPr>
        <p:txBody>
          <a:bodyPr wrap="square" rtlCol="0">
            <a:spAutoFit/>
          </a:bodyPr>
          <a:lstStyle/>
          <a:p>
            <a:pPr algn="ctr"/>
            <a:r>
              <a:rPr lang="nl-NL" sz="600" dirty="0" err="1"/>
              <a:t>Social</a:t>
            </a:r>
            <a:r>
              <a:rPr lang="nl-NL" sz="600" dirty="0"/>
              <a:t> </a:t>
            </a:r>
            <a:r>
              <a:rPr lang="nl-NL" sz="600" dirty="0" err="1"/>
              <a:t>news</a:t>
            </a:r>
            <a:endParaRPr lang="nl-NL" sz="600" dirty="0"/>
          </a:p>
        </p:txBody>
      </p:sp>
      <p:sp>
        <p:nvSpPr>
          <p:cNvPr id="21" name="TextBox 20"/>
          <p:cNvSpPr txBox="1"/>
          <p:nvPr userDrawn="1"/>
        </p:nvSpPr>
        <p:spPr>
          <a:xfrm>
            <a:off x="3938641" y="1922831"/>
            <a:ext cx="1113367" cy="276999"/>
          </a:xfrm>
          <a:prstGeom prst="rect">
            <a:avLst/>
          </a:prstGeom>
          <a:solidFill>
            <a:schemeClr val="bg2"/>
          </a:solidFill>
          <a:ln>
            <a:solidFill>
              <a:schemeClr val="tx1"/>
            </a:solidFill>
          </a:ln>
        </p:spPr>
        <p:txBody>
          <a:bodyPr wrap="square" rtlCol="0">
            <a:spAutoFit/>
          </a:bodyPr>
          <a:lstStyle/>
          <a:p>
            <a:pPr algn="ctr"/>
            <a:r>
              <a:rPr lang="nl-NL" sz="600" dirty="0"/>
              <a:t>DOTS Financial </a:t>
            </a:r>
            <a:r>
              <a:rPr lang="nl-NL" sz="600" dirty="0" err="1"/>
              <a:t>reporting</a:t>
            </a:r>
            <a:r>
              <a:rPr lang="nl-NL" sz="600" dirty="0"/>
              <a:t> </a:t>
            </a:r>
            <a:r>
              <a:rPr lang="nl-NL" sz="600" dirty="0" err="1"/>
              <a:t>cost</a:t>
            </a:r>
            <a:endParaRPr lang="nl-NL" sz="600" dirty="0"/>
          </a:p>
        </p:txBody>
      </p:sp>
      <p:sp>
        <p:nvSpPr>
          <p:cNvPr id="22" name="TextBox 21"/>
          <p:cNvSpPr txBox="1"/>
          <p:nvPr userDrawn="1"/>
        </p:nvSpPr>
        <p:spPr>
          <a:xfrm>
            <a:off x="3209448" y="1508491"/>
            <a:ext cx="655374" cy="276999"/>
          </a:xfrm>
          <a:prstGeom prst="rect">
            <a:avLst/>
          </a:prstGeom>
          <a:solidFill>
            <a:schemeClr val="bg2"/>
          </a:solidFill>
          <a:ln>
            <a:solidFill>
              <a:schemeClr val="tx1"/>
            </a:solidFill>
          </a:ln>
        </p:spPr>
        <p:txBody>
          <a:bodyPr wrap="square" rtlCol="0">
            <a:spAutoFit/>
          </a:bodyPr>
          <a:lstStyle/>
          <a:p>
            <a:pPr algn="ctr"/>
            <a:r>
              <a:rPr lang="nl-NL" sz="600" dirty="0"/>
              <a:t>Strategic Reward</a:t>
            </a:r>
          </a:p>
        </p:txBody>
      </p:sp>
      <p:sp>
        <p:nvSpPr>
          <p:cNvPr id="23" name="TextBox 22"/>
          <p:cNvSpPr txBox="1"/>
          <p:nvPr userDrawn="1"/>
        </p:nvSpPr>
        <p:spPr>
          <a:xfrm>
            <a:off x="5267898" y="1511220"/>
            <a:ext cx="759854" cy="369332"/>
          </a:xfrm>
          <a:prstGeom prst="rect">
            <a:avLst/>
          </a:prstGeom>
          <a:solidFill>
            <a:schemeClr val="bg2"/>
          </a:solidFill>
          <a:ln>
            <a:solidFill>
              <a:schemeClr val="tx1"/>
            </a:solidFill>
          </a:ln>
        </p:spPr>
        <p:txBody>
          <a:bodyPr wrap="square" rtlCol="0">
            <a:spAutoFit/>
          </a:bodyPr>
          <a:lstStyle/>
          <a:p>
            <a:pPr algn="ctr"/>
            <a:r>
              <a:rPr lang="nl-NL" sz="600" dirty="0"/>
              <a:t>Prevention </a:t>
            </a:r>
            <a:r>
              <a:rPr lang="nl-NL" sz="600" dirty="0" err="1"/>
              <a:t>advisor</a:t>
            </a:r>
            <a:endParaRPr lang="nl-NL" sz="600" dirty="0"/>
          </a:p>
          <a:p>
            <a:pPr algn="ctr"/>
            <a:r>
              <a:rPr lang="nl-NL" sz="600" dirty="0"/>
              <a:t>Level 3</a:t>
            </a:r>
          </a:p>
        </p:txBody>
      </p:sp>
      <p:sp>
        <p:nvSpPr>
          <p:cNvPr id="24" name="TextBox 23"/>
          <p:cNvSpPr txBox="1"/>
          <p:nvPr userDrawn="1"/>
        </p:nvSpPr>
        <p:spPr>
          <a:xfrm>
            <a:off x="5267898" y="1779827"/>
            <a:ext cx="979715" cy="369332"/>
          </a:xfrm>
          <a:prstGeom prst="rect">
            <a:avLst/>
          </a:prstGeom>
          <a:solidFill>
            <a:schemeClr val="bg2"/>
          </a:solidFill>
          <a:ln>
            <a:solidFill>
              <a:schemeClr val="tx1"/>
            </a:solidFill>
          </a:ln>
        </p:spPr>
        <p:txBody>
          <a:bodyPr wrap="square" rtlCol="0">
            <a:spAutoFit/>
          </a:bodyPr>
          <a:lstStyle/>
          <a:p>
            <a:pPr algn="ctr"/>
            <a:r>
              <a:rPr lang="nl-NL" sz="600" dirty="0"/>
              <a:t>EHBO</a:t>
            </a:r>
          </a:p>
          <a:p>
            <a:pPr algn="ctr"/>
            <a:r>
              <a:rPr lang="nl-NL" sz="600" dirty="0"/>
              <a:t>(</a:t>
            </a:r>
            <a:r>
              <a:rPr lang="nl-NL" sz="600" dirty="0" err="1"/>
              <a:t>also</a:t>
            </a:r>
            <a:r>
              <a:rPr lang="nl-NL" sz="600" dirty="0"/>
              <a:t> in </a:t>
            </a:r>
            <a:r>
              <a:rPr lang="nl-NL" sz="600" dirty="0" err="1"/>
              <a:t>blended</a:t>
            </a:r>
            <a:r>
              <a:rPr lang="nl-NL" sz="600" dirty="0"/>
              <a:t> </a:t>
            </a:r>
            <a:r>
              <a:rPr lang="nl-NL" sz="600" dirty="0" err="1"/>
              <a:t>learning</a:t>
            </a:r>
            <a:r>
              <a:rPr lang="nl-NL" sz="600" dirty="0"/>
              <a:t>)</a:t>
            </a:r>
          </a:p>
        </p:txBody>
      </p:sp>
      <p:sp>
        <p:nvSpPr>
          <p:cNvPr id="25" name="TextBox 24"/>
          <p:cNvSpPr txBox="1"/>
          <p:nvPr userDrawn="1"/>
        </p:nvSpPr>
        <p:spPr>
          <a:xfrm>
            <a:off x="6072575" y="1508491"/>
            <a:ext cx="663991" cy="276999"/>
          </a:xfrm>
          <a:prstGeom prst="rect">
            <a:avLst/>
          </a:prstGeom>
          <a:solidFill>
            <a:schemeClr val="bg2"/>
          </a:solidFill>
          <a:ln>
            <a:solidFill>
              <a:schemeClr val="tx1"/>
            </a:solidFill>
          </a:ln>
        </p:spPr>
        <p:txBody>
          <a:bodyPr wrap="square" rtlCol="0">
            <a:spAutoFit/>
          </a:bodyPr>
          <a:lstStyle/>
          <a:p>
            <a:pPr algn="ctr"/>
            <a:r>
              <a:rPr lang="nl-NL" sz="600" dirty="0"/>
              <a:t>Fire</a:t>
            </a:r>
          </a:p>
          <a:p>
            <a:pPr algn="ctr"/>
            <a:r>
              <a:rPr lang="nl-NL" sz="600" dirty="0" err="1"/>
              <a:t>fighting</a:t>
            </a:r>
            <a:endParaRPr lang="nl-NL" sz="600" dirty="0"/>
          </a:p>
        </p:txBody>
      </p:sp>
      <p:sp>
        <p:nvSpPr>
          <p:cNvPr id="26" name="TextBox 25"/>
          <p:cNvSpPr txBox="1"/>
          <p:nvPr userDrawn="1"/>
        </p:nvSpPr>
        <p:spPr>
          <a:xfrm>
            <a:off x="6827407" y="1508491"/>
            <a:ext cx="663991" cy="184666"/>
          </a:xfrm>
          <a:prstGeom prst="rect">
            <a:avLst/>
          </a:prstGeom>
          <a:solidFill>
            <a:schemeClr val="bg2"/>
          </a:solidFill>
          <a:ln>
            <a:solidFill>
              <a:schemeClr val="tx1"/>
            </a:solidFill>
          </a:ln>
        </p:spPr>
        <p:txBody>
          <a:bodyPr wrap="square" rtlCol="0">
            <a:spAutoFit/>
          </a:bodyPr>
          <a:lstStyle/>
          <a:p>
            <a:pPr algn="ctr"/>
            <a:r>
              <a:rPr lang="nl-NL" sz="600" dirty="0" err="1"/>
              <a:t>Confidant</a:t>
            </a:r>
            <a:endParaRPr lang="nl-NL" sz="600" dirty="0"/>
          </a:p>
        </p:txBody>
      </p:sp>
      <p:sp>
        <p:nvSpPr>
          <p:cNvPr id="27" name="TextBox 26"/>
          <p:cNvSpPr txBox="1"/>
          <p:nvPr userDrawn="1"/>
        </p:nvSpPr>
        <p:spPr>
          <a:xfrm>
            <a:off x="6292436" y="1779827"/>
            <a:ext cx="663991" cy="184666"/>
          </a:xfrm>
          <a:prstGeom prst="rect">
            <a:avLst/>
          </a:prstGeom>
          <a:solidFill>
            <a:schemeClr val="bg2"/>
          </a:solidFill>
          <a:ln>
            <a:solidFill>
              <a:schemeClr val="tx1"/>
            </a:solidFill>
          </a:ln>
        </p:spPr>
        <p:txBody>
          <a:bodyPr wrap="square" rtlCol="0">
            <a:spAutoFit/>
          </a:bodyPr>
          <a:lstStyle/>
          <a:p>
            <a:pPr algn="ctr"/>
            <a:r>
              <a:rPr lang="nl-NL" sz="600" dirty="0" err="1"/>
              <a:t>Ergonomics</a:t>
            </a:r>
            <a:endParaRPr lang="nl-NL" sz="600" dirty="0"/>
          </a:p>
        </p:txBody>
      </p:sp>
      <p:sp>
        <p:nvSpPr>
          <p:cNvPr id="28" name="TextBox 27"/>
          <p:cNvSpPr txBox="1"/>
          <p:nvPr userDrawn="1"/>
        </p:nvSpPr>
        <p:spPr>
          <a:xfrm>
            <a:off x="7001249" y="1775804"/>
            <a:ext cx="663991" cy="184666"/>
          </a:xfrm>
          <a:prstGeom prst="rect">
            <a:avLst/>
          </a:prstGeom>
          <a:solidFill>
            <a:schemeClr val="bg2"/>
          </a:solidFill>
          <a:ln>
            <a:solidFill>
              <a:schemeClr val="tx1"/>
            </a:solidFill>
          </a:ln>
        </p:spPr>
        <p:txBody>
          <a:bodyPr wrap="square" rtlCol="0">
            <a:spAutoFit/>
          </a:bodyPr>
          <a:lstStyle/>
          <a:p>
            <a:pPr algn="ctr"/>
            <a:r>
              <a:rPr lang="nl-NL" sz="600" dirty="0"/>
              <a:t>Safety</a:t>
            </a:r>
          </a:p>
        </p:txBody>
      </p:sp>
      <p:sp>
        <p:nvSpPr>
          <p:cNvPr id="29" name="TextBox 28"/>
          <p:cNvSpPr txBox="1"/>
          <p:nvPr userDrawn="1"/>
        </p:nvSpPr>
        <p:spPr>
          <a:xfrm>
            <a:off x="5267898" y="2057655"/>
            <a:ext cx="663991" cy="184666"/>
          </a:xfrm>
          <a:prstGeom prst="rect">
            <a:avLst/>
          </a:prstGeom>
          <a:solidFill>
            <a:schemeClr val="bg2"/>
          </a:solidFill>
          <a:ln>
            <a:solidFill>
              <a:schemeClr val="tx1"/>
            </a:solidFill>
          </a:ln>
        </p:spPr>
        <p:txBody>
          <a:bodyPr wrap="square" rtlCol="0">
            <a:spAutoFit/>
          </a:bodyPr>
          <a:lstStyle/>
          <a:p>
            <a:pPr algn="ctr"/>
            <a:r>
              <a:rPr lang="nl-NL" sz="600" dirty="0" err="1"/>
              <a:t>Vitality</a:t>
            </a:r>
            <a:endParaRPr lang="nl-NL" sz="600" dirty="0"/>
          </a:p>
        </p:txBody>
      </p:sp>
      <p:sp>
        <p:nvSpPr>
          <p:cNvPr id="30" name="TextBox 29"/>
          <p:cNvSpPr txBox="1"/>
          <p:nvPr userDrawn="1"/>
        </p:nvSpPr>
        <p:spPr>
          <a:xfrm>
            <a:off x="5241962" y="2630213"/>
            <a:ext cx="3025489" cy="215444"/>
          </a:xfrm>
          <a:prstGeom prst="rect">
            <a:avLst/>
          </a:prstGeom>
          <a:noFill/>
          <a:ln w="9525">
            <a:noFill/>
          </a:ln>
        </p:spPr>
        <p:txBody>
          <a:bodyPr wrap="square" rtlCol="0">
            <a:spAutoFit/>
          </a:bodyPr>
          <a:lstStyle/>
          <a:p>
            <a:pPr algn="ctr" defTabSz="1219170">
              <a:defRPr/>
            </a:pPr>
            <a:r>
              <a:rPr lang="nl-BE" sz="800" b="1" dirty="0">
                <a:solidFill>
                  <a:schemeClr val="bg2"/>
                </a:solidFill>
                <a:latin typeface="Calibri"/>
              </a:rPr>
              <a:t>HEALTH &amp; SAFETY</a:t>
            </a:r>
          </a:p>
        </p:txBody>
      </p:sp>
      <p:sp>
        <p:nvSpPr>
          <p:cNvPr id="31" name="TextBox 30"/>
          <p:cNvSpPr txBox="1"/>
          <p:nvPr userDrawn="1"/>
        </p:nvSpPr>
        <p:spPr>
          <a:xfrm>
            <a:off x="2164517" y="2876434"/>
            <a:ext cx="2833205" cy="646331"/>
          </a:xfrm>
          <a:prstGeom prst="rect">
            <a:avLst/>
          </a:prstGeom>
          <a:solidFill>
            <a:schemeClr val="bg2"/>
          </a:solidFill>
          <a:ln>
            <a:solidFill>
              <a:schemeClr val="tx1"/>
            </a:solidFill>
          </a:ln>
        </p:spPr>
        <p:txBody>
          <a:bodyPr wrap="square" rtlCol="0" anchor="ctr">
            <a:spAutoFit/>
          </a:bodyPr>
          <a:lstStyle/>
          <a:p>
            <a:r>
              <a:rPr lang="nl-NL" sz="600" dirty="0"/>
              <a:t>Sociaal secretariaat: </a:t>
            </a:r>
          </a:p>
          <a:p>
            <a:pPr marL="171450" indent="-171450">
              <a:buFont typeface="Arial" panose="020B0604020202020204" pitchFamily="34" charset="0"/>
              <a:buChar char="•"/>
            </a:pPr>
            <a:r>
              <a:rPr lang="nl-NL" sz="600" dirty="0" err="1"/>
              <a:t>Calculation</a:t>
            </a:r>
            <a:r>
              <a:rPr lang="nl-NL" sz="600" dirty="0"/>
              <a:t> </a:t>
            </a:r>
            <a:r>
              <a:rPr lang="nl-NL" sz="600" dirty="0" err="1"/>
              <a:t>gross</a:t>
            </a:r>
            <a:r>
              <a:rPr lang="nl-NL" sz="600" dirty="0"/>
              <a:t>/net, </a:t>
            </a:r>
            <a:r>
              <a:rPr lang="nl-NL" sz="600" dirty="0" err="1"/>
              <a:t>deposits</a:t>
            </a:r>
            <a:r>
              <a:rPr lang="nl-NL" sz="600" dirty="0"/>
              <a:t>, Holiday </a:t>
            </a:r>
            <a:r>
              <a:rPr lang="nl-NL" sz="600" dirty="0" err="1"/>
              <a:t>Pay</a:t>
            </a:r>
            <a:r>
              <a:rPr lang="nl-NL" sz="600" dirty="0"/>
              <a:t>, </a:t>
            </a:r>
            <a:r>
              <a:rPr lang="nl-NL" sz="600" dirty="0" err="1"/>
              <a:t>year</a:t>
            </a:r>
            <a:r>
              <a:rPr lang="nl-NL" sz="600" dirty="0"/>
              <a:t>-end bonus, </a:t>
            </a:r>
            <a:r>
              <a:rPr lang="nl-NL" sz="600" dirty="0" err="1"/>
              <a:t>reward</a:t>
            </a:r>
            <a:r>
              <a:rPr lang="nl-NL" sz="600" dirty="0"/>
              <a:t> </a:t>
            </a:r>
            <a:r>
              <a:rPr lang="nl-NL" sz="600" dirty="0" err="1"/>
              <a:t>and</a:t>
            </a:r>
            <a:r>
              <a:rPr lang="nl-NL" sz="600" dirty="0"/>
              <a:t> </a:t>
            </a:r>
            <a:r>
              <a:rPr lang="nl-NL" sz="600" dirty="0" err="1"/>
              <a:t>wage</a:t>
            </a:r>
            <a:r>
              <a:rPr lang="nl-NL" sz="600" dirty="0"/>
              <a:t> pre-</a:t>
            </a:r>
            <a:r>
              <a:rPr lang="nl-NL" sz="600" dirty="0" err="1"/>
              <a:t>retirement</a:t>
            </a:r>
            <a:r>
              <a:rPr lang="nl-NL" sz="600" dirty="0"/>
              <a:t>, ... </a:t>
            </a:r>
          </a:p>
          <a:p>
            <a:pPr marL="171450" indent="-171450">
              <a:buFont typeface="Arial" panose="020B0604020202020204" pitchFamily="34" charset="0"/>
              <a:buChar char="•"/>
            </a:pPr>
            <a:r>
              <a:rPr lang="nl-NL" sz="600" dirty="0" err="1"/>
              <a:t>Deliver</a:t>
            </a:r>
            <a:r>
              <a:rPr lang="nl-NL" sz="600" dirty="0"/>
              <a:t> </a:t>
            </a:r>
            <a:r>
              <a:rPr lang="nl-NL" sz="600" dirty="0" err="1"/>
              <a:t>wage</a:t>
            </a:r>
            <a:r>
              <a:rPr lang="nl-NL" sz="600" dirty="0"/>
              <a:t> </a:t>
            </a:r>
            <a:r>
              <a:rPr lang="nl-NL" sz="600" dirty="0" err="1"/>
              <a:t>documents</a:t>
            </a:r>
            <a:r>
              <a:rPr lang="nl-NL" sz="600" dirty="0"/>
              <a:t> </a:t>
            </a:r>
            <a:r>
              <a:rPr lang="nl-NL" sz="600" dirty="0" err="1"/>
              <a:t>and</a:t>
            </a:r>
            <a:r>
              <a:rPr lang="nl-NL" sz="600" dirty="0"/>
              <a:t> </a:t>
            </a:r>
            <a:r>
              <a:rPr lang="nl-NL" sz="600" dirty="0" err="1"/>
              <a:t>fiscal</a:t>
            </a:r>
            <a:r>
              <a:rPr lang="nl-NL" sz="600" dirty="0"/>
              <a:t> </a:t>
            </a:r>
            <a:r>
              <a:rPr lang="nl-NL" sz="600" dirty="0" err="1"/>
              <a:t>documents</a:t>
            </a:r>
            <a:endParaRPr lang="nl-NL" sz="600" dirty="0"/>
          </a:p>
          <a:p>
            <a:pPr marL="171450" indent="-171450">
              <a:buFont typeface="Arial" panose="020B0604020202020204" pitchFamily="34" charset="0"/>
              <a:buChar char="•"/>
            </a:pPr>
            <a:r>
              <a:rPr lang="nl-NL" sz="600" dirty="0"/>
              <a:t>NSSO- </a:t>
            </a:r>
            <a:r>
              <a:rPr lang="nl-NL" sz="600" dirty="0" err="1"/>
              <a:t>and</a:t>
            </a:r>
            <a:r>
              <a:rPr lang="nl-NL" sz="600" dirty="0"/>
              <a:t> </a:t>
            </a:r>
            <a:r>
              <a:rPr lang="nl-NL" sz="600" dirty="0" err="1"/>
              <a:t>other</a:t>
            </a:r>
            <a:r>
              <a:rPr lang="nl-NL" sz="600" dirty="0"/>
              <a:t> </a:t>
            </a:r>
            <a:r>
              <a:rPr lang="nl-NL" sz="600" dirty="0" err="1"/>
              <a:t>declarations</a:t>
            </a:r>
            <a:r>
              <a:rPr lang="nl-NL" sz="600" dirty="0"/>
              <a:t> </a:t>
            </a:r>
          </a:p>
          <a:p>
            <a:endParaRPr lang="nl-NL" sz="600" dirty="0"/>
          </a:p>
        </p:txBody>
      </p:sp>
      <p:sp>
        <p:nvSpPr>
          <p:cNvPr id="32" name="TextBox 31"/>
          <p:cNvSpPr txBox="1"/>
          <p:nvPr userDrawn="1"/>
        </p:nvSpPr>
        <p:spPr>
          <a:xfrm>
            <a:off x="2158589" y="3856641"/>
            <a:ext cx="2839133" cy="184666"/>
          </a:xfrm>
          <a:prstGeom prst="rect">
            <a:avLst/>
          </a:prstGeom>
          <a:solidFill>
            <a:schemeClr val="bg2"/>
          </a:solidFill>
          <a:ln>
            <a:solidFill>
              <a:schemeClr val="tx1"/>
            </a:solidFill>
          </a:ln>
        </p:spPr>
        <p:txBody>
          <a:bodyPr wrap="square" rtlCol="0">
            <a:spAutoFit/>
          </a:bodyPr>
          <a:lstStyle/>
          <a:p>
            <a:r>
              <a:rPr lang="nl-NL" sz="600" dirty="0" err="1"/>
              <a:t>Wage</a:t>
            </a:r>
            <a:r>
              <a:rPr lang="nl-NL" sz="600" dirty="0"/>
              <a:t> gap analyses </a:t>
            </a:r>
            <a:r>
              <a:rPr lang="nl-NL" sz="600" dirty="0" err="1"/>
              <a:t>and</a:t>
            </a:r>
            <a:r>
              <a:rPr lang="nl-NL" sz="600" dirty="0"/>
              <a:t> </a:t>
            </a:r>
            <a:r>
              <a:rPr lang="nl-NL" sz="600" dirty="0" err="1"/>
              <a:t>other</a:t>
            </a:r>
            <a:r>
              <a:rPr lang="nl-NL" sz="600" dirty="0"/>
              <a:t> </a:t>
            </a:r>
            <a:r>
              <a:rPr lang="nl-NL" sz="600" dirty="0" err="1"/>
              <a:t>reporting</a:t>
            </a:r>
            <a:endParaRPr lang="nl-NL" sz="600" dirty="0"/>
          </a:p>
        </p:txBody>
      </p:sp>
      <p:sp>
        <p:nvSpPr>
          <p:cNvPr id="33" name="TextBox 32"/>
          <p:cNvSpPr txBox="1"/>
          <p:nvPr userDrawn="1"/>
        </p:nvSpPr>
        <p:spPr>
          <a:xfrm>
            <a:off x="2164517" y="3672027"/>
            <a:ext cx="2833205" cy="184666"/>
          </a:xfrm>
          <a:prstGeom prst="rect">
            <a:avLst/>
          </a:prstGeom>
          <a:solidFill>
            <a:schemeClr val="bg2"/>
          </a:solidFill>
          <a:ln>
            <a:solidFill>
              <a:schemeClr val="tx1"/>
            </a:solidFill>
          </a:ln>
        </p:spPr>
        <p:txBody>
          <a:bodyPr wrap="square" rtlCol="0">
            <a:spAutoFit/>
          </a:bodyPr>
          <a:lstStyle/>
          <a:p>
            <a:r>
              <a:rPr lang="nl-NL" sz="600" dirty="0" err="1"/>
              <a:t>Labor</a:t>
            </a:r>
            <a:r>
              <a:rPr lang="nl-NL" sz="600" dirty="0"/>
              <a:t> </a:t>
            </a:r>
            <a:r>
              <a:rPr lang="nl-NL" sz="600" dirty="0" err="1"/>
              <a:t>regulations</a:t>
            </a:r>
            <a:r>
              <a:rPr lang="nl-NL" sz="600" dirty="0"/>
              <a:t>, </a:t>
            </a:r>
            <a:r>
              <a:rPr lang="nl-NL" sz="600" dirty="0" err="1"/>
              <a:t>policies</a:t>
            </a:r>
            <a:r>
              <a:rPr lang="nl-NL" sz="600" dirty="0"/>
              <a:t> </a:t>
            </a:r>
            <a:r>
              <a:rPr lang="nl-NL" sz="600" dirty="0" err="1"/>
              <a:t>and</a:t>
            </a:r>
            <a:r>
              <a:rPr lang="nl-NL" sz="600" dirty="0"/>
              <a:t> </a:t>
            </a:r>
            <a:r>
              <a:rPr lang="nl-NL" sz="600" dirty="0" err="1"/>
              <a:t>other</a:t>
            </a:r>
            <a:r>
              <a:rPr lang="nl-NL" sz="600" dirty="0"/>
              <a:t> </a:t>
            </a:r>
            <a:r>
              <a:rPr lang="nl-NL" sz="600" dirty="0" err="1"/>
              <a:t>social</a:t>
            </a:r>
            <a:r>
              <a:rPr lang="nl-NL" sz="600" dirty="0"/>
              <a:t> </a:t>
            </a:r>
            <a:r>
              <a:rPr lang="nl-NL" sz="600" dirty="0" err="1"/>
              <a:t>documents</a:t>
            </a:r>
            <a:endParaRPr lang="nl-NL" sz="600" dirty="0"/>
          </a:p>
        </p:txBody>
      </p:sp>
      <p:sp>
        <p:nvSpPr>
          <p:cNvPr id="34" name="TextBox 33"/>
          <p:cNvSpPr txBox="1"/>
          <p:nvPr userDrawn="1"/>
        </p:nvSpPr>
        <p:spPr>
          <a:xfrm>
            <a:off x="2164517" y="4039855"/>
            <a:ext cx="2833205" cy="184666"/>
          </a:xfrm>
          <a:prstGeom prst="rect">
            <a:avLst/>
          </a:prstGeom>
          <a:solidFill>
            <a:schemeClr val="bg2"/>
          </a:solidFill>
          <a:ln>
            <a:solidFill>
              <a:schemeClr val="tx1"/>
            </a:solidFill>
          </a:ln>
        </p:spPr>
        <p:txBody>
          <a:bodyPr wrap="square" rtlCol="0">
            <a:spAutoFit/>
          </a:bodyPr>
          <a:lstStyle/>
          <a:p>
            <a:r>
              <a:rPr lang="nl-NL" sz="600" dirty="0"/>
              <a:t>Child benefit fund</a:t>
            </a:r>
          </a:p>
        </p:txBody>
      </p:sp>
      <p:sp>
        <p:nvSpPr>
          <p:cNvPr id="35" name="TextBox 34"/>
          <p:cNvSpPr txBox="1"/>
          <p:nvPr userDrawn="1"/>
        </p:nvSpPr>
        <p:spPr>
          <a:xfrm>
            <a:off x="2164517" y="3491112"/>
            <a:ext cx="2833205" cy="184666"/>
          </a:xfrm>
          <a:prstGeom prst="rect">
            <a:avLst/>
          </a:prstGeom>
          <a:solidFill>
            <a:schemeClr val="bg2"/>
          </a:solidFill>
          <a:ln>
            <a:solidFill>
              <a:schemeClr val="tx1"/>
            </a:solidFill>
          </a:ln>
        </p:spPr>
        <p:txBody>
          <a:bodyPr wrap="square" rtlCol="0">
            <a:spAutoFit/>
          </a:bodyPr>
          <a:lstStyle/>
          <a:p>
            <a:r>
              <a:rPr lang="nl-NL" sz="600" dirty="0"/>
              <a:t>Legal information</a:t>
            </a:r>
          </a:p>
        </p:txBody>
      </p:sp>
      <p:sp>
        <p:nvSpPr>
          <p:cNvPr id="36" name="TextBox 35"/>
          <p:cNvSpPr txBox="1"/>
          <p:nvPr userDrawn="1"/>
        </p:nvSpPr>
        <p:spPr>
          <a:xfrm>
            <a:off x="2055783" y="1073699"/>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dirty="0">
              <a:solidFill>
                <a:schemeClr val="bg2"/>
              </a:solidFill>
              <a:latin typeface="Trebuchet MS" charset="0"/>
              <a:ea typeface="Trebuchet MS" charset="0"/>
              <a:cs typeface="Trebuchet MS" charset="0"/>
            </a:endParaRPr>
          </a:p>
        </p:txBody>
      </p:sp>
      <p:sp>
        <p:nvSpPr>
          <p:cNvPr id="37" name="TextBox 36"/>
          <p:cNvSpPr txBox="1"/>
          <p:nvPr userDrawn="1"/>
        </p:nvSpPr>
        <p:spPr>
          <a:xfrm>
            <a:off x="5235647" y="1072842"/>
            <a:ext cx="3031804" cy="276999"/>
          </a:xfrm>
          <a:prstGeom prst="rect">
            <a:avLst/>
          </a:prstGeom>
          <a:noFill/>
        </p:spPr>
        <p:txBody>
          <a:bodyPr wrap="square" rtlCol="0">
            <a:spAutoFit/>
          </a:bodyPr>
          <a:lstStyle/>
          <a:p>
            <a:pPr algn="ctr"/>
            <a:r>
              <a:rPr lang="nl-BE" sz="1200" dirty="0">
                <a:solidFill>
                  <a:schemeClr val="bg2"/>
                </a:solidFill>
                <a:latin typeface="Trebuchet MS" charset="0"/>
                <a:ea typeface="Trebuchet MS" charset="0"/>
                <a:cs typeface="Trebuchet MS" charset="0"/>
              </a:rPr>
              <a:t>Well-Being</a:t>
            </a:r>
            <a:endParaRPr sz="1200" dirty="0">
              <a:solidFill>
                <a:schemeClr val="bg2"/>
              </a:solidFill>
              <a:latin typeface="Trebuchet MS" charset="0"/>
              <a:ea typeface="Trebuchet MS" charset="0"/>
              <a:cs typeface="Trebuchet MS" charset="0"/>
            </a:endParaRPr>
          </a:p>
        </p:txBody>
      </p:sp>
      <p:sp>
        <p:nvSpPr>
          <p:cNvPr id="38" name="TextBox 37"/>
          <p:cNvSpPr txBox="1"/>
          <p:nvPr userDrawn="1"/>
        </p:nvSpPr>
        <p:spPr>
          <a:xfrm>
            <a:off x="5347625" y="2876434"/>
            <a:ext cx="2824094" cy="1015663"/>
          </a:xfrm>
          <a:prstGeom prst="rect">
            <a:avLst/>
          </a:prstGeom>
          <a:solidFill>
            <a:schemeClr val="bg2"/>
          </a:solidFill>
          <a:ln>
            <a:solidFill>
              <a:schemeClr val="accent1"/>
            </a:solidFill>
          </a:ln>
        </p:spPr>
        <p:txBody>
          <a:bodyPr wrap="square" rtlCol="0">
            <a:spAutoFit/>
          </a:bodyPr>
          <a:lstStyle/>
          <a:p>
            <a:r>
              <a:rPr lang="nl-NL" sz="600" dirty="0"/>
              <a:t>On level of </a:t>
            </a:r>
            <a:r>
              <a:rPr lang="nl-NL" sz="600" dirty="0" err="1"/>
              <a:t>the</a:t>
            </a:r>
            <a:r>
              <a:rPr lang="nl-NL" sz="600" dirty="0"/>
              <a:t> </a:t>
            </a:r>
            <a:r>
              <a:rPr lang="nl-NL" sz="600" dirty="0" err="1"/>
              <a:t>organisation</a:t>
            </a:r>
            <a:r>
              <a:rPr lang="nl-NL" sz="600" dirty="0"/>
              <a:t>: </a:t>
            </a:r>
          </a:p>
          <a:p>
            <a:pPr marL="171450" indent="-171450">
              <a:buFont typeface="Arial" panose="020B0604020202020204" pitchFamily="34" charset="0"/>
              <a:buChar char="•"/>
            </a:pPr>
            <a:r>
              <a:rPr lang="nl-NL" sz="600" dirty="0"/>
              <a:t>Connection </a:t>
            </a:r>
            <a:r>
              <a:rPr lang="nl-NL" sz="600" dirty="0" err="1"/>
              <a:t>External</a:t>
            </a:r>
            <a:r>
              <a:rPr lang="nl-NL" sz="600" dirty="0"/>
              <a:t> Service – </a:t>
            </a:r>
            <a:r>
              <a:rPr lang="nl-NL" sz="600" dirty="0" err="1"/>
              <a:t>Periodical</a:t>
            </a:r>
            <a:r>
              <a:rPr lang="nl-NL" sz="600" dirty="0"/>
              <a:t> </a:t>
            </a:r>
            <a:r>
              <a:rPr lang="nl-NL" sz="600" dirty="0" err="1"/>
              <a:t>and</a:t>
            </a:r>
            <a:r>
              <a:rPr lang="nl-NL" sz="600" dirty="0"/>
              <a:t> </a:t>
            </a:r>
            <a:r>
              <a:rPr lang="nl-NL" sz="600" dirty="0" err="1"/>
              <a:t>not</a:t>
            </a:r>
            <a:r>
              <a:rPr lang="nl-NL" sz="600" dirty="0"/>
              <a:t> </a:t>
            </a:r>
            <a:r>
              <a:rPr lang="nl-NL" sz="600" dirty="0" err="1"/>
              <a:t>periodical</a:t>
            </a:r>
            <a:r>
              <a:rPr lang="nl-NL" sz="600" dirty="0"/>
              <a:t> </a:t>
            </a:r>
            <a:r>
              <a:rPr lang="nl-NL" sz="600" dirty="0" err="1"/>
              <a:t>researches</a:t>
            </a:r>
            <a:endParaRPr lang="nl-NL" sz="600" dirty="0"/>
          </a:p>
          <a:p>
            <a:pPr marL="171450" indent="-171450">
              <a:buFont typeface="Arial" panose="020B0604020202020204" pitchFamily="34" charset="0"/>
              <a:buChar char="•"/>
            </a:pPr>
            <a:r>
              <a:rPr lang="nl-NL" sz="600" dirty="0"/>
              <a:t>Risk analysis </a:t>
            </a:r>
            <a:r>
              <a:rPr lang="nl-NL" sz="600" dirty="0" err="1"/>
              <a:t>and</a:t>
            </a:r>
            <a:r>
              <a:rPr lang="nl-NL" sz="600" dirty="0"/>
              <a:t> </a:t>
            </a:r>
            <a:r>
              <a:rPr lang="nl-NL" sz="600" dirty="0" err="1"/>
              <a:t>global</a:t>
            </a:r>
            <a:r>
              <a:rPr lang="nl-NL" sz="600" dirty="0"/>
              <a:t> prevention plan</a:t>
            </a:r>
          </a:p>
          <a:p>
            <a:pPr marL="171450" indent="-171450">
              <a:buFont typeface="Arial" panose="020B0604020202020204" pitchFamily="34" charset="0"/>
              <a:buChar char="•"/>
            </a:pPr>
            <a:r>
              <a:rPr lang="nl-NL" sz="600" dirty="0" err="1"/>
              <a:t>Measurement</a:t>
            </a:r>
            <a:r>
              <a:rPr lang="nl-NL" sz="600" dirty="0"/>
              <a:t> stress </a:t>
            </a:r>
            <a:r>
              <a:rPr lang="nl-NL" sz="600" dirty="0" err="1"/>
              <a:t>and</a:t>
            </a:r>
            <a:r>
              <a:rPr lang="nl-NL" sz="600" dirty="0"/>
              <a:t> engagement (sensor)</a:t>
            </a:r>
          </a:p>
          <a:p>
            <a:pPr marL="171450" indent="-171450">
              <a:buFont typeface="Arial" panose="020B0604020202020204" pitchFamily="34" charset="0"/>
              <a:buChar char="•"/>
            </a:pPr>
            <a:r>
              <a:rPr lang="nl-NL" sz="600" dirty="0"/>
              <a:t>Certificatie (OHSAS 18011, VCA, ISO, EPC, …)</a:t>
            </a:r>
          </a:p>
          <a:p>
            <a:pPr marL="171450" indent="-171450">
              <a:buFont typeface="Arial" panose="020B0604020202020204" pitchFamily="34" charset="0"/>
              <a:buChar char="•"/>
            </a:pPr>
            <a:r>
              <a:rPr lang="nl-NL" sz="600" dirty="0" err="1"/>
              <a:t>Occupational</a:t>
            </a:r>
            <a:r>
              <a:rPr lang="nl-NL" sz="600" dirty="0"/>
              <a:t> </a:t>
            </a:r>
            <a:r>
              <a:rPr lang="nl-NL" sz="600" dirty="0" err="1"/>
              <a:t>hygiene</a:t>
            </a:r>
            <a:r>
              <a:rPr lang="nl-NL" sz="600" dirty="0"/>
              <a:t>: </a:t>
            </a:r>
            <a:r>
              <a:rPr lang="nl-NL" sz="600" dirty="0" err="1"/>
              <a:t>physical</a:t>
            </a:r>
            <a:r>
              <a:rPr lang="nl-NL" sz="600" dirty="0"/>
              <a:t>, </a:t>
            </a:r>
            <a:r>
              <a:rPr lang="nl-NL" sz="600" dirty="0" err="1"/>
              <a:t>chemical</a:t>
            </a:r>
            <a:r>
              <a:rPr lang="nl-NL" sz="600" dirty="0"/>
              <a:t> </a:t>
            </a:r>
            <a:r>
              <a:rPr lang="nl-NL" sz="600" dirty="0" err="1"/>
              <a:t>and</a:t>
            </a:r>
            <a:r>
              <a:rPr lang="nl-NL" sz="600" dirty="0"/>
              <a:t> </a:t>
            </a:r>
            <a:r>
              <a:rPr lang="nl-NL" sz="600" dirty="0" err="1"/>
              <a:t>biological</a:t>
            </a:r>
            <a:r>
              <a:rPr lang="nl-NL" sz="600" dirty="0"/>
              <a:t> agentia</a:t>
            </a:r>
          </a:p>
          <a:p>
            <a:pPr marL="171450" indent="-171450">
              <a:buFont typeface="Arial" panose="020B0604020202020204" pitchFamily="34" charset="0"/>
              <a:buChar char="•"/>
            </a:pPr>
            <a:r>
              <a:rPr lang="nl-NL" sz="600" dirty="0" err="1"/>
              <a:t>Ergonomics</a:t>
            </a:r>
            <a:r>
              <a:rPr lang="nl-NL" sz="600" dirty="0"/>
              <a:t>: </a:t>
            </a:r>
            <a:r>
              <a:rPr lang="nl-NL" sz="600" dirty="0" err="1"/>
              <a:t>environmental</a:t>
            </a:r>
            <a:r>
              <a:rPr lang="nl-NL" sz="600" dirty="0"/>
              <a:t> factors, </a:t>
            </a:r>
            <a:r>
              <a:rPr lang="nl-NL" sz="600" dirty="0" err="1"/>
              <a:t>work</a:t>
            </a:r>
            <a:r>
              <a:rPr lang="nl-NL" sz="600" dirty="0"/>
              <a:t> stations, </a:t>
            </a:r>
            <a:r>
              <a:rPr lang="nl-NL" sz="600" dirty="0" err="1"/>
              <a:t>physical</a:t>
            </a:r>
            <a:r>
              <a:rPr lang="nl-NL" sz="600" dirty="0"/>
              <a:t> </a:t>
            </a:r>
            <a:r>
              <a:rPr lang="nl-NL" sz="600" dirty="0" err="1"/>
              <a:t>inconvenience</a:t>
            </a:r>
            <a:r>
              <a:rPr lang="nl-NL" sz="600" dirty="0"/>
              <a:t>, </a:t>
            </a:r>
            <a:r>
              <a:rPr lang="nl-NL" sz="600" dirty="0" err="1"/>
              <a:t>ergocoaching</a:t>
            </a:r>
            <a:endParaRPr lang="nl-NL" sz="600" dirty="0"/>
          </a:p>
          <a:p>
            <a:pPr marL="171450" indent="-171450">
              <a:buFont typeface="Arial" panose="020B0604020202020204" pitchFamily="34" charset="0"/>
              <a:buChar char="•"/>
            </a:pPr>
            <a:r>
              <a:rPr lang="nl-NL" sz="600" dirty="0" err="1"/>
              <a:t>Mental</a:t>
            </a:r>
            <a:r>
              <a:rPr lang="nl-NL" sz="600" dirty="0"/>
              <a:t>: </a:t>
            </a:r>
            <a:r>
              <a:rPr lang="nl-NL" sz="600" dirty="0" err="1"/>
              <a:t>confidant</a:t>
            </a:r>
            <a:r>
              <a:rPr lang="nl-NL" sz="600" dirty="0"/>
              <a:t>, assistance </a:t>
            </a:r>
            <a:r>
              <a:rPr lang="nl-NL" sz="600" dirty="0" err="1"/>
              <a:t>addiction</a:t>
            </a:r>
            <a:r>
              <a:rPr lang="nl-NL" sz="600" dirty="0"/>
              <a:t> (alcohol, drug, </a:t>
            </a:r>
            <a:r>
              <a:rPr lang="nl-NL" sz="600" dirty="0" err="1"/>
              <a:t>tabacco</a:t>
            </a:r>
            <a:r>
              <a:rPr lang="nl-NL" sz="600" dirty="0"/>
              <a:t>)</a:t>
            </a:r>
          </a:p>
          <a:p>
            <a:pPr marL="171450" indent="-171450">
              <a:buFont typeface="Arial" panose="020B0604020202020204" pitchFamily="34" charset="0"/>
              <a:buChar char="•"/>
            </a:pPr>
            <a:r>
              <a:rPr lang="nl-NL" sz="600" dirty="0"/>
              <a:t>Safety: </a:t>
            </a:r>
            <a:r>
              <a:rPr lang="nl-NL" sz="600" dirty="0" err="1"/>
              <a:t>firefighting</a:t>
            </a:r>
            <a:r>
              <a:rPr lang="nl-NL" sz="600" dirty="0"/>
              <a:t> </a:t>
            </a:r>
            <a:r>
              <a:rPr lang="nl-NL" sz="600" dirty="0" err="1"/>
              <a:t>and</a:t>
            </a:r>
            <a:r>
              <a:rPr lang="nl-NL" sz="600" dirty="0"/>
              <a:t> </a:t>
            </a:r>
            <a:r>
              <a:rPr lang="nl-NL" sz="600" dirty="0" err="1"/>
              <a:t>emergency</a:t>
            </a:r>
            <a:r>
              <a:rPr lang="nl-NL" sz="600" dirty="0"/>
              <a:t> plan, </a:t>
            </a:r>
            <a:r>
              <a:rPr lang="nl-NL" sz="600" dirty="0" err="1"/>
              <a:t>work</a:t>
            </a:r>
            <a:r>
              <a:rPr lang="nl-NL" sz="600" dirty="0"/>
              <a:t> equipment</a:t>
            </a:r>
          </a:p>
        </p:txBody>
      </p:sp>
      <p:sp>
        <p:nvSpPr>
          <p:cNvPr id="39" name="TextBox 38"/>
          <p:cNvSpPr txBox="1"/>
          <p:nvPr userDrawn="1"/>
        </p:nvSpPr>
        <p:spPr>
          <a:xfrm>
            <a:off x="5347625" y="3884519"/>
            <a:ext cx="2824094" cy="646331"/>
          </a:xfrm>
          <a:prstGeom prst="rect">
            <a:avLst/>
          </a:prstGeom>
          <a:solidFill>
            <a:schemeClr val="bg2"/>
          </a:solidFill>
          <a:ln>
            <a:solidFill>
              <a:schemeClr val="accent1"/>
            </a:solidFill>
          </a:ln>
        </p:spPr>
        <p:txBody>
          <a:bodyPr wrap="square" rtlCol="0">
            <a:spAutoFit/>
          </a:bodyPr>
          <a:lstStyle/>
          <a:p>
            <a:r>
              <a:rPr lang="nl-NL" sz="600" dirty="0"/>
              <a:t>On level of </a:t>
            </a:r>
            <a:r>
              <a:rPr lang="nl-NL" sz="600" dirty="0" err="1"/>
              <a:t>the</a:t>
            </a:r>
            <a:r>
              <a:rPr lang="nl-NL" sz="600" dirty="0"/>
              <a:t> </a:t>
            </a:r>
            <a:r>
              <a:rPr lang="nl-NL" sz="600" dirty="0" err="1"/>
              <a:t>individual</a:t>
            </a:r>
            <a:r>
              <a:rPr lang="nl-NL" sz="600" dirty="0"/>
              <a:t>: </a:t>
            </a:r>
          </a:p>
          <a:p>
            <a:pPr marL="171450" indent="-171450">
              <a:buFont typeface="Arial" panose="020B0604020202020204" pitchFamily="34" charset="0"/>
              <a:buChar char="•"/>
            </a:pPr>
            <a:r>
              <a:rPr lang="nl-NL" sz="600" dirty="0" err="1"/>
              <a:t>Flu</a:t>
            </a:r>
            <a:r>
              <a:rPr lang="nl-NL" sz="600" dirty="0"/>
              <a:t> </a:t>
            </a:r>
            <a:r>
              <a:rPr lang="nl-NL" sz="600" dirty="0" err="1"/>
              <a:t>vaccination</a:t>
            </a:r>
            <a:endParaRPr lang="nl-NL" sz="600" dirty="0"/>
          </a:p>
          <a:p>
            <a:pPr marL="171450" indent="-171450">
              <a:buFont typeface="Arial" panose="020B0604020202020204" pitchFamily="34" charset="0"/>
              <a:buChar char="•"/>
            </a:pPr>
            <a:r>
              <a:rPr lang="nl-NL" sz="600" dirty="0" err="1"/>
              <a:t>Individual</a:t>
            </a:r>
            <a:r>
              <a:rPr lang="nl-NL" sz="600" dirty="0"/>
              <a:t> </a:t>
            </a:r>
            <a:r>
              <a:rPr lang="nl-NL" sz="600" dirty="0" err="1"/>
              <a:t>request</a:t>
            </a:r>
            <a:r>
              <a:rPr lang="nl-NL" sz="600" dirty="0"/>
              <a:t> </a:t>
            </a:r>
            <a:r>
              <a:rPr lang="nl-NL" sz="600" dirty="0" err="1"/>
              <a:t>with</a:t>
            </a:r>
            <a:r>
              <a:rPr lang="nl-NL" sz="600" dirty="0"/>
              <a:t> </a:t>
            </a:r>
            <a:r>
              <a:rPr lang="nl-NL" sz="600" dirty="0" err="1"/>
              <a:t>reference</a:t>
            </a:r>
            <a:r>
              <a:rPr lang="nl-NL" sz="600" dirty="0"/>
              <a:t> </a:t>
            </a:r>
            <a:r>
              <a:rPr lang="nl-NL" sz="600" dirty="0" err="1"/>
              <a:t>to</a:t>
            </a:r>
            <a:r>
              <a:rPr lang="nl-NL" sz="600" dirty="0"/>
              <a:t> stress, </a:t>
            </a:r>
            <a:r>
              <a:rPr lang="nl-NL" sz="600" dirty="0" err="1"/>
              <a:t>burnout</a:t>
            </a:r>
            <a:r>
              <a:rPr lang="nl-NL" sz="600" dirty="0"/>
              <a:t>, </a:t>
            </a:r>
            <a:r>
              <a:rPr lang="nl-NL" sz="600" dirty="0" err="1"/>
              <a:t>bullying</a:t>
            </a:r>
            <a:r>
              <a:rPr lang="nl-NL" sz="600" dirty="0"/>
              <a:t> </a:t>
            </a:r>
            <a:r>
              <a:rPr lang="nl-NL" sz="600" dirty="0" err="1"/>
              <a:t>and</a:t>
            </a:r>
            <a:r>
              <a:rPr lang="nl-NL" sz="600" dirty="0"/>
              <a:t> </a:t>
            </a:r>
            <a:r>
              <a:rPr lang="nl-NL" sz="600" dirty="0" err="1"/>
              <a:t>sexual</a:t>
            </a:r>
            <a:r>
              <a:rPr lang="nl-NL" sz="600" dirty="0"/>
              <a:t> </a:t>
            </a:r>
            <a:r>
              <a:rPr lang="nl-NL" sz="600" dirty="0" err="1"/>
              <a:t>harassment</a:t>
            </a:r>
            <a:r>
              <a:rPr lang="nl-NL" sz="600" dirty="0"/>
              <a:t> at </a:t>
            </a:r>
            <a:r>
              <a:rPr lang="nl-NL" sz="600" dirty="0" err="1"/>
              <a:t>work</a:t>
            </a:r>
            <a:endParaRPr lang="nl-NL" sz="600" dirty="0"/>
          </a:p>
          <a:p>
            <a:pPr marL="171450" indent="-171450">
              <a:buFont typeface="Arial" panose="020B0604020202020204" pitchFamily="34" charset="0"/>
              <a:buChar char="•"/>
            </a:pPr>
            <a:r>
              <a:rPr lang="nl-NL" sz="600" dirty="0"/>
              <a:t>Employee Assistance Program (EAP)</a:t>
            </a:r>
          </a:p>
          <a:p>
            <a:pPr marL="171450" indent="-171450">
              <a:buFont typeface="Arial" panose="020B0604020202020204" pitchFamily="34" charset="0"/>
              <a:buChar char="•"/>
            </a:pPr>
            <a:r>
              <a:rPr lang="nl-NL" sz="600" dirty="0" err="1"/>
              <a:t>Intervention</a:t>
            </a:r>
            <a:r>
              <a:rPr lang="nl-NL" sz="600" dirty="0"/>
              <a:t> </a:t>
            </a:r>
            <a:r>
              <a:rPr lang="nl-NL" sz="600" dirty="0" err="1"/>
              <a:t>and</a:t>
            </a:r>
            <a:r>
              <a:rPr lang="nl-NL" sz="600" dirty="0"/>
              <a:t> conflict </a:t>
            </a:r>
            <a:r>
              <a:rPr lang="nl-NL" sz="600" dirty="0" err="1"/>
              <a:t>mediation</a:t>
            </a:r>
            <a:endParaRPr lang="nl-NL" sz="600" dirty="0"/>
          </a:p>
        </p:txBody>
      </p:sp>
      <p:sp>
        <p:nvSpPr>
          <p:cNvPr id="40" name="TextBox 39"/>
          <p:cNvSpPr txBox="1"/>
          <p:nvPr userDrawn="1"/>
        </p:nvSpPr>
        <p:spPr>
          <a:xfrm>
            <a:off x="2053852" y="2641002"/>
            <a:ext cx="3043702" cy="215444"/>
          </a:xfrm>
          <a:prstGeom prst="rect">
            <a:avLst/>
          </a:prstGeom>
          <a:noFill/>
          <a:ln w="9525">
            <a:noFill/>
          </a:ln>
        </p:spPr>
        <p:txBody>
          <a:bodyPr wrap="square" rtlCol="0">
            <a:spAutoFit/>
          </a:bodyPr>
          <a:lstStyle/>
          <a:p>
            <a:pPr algn="ctr" defTabSz="1219170">
              <a:defRPr/>
            </a:pPr>
            <a:r>
              <a:rPr lang="nl-BE" sz="800" b="1" dirty="0">
                <a:solidFill>
                  <a:schemeClr val="bg2"/>
                </a:solidFill>
                <a:latin typeface="Calibri"/>
              </a:rPr>
              <a:t>PAYROLL</a:t>
            </a:r>
          </a:p>
        </p:txBody>
      </p:sp>
      <p:sp>
        <p:nvSpPr>
          <p:cNvPr id="41"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Productoverzicht deel 2</a:t>
            </a:r>
          </a:p>
        </p:txBody>
      </p:sp>
    </p:spTree>
    <p:extLst>
      <p:ext uri="{BB962C8B-B14F-4D97-AF65-F5344CB8AC3E}">
        <p14:creationId xmlns:p14="http://schemas.microsoft.com/office/powerpoint/2010/main" val="894150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 medische centra N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6737" y="1047290"/>
            <a:ext cx="5340559" cy="3799738"/>
          </a:xfrm>
          <a:prstGeom prst="rect">
            <a:avLst/>
          </a:prstGeom>
        </p:spPr>
      </p:pic>
      <p:sp>
        <p:nvSpPr>
          <p:cNvPr id="12"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medische centra </a:t>
            </a:r>
            <a:r>
              <a:rPr lang="nl-NL" sz="3200" dirty="0" err="1">
                <a:solidFill>
                  <a:schemeClr val="tx1"/>
                </a:solidFill>
              </a:rPr>
              <a:t>Attentia</a:t>
            </a:r>
            <a:r>
              <a:rPr lang="nl-NL" sz="3200" dirty="0">
                <a:solidFill>
                  <a:schemeClr val="tx1"/>
                </a:solidFill>
              </a:rPr>
              <a:t> NL</a:t>
            </a:r>
          </a:p>
        </p:txBody>
      </p:sp>
    </p:spTree>
    <p:extLst>
      <p:ext uri="{BB962C8B-B14F-4D97-AF65-F5344CB8AC3E}">
        <p14:creationId xmlns:p14="http://schemas.microsoft.com/office/powerpoint/2010/main" val="212234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 medische centra F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3"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medische centra </a:t>
            </a:r>
            <a:r>
              <a:rPr lang="nl-NL" sz="3200" dirty="0" err="1">
                <a:solidFill>
                  <a:schemeClr val="tx1"/>
                </a:solidFill>
              </a:rPr>
              <a:t>Attentia</a:t>
            </a:r>
            <a:r>
              <a:rPr lang="nl-NL" sz="3200" dirty="0">
                <a:solidFill>
                  <a:schemeClr val="tx1"/>
                </a:solidFill>
              </a:rPr>
              <a:t> FR</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82852" y="1047838"/>
            <a:ext cx="5339018" cy="3798642"/>
          </a:xfrm>
          <a:prstGeom prst="rect">
            <a:avLst/>
          </a:prstGeom>
        </p:spPr>
      </p:pic>
    </p:spTree>
    <p:extLst>
      <p:ext uri="{BB962C8B-B14F-4D97-AF65-F5344CB8AC3E}">
        <p14:creationId xmlns:p14="http://schemas.microsoft.com/office/powerpoint/2010/main" val="1329032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 kantore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3573" y="1047285"/>
            <a:ext cx="5337148" cy="3805453"/>
          </a:xfrm>
          <a:prstGeom prst="rect">
            <a:avLst/>
          </a:prstGeom>
        </p:spPr>
      </p:pic>
      <p:sp>
        <p:nvSpPr>
          <p:cNvPr id="13"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kantoren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41335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Titelstijl bewerken</a:t>
            </a:r>
            <a:endParaRPr lang="nl-NL" dirty="0"/>
          </a:p>
        </p:txBody>
      </p:sp>
      <p:sp>
        <p:nvSpPr>
          <p:cNvPr id="9" name="Tijdelijke aanduiding voor tekst 8"/>
          <p:cNvSpPr>
            <a:spLocks noGrp="1" noChangeAspect="1"/>
          </p:cNvSpPr>
          <p:nvPr>
            <p:ph type="body" sz="quarter" idx="10" hasCustomPrompt="1"/>
          </p:nvPr>
        </p:nvSpPr>
        <p:spPr>
          <a:xfrm>
            <a:off x="704001" y="1249752"/>
            <a:ext cx="6742800" cy="2937600"/>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baseline="0">
                <a:solidFill>
                  <a:schemeClr val="tx2"/>
                </a:solidFill>
              </a:defRPr>
            </a:lvl1pPr>
            <a:lvl2pPr marL="742950" indent="-285750">
              <a:lnSpc>
                <a:spcPct val="150000"/>
              </a:lnSpc>
              <a:buClr>
                <a:schemeClr val="tx1"/>
              </a:buClr>
              <a:buFont typeface="Wingdings" charset="2"/>
              <a:buChar char="§"/>
              <a:defRPr sz="1300">
                <a:solidFill>
                  <a:schemeClr val="tx2"/>
                </a:solidFill>
              </a:defRPr>
            </a:lvl2pPr>
            <a:lvl3pPr marL="1143000" indent="-228600">
              <a:lnSpc>
                <a:spcPct val="150000"/>
              </a:lnSpc>
              <a:buClr>
                <a:schemeClr val="accent4"/>
              </a:buClr>
              <a:buFont typeface=".AppleSystemUIFont" charset="-120"/>
              <a:buChar char="•"/>
              <a:defRPr sz="1200" baseline="0">
                <a:solidFill>
                  <a:schemeClr val="tx2"/>
                </a:solidFill>
              </a:defRPr>
            </a:lvl3pPr>
            <a:lvl4pPr marL="1600200" indent="-228600">
              <a:buClr>
                <a:schemeClr val="accent3"/>
              </a:buClr>
              <a:buFont typeface=".LucidaGrandeUI" charset="0"/>
              <a:buChar char="‣"/>
              <a:tabLst>
                <a:tab pos="528638" algn="l"/>
              </a:tabLst>
              <a:defRPr sz="1100" baseline="0">
                <a:solidFill>
                  <a:schemeClr val="tx2"/>
                </a:solidFill>
              </a:defRPr>
            </a:lvl4pPr>
            <a:lvl5pPr marL="2057400" indent="-228600">
              <a:buClr>
                <a:schemeClr val="tx2"/>
              </a:buClr>
              <a:buFont typeface="ArialMT" charset="0"/>
              <a:buChar char="›"/>
              <a:defRPr sz="1000">
                <a:solidFill>
                  <a:schemeClr val="tx2"/>
                </a:solidFill>
              </a:defRPr>
            </a:lvl5pPr>
          </a:lstStyle>
          <a:p>
            <a:pPr lvl="0"/>
            <a:r>
              <a:rPr lang="nl-BE" dirty="0"/>
              <a:t>Tekststijl van het model bewerken</a:t>
            </a:r>
          </a:p>
          <a:p>
            <a:pPr lvl="1"/>
            <a:r>
              <a:rPr lang="nl-BE" dirty="0"/>
              <a:t>Tweede niveau</a:t>
            </a:r>
          </a:p>
          <a:p>
            <a:pPr lvl="2"/>
            <a:r>
              <a:rPr lang="nl-BE" dirty="0"/>
              <a:t>Derde niveau</a:t>
            </a:r>
          </a:p>
          <a:p>
            <a:pPr lvl="3"/>
            <a:r>
              <a:rPr lang="nl-BE" dirty="0"/>
              <a:t>Vierde niveau</a:t>
            </a:r>
          </a:p>
          <a:p>
            <a:pPr lvl="4"/>
            <a:r>
              <a:rPr lang="nl-BE" dirty="0"/>
              <a:t>Vijfde niveau</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454105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foto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0" y="548641"/>
            <a:ext cx="3636351" cy="550331"/>
          </a:xfrm>
          <a:prstGeom prst="rect">
            <a:avLst/>
          </a:prstGeom>
        </p:spPr>
        <p:txBody>
          <a:bodyPr/>
          <a:lstStyle>
            <a:lvl1pPr>
              <a:defRPr sz="3200" baseline="0"/>
            </a:lvl1pPr>
          </a:lstStyle>
          <a:p>
            <a:r>
              <a:rPr lang="nl-BE" dirty="0"/>
              <a:t>Titelstijl bewerken</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0" y="1803660"/>
            <a:ext cx="3636351" cy="2383692"/>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2" name="Picture Placeholder 2"/>
          <p:cNvSpPr>
            <a:spLocks noGrp="1"/>
          </p:cNvSpPr>
          <p:nvPr>
            <p:ph type="pic" sz="quarter" idx="13" hasCustomPrompt="1"/>
          </p:nvPr>
        </p:nvSpPr>
        <p:spPr>
          <a:xfrm>
            <a:off x="4678057" y="548641"/>
            <a:ext cx="3721630" cy="3638711"/>
          </a:xfrm>
          <a:prstGeom prst="rect">
            <a:avLst/>
          </a:prstGeom>
        </p:spPr>
        <p:txBody>
          <a:bodyPr anchor="ctr">
            <a:normAutofit/>
          </a:bodyPr>
          <a:lstStyle>
            <a:lvl1pPr marL="0" indent="0" algn="ctr">
              <a:buNone/>
              <a:defRPr sz="1400" baseline="0"/>
            </a:lvl1pPr>
          </a:lstStyle>
          <a:p>
            <a:r>
              <a:rPr lang="en-US" dirty="0" err="1"/>
              <a:t>klik</a:t>
            </a:r>
            <a:r>
              <a:rPr lang="en-US" dirty="0"/>
              <a:t> op </a:t>
            </a:r>
            <a:r>
              <a:rPr lang="en-US" dirty="0" err="1"/>
              <a:t>foto</a:t>
            </a:r>
            <a:r>
              <a:rPr lang="en-US" dirty="0"/>
              <a:t> toe </a:t>
            </a:r>
            <a:r>
              <a:rPr lang="en-US" dirty="0" err="1"/>
              <a:t>te</a:t>
            </a:r>
            <a:r>
              <a:rPr lang="en-US" dirty="0"/>
              <a:t> </a:t>
            </a:r>
            <a:r>
              <a:rPr lang="en-US" dirty="0" err="1"/>
              <a:t>voegen</a:t>
            </a:r>
            <a:endParaRPr lang="en-US"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38872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foto lin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2" name="Picture Placeholder 2"/>
          <p:cNvSpPr>
            <a:spLocks noGrp="1"/>
          </p:cNvSpPr>
          <p:nvPr>
            <p:ph type="pic" sz="quarter" idx="13" hasCustomPrompt="1"/>
          </p:nvPr>
        </p:nvSpPr>
        <p:spPr>
          <a:xfrm>
            <a:off x="706845" y="548641"/>
            <a:ext cx="3721630" cy="3638711"/>
          </a:xfrm>
          <a:prstGeom prst="rect">
            <a:avLst/>
          </a:prstGeom>
        </p:spPr>
        <p:txBody>
          <a:bodyPr anchor="ctr">
            <a:normAutofit/>
          </a:bodyPr>
          <a:lstStyle>
            <a:lvl1pPr marL="0" indent="0" algn="ctr">
              <a:buNone/>
              <a:defRPr sz="1400" baseline="0"/>
            </a:lvl1pPr>
          </a:lstStyle>
          <a:p>
            <a:r>
              <a:rPr lang="en-US" dirty="0" err="1"/>
              <a:t>klik</a:t>
            </a:r>
            <a:r>
              <a:rPr lang="en-US" dirty="0"/>
              <a:t> op </a:t>
            </a:r>
            <a:r>
              <a:rPr lang="en-US" dirty="0" err="1"/>
              <a:t>foto</a:t>
            </a:r>
            <a:r>
              <a:rPr lang="en-US" dirty="0"/>
              <a:t> toe </a:t>
            </a:r>
            <a:r>
              <a:rPr lang="en-US" dirty="0" err="1"/>
              <a:t>te</a:t>
            </a:r>
            <a:r>
              <a:rPr lang="en-US" dirty="0"/>
              <a:t> </a:t>
            </a:r>
            <a:r>
              <a:rPr lang="en-US" dirty="0" err="1"/>
              <a:t>voegen</a:t>
            </a:r>
            <a:endParaRPr lang="en-US" dirty="0"/>
          </a:p>
        </p:txBody>
      </p:sp>
      <p:sp>
        <p:nvSpPr>
          <p:cNvPr id="10" name="Tijdelijke aanduiding voor tekst 8"/>
          <p:cNvSpPr>
            <a:spLocks noGrp="1" noChangeAspect="1"/>
          </p:cNvSpPr>
          <p:nvPr>
            <p:ph type="body" sz="quarter" idx="14" hasCustomPrompt="1"/>
          </p:nvPr>
        </p:nvSpPr>
        <p:spPr>
          <a:xfrm>
            <a:off x="4767072" y="1803660"/>
            <a:ext cx="3664698" cy="2383692"/>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1" name="Titel 1"/>
          <p:cNvSpPr>
            <a:spLocks noGrp="1"/>
          </p:cNvSpPr>
          <p:nvPr>
            <p:ph type="title" hasCustomPrompt="1"/>
          </p:nvPr>
        </p:nvSpPr>
        <p:spPr>
          <a:xfrm>
            <a:off x="4767072" y="548641"/>
            <a:ext cx="3664698" cy="550331"/>
          </a:xfrm>
          <a:prstGeom prst="rect">
            <a:avLst/>
          </a:prstGeom>
        </p:spPr>
        <p:txBody>
          <a:bodyPr/>
          <a:lstStyle>
            <a:lvl1pPr>
              <a:defRPr sz="3200" baseline="0"/>
            </a:lvl1pPr>
          </a:lstStyle>
          <a:p>
            <a:r>
              <a:rPr lang="nl-BE" dirty="0"/>
              <a:t>Titelstijl bewerken</a:t>
            </a:r>
            <a:endParaRPr lang="nl-NL"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54955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95" y="-1"/>
            <a:ext cx="9149195" cy="5145025"/>
          </a:xfrm>
          <a:prstGeom prst="rect">
            <a:avLst/>
          </a:prstGeom>
        </p:spPr>
      </p:pic>
      <p:sp>
        <p:nvSpPr>
          <p:cNvPr id="12" name="Rectangle 11"/>
          <p:cNvSpPr/>
          <p:nvPr userDrawn="1"/>
        </p:nvSpPr>
        <p:spPr>
          <a:xfrm>
            <a:off x="0" y="0"/>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noChangeAspect="1"/>
          </p:cNvSpPr>
          <p:nvPr>
            <p:ph type="ctrTitle" hasCustomPrompt="1"/>
          </p:nvPr>
        </p:nvSpPr>
        <p:spPr>
          <a:xfrm>
            <a:off x="608830" y="1445871"/>
            <a:ext cx="3766222" cy="512165"/>
          </a:xfrm>
          <a:prstGeom prst="rect">
            <a:avLst/>
          </a:prstGeom>
        </p:spPr>
        <p:txBody>
          <a:bodyPr lIns="0" tIns="0" rIns="0" bIns="0" anchor="t" anchorCtr="0">
            <a:noAutofit/>
          </a:bodyPr>
          <a:lstStyle>
            <a:lvl1pPr algn="l">
              <a:defRPr sz="3000" b="1">
                <a:solidFill>
                  <a:schemeClr val="tx1"/>
                </a:solidFill>
              </a:defRPr>
            </a:lvl1pPr>
          </a:lstStyle>
          <a:p>
            <a:r>
              <a:rPr lang="nl-BE" dirty="0"/>
              <a:t>Titelstijl bewerken</a:t>
            </a:r>
            <a:endParaRPr lang="nl-NL" dirty="0"/>
          </a:p>
        </p:txBody>
      </p:sp>
      <p:pic>
        <p:nvPicPr>
          <p:cNvPr id="8"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9"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13"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dirty="0"/>
              <a:t>Subtitel bewerken</a:t>
            </a:r>
          </a:p>
        </p:txBody>
      </p:sp>
      <p:sp>
        <p:nvSpPr>
          <p:cNvPr id="14"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3150200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427111" y="2381602"/>
            <a:ext cx="6264000" cy="893453"/>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dirty="0"/>
              <a:t>Klik hier om een inspirerende quote toe te voegen uit een klantencase.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1" name="Oval 10"/>
          <p:cNvSpPr/>
          <p:nvPr userDrawn="1"/>
        </p:nvSpPr>
        <p:spPr>
          <a:xfrm>
            <a:off x="3930447" y="874059"/>
            <a:ext cx="1257327" cy="1257327"/>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ijdelijke aanduiding voor tekst 8"/>
          <p:cNvSpPr>
            <a:spLocks noGrp="1" noChangeAspect="1"/>
          </p:cNvSpPr>
          <p:nvPr>
            <p:ph type="body" sz="quarter" idx="11" hasCustomPrompt="1"/>
          </p:nvPr>
        </p:nvSpPr>
        <p:spPr>
          <a:xfrm>
            <a:off x="1427111" y="3420677"/>
            <a:ext cx="6264000" cy="23749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dirty="0"/>
              <a:t>VOORNAAM NAAM, Functie (bedrijf)</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3" name="Picture Placeholder 2"/>
          <p:cNvSpPr>
            <a:spLocks noGrp="1"/>
          </p:cNvSpPr>
          <p:nvPr>
            <p:ph type="pic" sz="quarter" idx="27" hasCustomPrompt="1"/>
          </p:nvPr>
        </p:nvSpPr>
        <p:spPr>
          <a:xfrm>
            <a:off x="4041002" y="984614"/>
            <a:ext cx="1036216" cy="1036216"/>
          </a:xfrm>
          <a:prstGeom prst="ellipse">
            <a:avLst/>
          </a:prstGeom>
        </p:spPr>
        <p:txBody>
          <a:bodyPr anchor="ctr">
            <a:normAutofit/>
          </a:bodyPr>
          <a:lstStyle>
            <a:lvl1pPr marL="0" indent="0" algn="ctr">
              <a:buNone/>
              <a:defRPr sz="900" baseline="0"/>
            </a:lvl1pPr>
          </a:lstStyle>
          <a:p>
            <a:r>
              <a:rPr lang="en-US" dirty="0" err="1"/>
              <a:t>Foto</a:t>
            </a:r>
            <a:r>
              <a:rPr lang="en-US" dirty="0"/>
              <a:t>/Logo</a:t>
            </a:r>
          </a:p>
        </p:txBody>
      </p:sp>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900647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473957" y="2381602"/>
            <a:ext cx="6264000" cy="893453"/>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dirty="0"/>
              <a:t>Klik hier om een inspirerende quote toe te voegen</a:t>
            </a:r>
          </a:p>
          <a:p>
            <a:pPr lvl="0"/>
            <a:endParaRPr lang="nl-BE" dirty="0"/>
          </a:p>
          <a:p>
            <a:pPr lvl="0"/>
            <a:endParaRPr lang="nl-BE" dirty="0"/>
          </a:p>
        </p:txBody>
      </p:sp>
      <p:sp>
        <p:nvSpPr>
          <p:cNvPr id="12" name="Tijdelijke aanduiding voor tekst 8"/>
          <p:cNvSpPr>
            <a:spLocks noGrp="1" noChangeAspect="1"/>
          </p:cNvSpPr>
          <p:nvPr>
            <p:ph type="body" sz="quarter" idx="11" hasCustomPrompt="1"/>
          </p:nvPr>
        </p:nvSpPr>
        <p:spPr>
          <a:xfrm>
            <a:off x="1473957" y="3420677"/>
            <a:ext cx="6264000" cy="23749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dirty="0"/>
              <a:t>Voornaam Naam (Auteur)</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0" name="Oval 9"/>
          <p:cNvSpPr/>
          <p:nvPr userDrawn="1"/>
        </p:nvSpPr>
        <p:spPr>
          <a:xfrm>
            <a:off x="4076911" y="974217"/>
            <a:ext cx="1058090" cy="1058090"/>
          </a:xfrm>
          <a:prstGeom prst="ellipse">
            <a:avLst/>
          </a:prstGeom>
          <a:solidFill>
            <a:schemeClr val="accent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72000" tIns="576000" rtlCol="0" anchor="ctr"/>
          <a:lstStyle/>
          <a:p>
            <a:pPr algn="ctr"/>
            <a:r>
              <a:rPr lang="de-DE" sz="10000" dirty="0">
                <a:solidFill>
                  <a:schemeClr val="tx1"/>
                </a:solidFill>
                <a:latin typeface="Arial" charset="0"/>
                <a:ea typeface="Arial" charset="0"/>
                <a:cs typeface="Arial" charset="0"/>
              </a:rPr>
              <a:t>“</a:t>
            </a: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40880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9081"/>
            <a:ext cx="6742800" cy="550331"/>
          </a:xfrm>
          <a:prstGeom prst="rect">
            <a:avLst/>
          </a:prstGeom>
        </p:spPr>
        <p:txBody>
          <a:bodyPr/>
          <a:lstStyle>
            <a:lvl1pPr>
              <a:defRPr sz="3200" baseline="0"/>
            </a:lvl1pPr>
          </a:lstStyle>
          <a:p>
            <a:r>
              <a:rPr lang="nl-BE" dirty="0"/>
              <a:t>List style</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1" y="1271946"/>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/01</a:t>
            </a:r>
            <a:endParaRPr lang="nl-BE" dirty="0"/>
          </a:p>
        </p:txBody>
      </p:sp>
      <p:sp>
        <p:nvSpPr>
          <p:cNvPr id="33" name="Tijdelijke aanduiding voor tekst 8"/>
          <p:cNvSpPr>
            <a:spLocks noGrp="1" noChangeAspect="1"/>
          </p:cNvSpPr>
          <p:nvPr>
            <p:ph type="body" sz="quarter" idx="11" hasCustomPrompt="1"/>
          </p:nvPr>
        </p:nvSpPr>
        <p:spPr>
          <a:xfrm>
            <a:off x="704001" y="1926728"/>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704001" y="1546178"/>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35" name="Tijdelijke aanduiding voor tekst 8"/>
          <p:cNvSpPr>
            <a:spLocks noGrp="1" noChangeAspect="1"/>
          </p:cNvSpPr>
          <p:nvPr>
            <p:ph type="body" sz="quarter" idx="13" hasCustomPrompt="1"/>
          </p:nvPr>
        </p:nvSpPr>
        <p:spPr>
          <a:xfrm>
            <a:off x="3374624" y="1271946"/>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/02</a:t>
            </a:r>
          </a:p>
        </p:txBody>
      </p:sp>
      <p:sp>
        <p:nvSpPr>
          <p:cNvPr id="36" name="Tijdelijke aanduiding voor tekst 8"/>
          <p:cNvSpPr>
            <a:spLocks noGrp="1" noChangeAspect="1"/>
          </p:cNvSpPr>
          <p:nvPr>
            <p:ph type="body" sz="quarter" idx="14" hasCustomPrompt="1"/>
          </p:nvPr>
        </p:nvSpPr>
        <p:spPr>
          <a:xfrm>
            <a:off x="3374624" y="1926728"/>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3374624" y="1546178"/>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38" name="Tijdelijke aanduiding voor tekst 8"/>
          <p:cNvSpPr>
            <a:spLocks noGrp="1" noChangeAspect="1"/>
          </p:cNvSpPr>
          <p:nvPr>
            <p:ph type="body" sz="quarter" idx="16" hasCustomPrompt="1"/>
          </p:nvPr>
        </p:nvSpPr>
        <p:spPr>
          <a:xfrm>
            <a:off x="6032613" y="1271946"/>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/03</a:t>
            </a:r>
          </a:p>
        </p:txBody>
      </p:sp>
      <p:sp>
        <p:nvSpPr>
          <p:cNvPr id="39" name="Tijdelijke aanduiding voor tekst 8"/>
          <p:cNvSpPr>
            <a:spLocks noGrp="1" noChangeAspect="1"/>
          </p:cNvSpPr>
          <p:nvPr>
            <p:ph type="body" sz="quarter" idx="17" hasCustomPrompt="1"/>
          </p:nvPr>
        </p:nvSpPr>
        <p:spPr>
          <a:xfrm>
            <a:off x="6032613" y="1926728"/>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6032613" y="1546178"/>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1" name="Tijdelijke aanduiding voor tekst 8"/>
          <p:cNvSpPr>
            <a:spLocks noGrp="1" noChangeAspect="1"/>
          </p:cNvSpPr>
          <p:nvPr>
            <p:ph type="body" sz="quarter" idx="19" hasCustomPrompt="1"/>
          </p:nvPr>
        </p:nvSpPr>
        <p:spPr>
          <a:xfrm>
            <a:off x="704001" y="3028857"/>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/04</a:t>
            </a:r>
          </a:p>
        </p:txBody>
      </p:sp>
      <p:sp>
        <p:nvSpPr>
          <p:cNvPr id="42" name="Tijdelijke aanduiding voor tekst 8"/>
          <p:cNvSpPr>
            <a:spLocks noGrp="1" noChangeAspect="1"/>
          </p:cNvSpPr>
          <p:nvPr>
            <p:ph type="body" sz="quarter" idx="20" hasCustomPrompt="1"/>
          </p:nvPr>
        </p:nvSpPr>
        <p:spPr>
          <a:xfrm>
            <a:off x="704001" y="3695274"/>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704001" y="3303089"/>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4" name="Tijdelijke aanduiding voor tekst 8"/>
          <p:cNvSpPr>
            <a:spLocks noGrp="1" noChangeAspect="1"/>
          </p:cNvSpPr>
          <p:nvPr>
            <p:ph type="body" sz="quarter" idx="22" hasCustomPrompt="1"/>
          </p:nvPr>
        </p:nvSpPr>
        <p:spPr>
          <a:xfrm>
            <a:off x="3374624" y="3028857"/>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/05</a:t>
            </a:r>
          </a:p>
        </p:txBody>
      </p:sp>
      <p:sp>
        <p:nvSpPr>
          <p:cNvPr id="45" name="Tijdelijke aanduiding voor tekst 8"/>
          <p:cNvSpPr>
            <a:spLocks noGrp="1" noChangeAspect="1"/>
          </p:cNvSpPr>
          <p:nvPr>
            <p:ph type="body" sz="quarter" idx="23" hasCustomPrompt="1"/>
          </p:nvPr>
        </p:nvSpPr>
        <p:spPr>
          <a:xfrm>
            <a:off x="3374624" y="3695274"/>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3374624" y="3303089"/>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7" name="Tijdelijke aanduiding voor tekst 8"/>
          <p:cNvSpPr>
            <a:spLocks noGrp="1" noChangeAspect="1"/>
          </p:cNvSpPr>
          <p:nvPr>
            <p:ph type="body" sz="quarter" idx="25" hasCustomPrompt="1"/>
          </p:nvPr>
        </p:nvSpPr>
        <p:spPr>
          <a:xfrm>
            <a:off x="6032613" y="3028857"/>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/06</a:t>
            </a:r>
          </a:p>
        </p:txBody>
      </p:sp>
      <p:sp>
        <p:nvSpPr>
          <p:cNvPr id="48" name="Tijdelijke aanduiding voor tekst 8"/>
          <p:cNvSpPr>
            <a:spLocks noGrp="1" noChangeAspect="1"/>
          </p:cNvSpPr>
          <p:nvPr>
            <p:ph type="body" sz="quarter" idx="26" hasCustomPrompt="1"/>
          </p:nvPr>
        </p:nvSpPr>
        <p:spPr>
          <a:xfrm>
            <a:off x="6032613" y="3695274"/>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9" name="Tijdelijke aanduiding voor tekst 8"/>
          <p:cNvSpPr>
            <a:spLocks noGrp="1" noChangeAspect="1"/>
          </p:cNvSpPr>
          <p:nvPr>
            <p:ph type="body" sz="quarter" idx="27" hasCustomPrompt="1"/>
          </p:nvPr>
        </p:nvSpPr>
        <p:spPr>
          <a:xfrm>
            <a:off x="6032613" y="3303089"/>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23" name="TextBox 22"/>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760955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7463347" cy="550331"/>
          </a:xfrm>
          <a:prstGeom prst="rect">
            <a:avLst/>
          </a:prstGeom>
        </p:spPr>
        <p:txBody>
          <a:bodyPr/>
          <a:lstStyle>
            <a:lvl1pPr>
              <a:defRPr sz="3200" baseline="0"/>
            </a:lvl1pPr>
          </a:lstStyle>
          <a:p>
            <a:r>
              <a:rPr lang="nl-BE" dirty="0"/>
              <a:t>List style 2</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3" name="Rectangle 22"/>
          <p:cNvSpPr/>
          <p:nvPr userDrawn="1"/>
        </p:nvSpPr>
        <p:spPr>
          <a:xfrm>
            <a:off x="827388" y="1305597"/>
            <a:ext cx="2327895" cy="3069181"/>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4" name="Oval 23"/>
          <p:cNvSpPr/>
          <p:nvPr userDrawn="1"/>
        </p:nvSpPr>
        <p:spPr>
          <a:xfrm>
            <a:off x="704001" y="1202305"/>
            <a:ext cx="527738" cy="527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01</a:t>
            </a:r>
            <a:endParaRPr sz="1400" b="1" dirty="0">
              <a:solidFill>
                <a:schemeClr val="bg2"/>
              </a:solidFill>
            </a:endParaRPr>
          </a:p>
        </p:txBody>
      </p:sp>
      <p:sp>
        <p:nvSpPr>
          <p:cNvPr id="26" name="Rectangle 25"/>
          <p:cNvSpPr/>
          <p:nvPr userDrawn="1"/>
        </p:nvSpPr>
        <p:spPr>
          <a:xfrm>
            <a:off x="3402057" y="1305597"/>
            <a:ext cx="2327895" cy="3069181"/>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7" name="Oval 26"/>
          <p:cNvSpPr/>
          <p:nvPr userDrawn="1"/>
        </p:nvSpPr>
        <p:spPr>
          <a:xfrm>
            <a:off x="3278670" y="1202305"/>
            <a:ext cx="527738" cy="5277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02</a:t>
            </a:r>
            <a:endParaRPr sz="1400" b="1" dirty="0">
              <a:solidFill>
                <a:schemeClr val="bg2"/>
              </a:solidFill>
            </a:endParaRPr>
          </a:p>
        </p:txBody>
      </p:sp>
      <p:sp>
        <p:nvSpPr>
          <p:cNvPr id="29" name="Rectangle 28"/>
          <p:cNvSpPr/>
          <p:nvPr userDrawn="1"/>
        </p:nvSpPr>
        <p:spPr>
          <a:xfrm>
            <a:off x="5976726" y="1305597"/>
            <a:ext cx="2327895" cy="3069181"/>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30" name="Oval 29"/>
          <p:cNvSpPr/>
          <p:nvPr userDrawn="1"/>
        </p:nvSpPr>
        <p:spPr>
          <a:xfrm>
            <a:off x="5853339" y="1202305"/>
            <a:ext cx="527738" cy="5277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03</a:t>
            </a:r>
            <a:endParaRPr sz="1400" b="1" dirty="0">
              <a:solidFill>
                <a:schemeClr val="bg2"/>
              </a:solidFill>
            </a:endParaRPr>
          </a:p>
        </p:txBody>
      </p:sp>
      <p:sp>
        <p:nvSpPr>
          <p:cNvPr id="32" name="Picture Placeholder 2"/>
          <p:cNvSpPr>
            <a:spLocks noGrp="1"/>
          </p:cNvSpPr>
          <p:nvPr>
            <p:ph type="pic" sz="quarter" idx="27" hasCustomPrompt="1"/>
          </p:nvPr>
        </p:nvSpPr>
        <p:spPr>
          <a:xfrm>
            <a:off x="1416819" y="1731568"/>
            <a:ext cx="1149032" cy="1149032"/>
          </a:xfrm>
          <a:prstGeom prst="ellipse">
            <a:avLst/>
          </a:prstGeom>
          <a:solidFill>
            <a:schemeClr val="accent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0" name="Picture Placeholder 2"/>
          <p:cNvSpPr>
            <a:spLocks noGrp="1"/>
          </p:cNvSpPr>
          <p:nvPr>
            <p:ph type="pic" sz="quarter" idx="28" hasCustomPrompt="1"/>
          </p:nvPr>
        </p:nvSpPr>
        <p:spPr>
          <a:xfrm>
            <a:off x="4053182" y="1731568"/>
            <a:ext cx="1149032" cy="1149032"/>
          </a:xfrm>
          <a:prstGeom prst="ellipse">
            <a:avLst/>
          </a:prstGeom>
          <a:solidFill>
            <a:schemeClr val="tx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1" name="Picture Placeholder 2"/>
          <p:cNvSpPr>
            <a:spLocks noGrp="1"/>
          </p:cNvSpPr>
          <p:nvPr>
            <p:ph type="pic" sz="quarter" idx="29" hasCustomPrompt="1"/>
          </p:nvPr>
        </p:nvSpPr>
        <p:spPr>
          <a:xfrm>
            <a:off x="6566157" y="1731568"/>
            <a:ext cx="1149032" cy="1149032"/>
          </a:xfrm>
          <a:prstGeom prst="ellipse">
            <a:avLst/>
          </a:prstGeom>
          <a:solidFill>
            <a:schemeClr val="accent4"/>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2" name="Tijdelijke aanduiding voor tekst 8"/>
          <p:cNvSpPr>
            <a:spLocks noGrp="1" noChangeAspect="1"/>
          </p:cNvSpPr>
          <p:nvPr>
            <p:ph type="body" sz="quarter" idx="11" hasCustomPrompt="1"/>
          </p:nvPr>
        </p:nvSpPr>
        <p:spPr>
          <a:xfrm>
            <a:off x="886082" y="3294431"/>
            <a:ext cx="2216154" cy="102058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4" name="Tijdelijke aanduiding voor tekst 8"/>
          <p:cNvSpPr>
            <a:spLocks noGrp="1" noChangeAspect="1"/>
          </p:cNvSpPr>
          <p:nvPr>
            <p:ph type="body" sz="quarter" idx="30" hasCustomPrompt="1"/>
          </p:nvPr>
        </p:nvSpPr>
        <p:spPr>
          <a:xfrm>
            <a:off x="3457927" y="3294431"/>
            <a:ext cx="2216154" cy="102058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5" name="Tijdelijke aanduiding voor tekst 8"/>
          <p:cNvSpPr>
            <a:spLocks noGrp="1" noChangeAspect="1"/>
          </p:cNvSpPr>
          <p:nvPr>
            <p:ph type="body" sz="quarter" idx="31" hasCustomPrompt="1"/>
          </p:nvPr>
        </p:nvSpPr>
        <p:spPr>
          <a:xfrm>
            <a:off x="6032596" y="3294431"/>
            <a:ext cx="2216154" cy="102058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12" hasCustomPrompt="1"/>
          </p:nvPr>
        </p:nvSpPr>
        <p:spPr>
          <a:xfrm>
            <a:off x="886082" y="3022663"/>
            <a:ext cx="2216153" cy="271768"/>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7" name="Tijdelijke aanduiding voor tekst 8"/>
          <p:cNvSpPr>
            <a:spLocks noGrp="1" noChangeAspect="1"/>
          </p:cNvSpPr>
          <p:nvPr>
            <p:ph type="body" sz="quarter" idx="32" hasCustomPrompt="1"/>
          </p:nvPr>
        </p:nvSpPr>
        <p:spPr>
          <a:xfrm>
            <a:off x="3457928" y="3022663"/>
            <a:ext cx="2216153" cy="271768"/>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tx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8" name="Tijdelijke aanduiding voor tekst 8"/>
          <p:cNvSpPr>
            <a:spLocks noGrp="1" noChangeAspect="1"/>
          </p:cNvSpPr>
          <p:nvPr>
            <p:ph type="body" sz="quarter" idx="33" hasCustomPrompt="1"/>
          </p:nvPr>
        </p:nvSpPr>
        <p:spPr>
          <a:xfrm>
            <a:off x="6026443" y="3022663"/>
            <a:ext cx="2216153" cy="271768"/>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4"/>
                </a:solidFill>
              </a:defRPr>
            </a:lvl1pPr>
          </a:lstStyle>
          <a:p>
            <a:pPr lvl="0"/>
            <a:r>
              <a:rPr lang="nl-BE" dirty="0"/>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0" name="TextBox 1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614210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77024"/>
            <a:ext cx="6742800" cy="550331"/>
          </a:xfrm>
          <a:prstGeom prst="rect">
            <a:avLst/>
          </a:prstGeom>
        </p:spPr>
        <p:txBody>
          <a:bodyPr/>
          <a:lstStyle>
            <a:lvl1pPr>
              <a:defRPr sz="3200" baseline="0"/>
            </a:lvl1pPr>
          </a:lstStyle>
          <a:p>
            <a:r>
              <a:rPr lang="nl-BE" dirty="0"/>
              <a:t>Vergelijking/Scope</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6" name="Shape 439"/>
          <p:cNvSpPr/>
          <p:nvPr userDrawn="1"/>
        </p:nvSpPr>
        <p:spPr>
          <a:xfrm>
            <a:off x="893293"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0" y="18"/>
                </a:moveTo>
                <a:cubicBezTo>
                  <a:pt x="2078" y="33"/>
                  <a:pt x="4156" y="33"/>
                  <a:pt x="6233" y="18"/>
                </a:cubicBezTo>
                <a:cubicBezTo>
                  <a:pt x="7272" y="11"/>
                  <a:pt x="8311" y="1"/>
                  <a:pt x="9350" y="18"/>
                </a:cubicBezTo>
                <a:cubicBezTo>
                  <a:pt x="9869" y="27"/>
                  <a:pt x="10389" y="44"/>
                  <a:pt x="10908" y="18"/>
                </a:cubicBezTo>
                <a:cubicBezTo>
                  <a:pt x="11168" y="6"/>
                  <a:pt x="11428" y="-17"/>
                  <a:pt x="11687" y="18"/>
                </a:cubicBezTo>
                <a:cubicBezTo>
                  <a:pt x="11959" y="56"/>
                  <a:pt x="12235" y="164"/>
                  <a:pt x="12483" y="897"/>
                </a:cubicBezTo>
                <a:cubicBezTo>
                  <a:pt x="12803" y="1839"/>
                  <a:pt x="13033" y="3667"/>
                  <a:pt x="13270" y="5364"/>
                </a:cubicBezTo>
                <a:cubicBezTo>
                  <a:pt x="13528" y="7209"/>
                  <a:pt x="13804" y="8940"/>
                  <a:pt x="14073" y="10710"/>
                </a:cubicBezTo>
                <a:cubicBezTo>
                  <a:pt x="14343" y="12479"/>
                  <a:pt x="14606" y="14289"/>
                  <a:pt x="14876" y="16055"/>
                </a:cubicBezTo>
                <a:cubicBezTo>
                  <a:pt x="15122" y="17661"/>
                  <a:pt x="15377" y="19247"/>
                  <a:pt x="15690" y="20199"/>
                </a:cubicBezTo>
                <a:cubicBezTo>
                  <a:pt x="16146" y="21583"/>
                  <a:pt x="16660" y="21457"/>
                  <a:pt x="17160" y="21401"/>
                </a:cubicBezTo>
                <a:cubicBezTo>
                  <a:pt x="17653" y="21345"/>
                  <a:pt x="18147" y="21379"/>
                  <a:pt x="18640" y="21401"/>
                </a:cubicBezTo>
                <a:cubicBezTo>
                  <a:pt x="19627" y="21446"/>
                  <a:pt x="20613" y="21446"/>
                  <a:pt x="2160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sp>
        <p:nvSpPr>
          <p:cNvPr id="12" name="Shape 440"/>
          <p:cNvSpPr/>
          <p:nvPr userDrawn="1"/>
        </p:nvSpPr>
        <p:spPr>
          <a:xfrm>
            <a:off x="5767500"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21600" y="18"/>
                </a:moveTo>
                <a:cubicBezTo>
                  <a:pt x="19522" y="33"/>
                  <a:pt x="17444" y="33"/>
                  <a:pt x="15367" y="18"/>
                </a:cubicBezTo>
                <a:cubicBezTo>
                  <a:pt x="14328" y="11"/>
                  <a:pt x="13289" y="1"/>
                  <a:pt x="12250" y="18"/>
                </a:cubicBezTo>
                <a:cubicBezTo>
                  <a:pt x="11731" y="27"/>
                  <a:pt x="11211" y="44"/>
                  <a:pt x="10692" y="18"/>
                </a:cubicBezTo>
                <a:cubicBezTo>
                  <a:pt x="10432" y="6"/>
                  <a:pt x="10172" y="-17"/>
                  <a:pt x="9913" y="18"/>
                </a:cubicBezTo>
                <a:cubicBezTo>
                  <a:pt x="9641" y="56"/>
                  <a:pt x="9365" y="164"/>
                  <a:pt x="9117" y="897"/>
                </a:cubicBezTo>
                <a:cubicBezTo>
                  <a:pt x="8797" y="1839"/>
                  <a:pt x="8567" y="3667"/>
                  <a:pt x="8330" y="5364"/>
                </a:cubicBezTo>
                <a:cubicBezTo>
                  <a:pt x="8072" y="7209"/>
                  <a:pt x="7796" y="8940"/>
                  <a:pt x="7527" y="10710"/>
                </a:cubicBezTo>
                <a:cubicBezTo>
                  <a:pt x="7257" y="12479"/>
                  <a:pt x="6994" y="14289"/>
                  <a:pt x="6724" y="16055"/>
                </a:cubicBezTo>
                <a:cubicBezTo>
                  <a:pt x="6478" y="17661"/>
                  <a:pt x="6223" y="19247"/>
                  <a:pt x="5910" y="20199"/>
                </a:cubicBezTo>
                <a:cubicBezTo>
                  <a:pt x="5454" y="21583"/>
                  <a:pt x="4940" y="21457"/>
                  <a:pt x="4440" y="21401"/>
                </a:cubicBezTo>
                <a:cubicBezTo>
                  <a:pt x="3947" y="21345"/>
                  <a:pt x="3453" y="21379"/>
                  <a:pt x="2960" y="21401"/>
                </a:cubicBezTo>
                <a:cubicBezTo>
                  <a:pt x="1973" y="21446"/>
                  <a:pt x="987" y="21446"/>
                  <a:pt x="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grpSp>
        <p:nvGrpSpPr>
          <p:cNvPr id="13" name="Group 12"/>
          <p:cNvGrpSpPr/>
          <p:nvPr userDrawn="1"/>
        </p:nvGrpSpPr>
        <p:grpSpPr>
          <a:xfrm>
            <a:off x="885144" y="1328328"/>
            <a:ext cx="483215" cy="483215"/>
            <a:chOff x="8265380" y="1497597"/>
            <a:chExt cx="483215" cy="483215"/>
          </a:xfrm>
        </p:grpSpPr>
        <p:sp>
          <p:nvSpPr>
            <p:cNvPr id="14" name="Shape 442"/>
            <p:cNvSpPr/>
            <p:nvPr/>
          </p:nvSpPr>
          <p:spPr>
            <a:xfrm>
              <a:off x="8265380" y="1497597"/>
              <a:ext cx="483215" cy="483215"/>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5" name="Shape 446"/>
            <p:cNvSpPr/>
            <p:nvPr/>
          </p:nvSpPr>
          <p:spPr>
            <a:xfrm>
              <a:off x="8365466" y="1632897"/>
              <a:ext cx="292707" cy="222279"/>
            </a:xfrm>
            <a:custGeom>
              <a:avLst/>
              <a:gdLst/>
              <a:ahLst/>
              <a:cxnLst>
                <a:cxn ang="0">
                  <a:pos x="wd2" y="hd2"/>
                </a:cxn>
                <a:cxn ang="5400000">
                  <a:pos x="wd2" y="hd2"/>
                </a:cxn>
                <a:cxn ang="10800000">
                  <a:pos x="wd2" y="hd2"/>
                </a:cxn>
                <a:cxn ang="16200000">
                  <a:pos x="wd2" y="hd2"/>
                </a:cxn>
              </a:cxnLst>
              <a:rect l="0" t="0" r="r" b="b"/>
              <a:pathLst>
                <a:path w="21600" h="21600" extrusionOk="0">
                  <a:moveTo>
                    <a:pt x="6796" y="16986"/>
                  </a:moveTo>
                  <a:lnTo>
                    <a:pt x="1627" y="10192"/>
                  </a:lnTo>
                  <a:lnTo>
                    <a:pt x="0" y="12666"/>
                  </a:lnTo>
                  <a:lnTo>
                    <a:pt x="6796" y="21600"/>
                  </a:lnTo>
                  <a:lnTo>
                    <a:pt x="21600" y="2181"/>
                  </a:lnTo>
                  <a:lnTo>
                    <a:pt x="19718" y="0"/>
                  </a:lnTo>
                  <a:lnTo>
                    <a:pt x="6796" y="16986"/>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6" name="Picture Placeholder 2"/>
          <p:cNvSpPr>
            <a:spLocks noGrp="1"/>
          </p:cNvSpPr>
          <p:nvPr>
            <p:ph type="pic" sz="quarter" idx="13" hasCustomPrompt="1"/>
          </p:nvPr>
        </p:nvSpPr>
        <p:spPr>
          <a:xfrm>
            <a:off x="3326322" y="1328328"/>
            <a:ext cx="2433029" cy="3059412"/>
          </a:xfrm>
          <a:prstGeom prst="rect">
            <a:avLst/>
          </a:prstGeom>
        </p:spPr>
        <p:txBody>
          <a:bodyPr anchor="ctr">
            <a:normAutofit/>
          </a:bodyPr>
          <a:lstStyle>
            <a:lvl1pPr marL="0" indent="0" algn="ctr">
              <a:buNone/>
              <a:defRPr sz="1400" baseline="0"/>
            </a:lvl1pPr>
          </a:lstStyle>
          <a:p>
            <a:r>
              <a:rPr lang="en-US" dirty="0" err="1"/>
              <a:t>klik</a:t>
            </a:r>
            <a:r>
              <a:rPr lang="en-US" dirty="0"/>
              <a:t> om </a:t>
            </a:r>
            <a:r>
              <a:rPr lang="en-US" dirty="0" err="1"/>
              <a:t>foto</a:t>
            </a:r>
            <a:r>
              <a:rPr lang="en-US" dirty="0"/>
              <a:t> of </a:t>
            </a:r>
            <a:r>
              <a:rPr lang="en-US" dirty="0" err="1"/>
              <a:t>icoon</a:t>
            </a:r>
            <a:r>
              <a:rPr lang="en-US" dirty="0"/>
              <a:t> toe </a:t>
            </a:r>
            <a:r>
              <a:rPr lang="en-US" dirty="0" err="1"/>
              <a:t>te</a:t>
            </a:r>
            <a:r>
              <a:rPr lang="en-US" dirty="0"/>
              <a:t> </a:t>
            </a:r>
            <a:r>
              <a:rPr lang="en-US" dirty="0" err="1"/>
              <a:t>voegen</a:t>
            </a:r>
            <a:endParaRPr lang="en-US" dirty="0"/>
          </a:p>
        </p:txBody>
      </p:sp>
      <p:grpSp>
        <p:nvGrpSpPr>
          <p:cNvPr id="8" name="Group 7"/>
          <p:cNvGrpSpPr/>
          <p:nvPr userDrawn="1"/>
        </p:nvGrpSpPr>
        <p:grpSpPr>
          <a:xfrm>
            <a:off x="7748033" y="1328328"/>
            <a:ext cx="483215" cy="483215"/>
            <a:chOff x="519547" y="1497597"/>
            <a:chExt cx="483215" cy="483215"/>
          </a:xfrm>
        </p:grpSpPr>
        <p:sp>
          <p:nvSpPr>
            <p:cNvPr id="10" name="Shape 441"/>
            <p:cNvSpPr/>
            <p:nvPr/>
          </p:nvSpPr>
          <p:spPr>
            <a:xfrm>
              <a:off x="519547" y="1497597"/>
              <a:ext cx="483215" cy="483215"/>
            </a:xfrm>
            <a:prstGeom prst="ellipse">
              <a:avLst/>
            </a:prstGeom>
            <a:solidFill>
              <a:schemeClr val="accent3"/>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1" name="Shape 445"/>
            <p:cNvSpPr/>
            <p:nvPr/>
          </p:nvSpPr>
          <p:spPr>
            <a:xfrm>
              <a:off x="654847" y="1628065"/>
              <a:ext cx="222278" cy="222279"/>
            </a:xfrm>
            <a:custGeom>
              <a:avLst/>
              <a:gdLst/>
              <a:ahLst/>
              <a:cxnLst>
                <a:cxn ang="0">
                  <a:pos x="wd2" y="hd2"/>
                </a:cxn>
                <a:cxn ang="5400000">
                  <a:pos x="wd2" y="hd2"/>
                </a:cxn>
                <a:cxn ang="10800000">
                  <a:pos x="wd2" y="hd2"/>
                </a:cxn>
                <a:cxn ang="16200000">
                  <a:pos x="wd2" y="hd2"/>
                </a:cxn>
              </a:cxnLst>
              <a:rect l="0" t="0" r="r" b="b"/>
              <a:pathLst>
                <a:path w="21600" h="21600" extrusionOk="0">
                  <a:moveTo>
                    <a:pt x="21600" y="2089"/>
                  </a:moveTo>
                  <a:lnTo>
                    <a:pt x="19554" y="0"/>
                  </a:lnTo>
                  <a:lnTo>
                    <a:pt x="10657" y="8593"/>
                  </a:lnTo>
                  <a:lnTo>
                    <a:pt x="2093" y="0"/>
                  </a:lnTo>
                  <a:lnTo>
                    <a:pt x="0" y="2089"/>
                  </a:lnTo>
                  <a:lnTo>
                    <a:pt x="8611" y="10634"/>
                  </a:lnTo>
                  <a:lnTo>
                    <a:pt x="0" y="19511"/>
                  </a:lnTo>
                  <a:lnTo>
                    <a:pt x="2093" y="21600"/>
                  </a:lnTo>
                  <a:lnTo>
                    <a:pt x="10657" y="13007"/>
                  </a:lnTo>
                  <a:lnTo>
                    <a:pt x="19554" y="21600"/>
                  </a:lnTo>
                  <a:lnTo>
                    <a:pt x="21600" y="19511"/>
                  </a:lnTo>
                  <a:lnTo>
                    <a:pt x="13036" y="10634"/>
                  </a:lnTo>
                  <a:lnTo>
                    <a:pt x="21600" y="2089"/>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7" name="Tijdelijke aanduiding voor tekst 8"/>
          <p:cNvSpPr>
            <a:spLocks noGrp="1" noChangeAspect="1"/>
          </p:cNvSpPr>
          <p:nvPr>
            <p:ph type="body" sz="quarter" idx="10" hasCustomPrompt="1"/>
          </p:nvPr>
        </p:nvSpPr>
        <p:spPr>
          <a:xfrm>
            <a:off x="893293" y="2032162"/>
            <a:ext cx="2176775" cy="2355577"/>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8" name="Tijdelijke aanduiding voor tekst 8"/>
          <p:cNvSpPr>
            <a:spLocks noGrp="1" noChangeAspect="1"/>
          </p:cNvSpPr>
          <p:nvPr>
            <p:ph type="body" sz="quarter" idx="14" hasCustomPrompt="1"/>
          </p:nvPr>
        </p:nvSpPr>
        <p:spPr>
          <a:xfrm>
            <a:off x="6023754" y="2032162"/>
            <a:ext cx="2176775" cy="2355577"/>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9" name="TextBox 1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589964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Mockups</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grpSp>
        <p:nvGrpSpPr>
          <p:cNvPr id="10" name="Group 9"/>
          <p:cNvGrpSpPr/>
          <p:nvPr userDrawn="1"/>
        </p:nvGrpSpPr>
        <p:grpSpPr>
          <a:xfrm>
            <a:off x="1981937" y="806068"/>
            <a:ext cx="4958906" cy="4398372"/>
            <a:chOff x="2094245" y="806068"/>
            <a:chExt cx="4958906" cy="4398372"/>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245" y="806068"/>
              <a:ext cx="4958906" cy="4398372"/>
            </a:xfrm>
            <a:prstGeom prst="rect">
              <a:avLst/>
            </a:prstGeom>
            <a:effectLst>
              <a:outerShdw blurRad="215900" dist="76200" dir="18900000" sx="99000" sy="99000" algn="bl" rotWithShape="0">
                <a:prstClr val="black">
                  <a:alpha val="40000"/>
                </a:prstClr>
              </a:outerShdw>
            </a:effectLst>
          </p:spPr>
        </p:pic>
        <p:sp>
          <p:nvSpPr>
            <p:cNvPr id="12" name="Rectangle 11"/>
            <p:cNvSpPr/>
            <p:nvPr/>
          </p:nvSpPr>
          <p:spPr>
            <a:xfrm>
              <a:off x="3071949" y="1418351"/>
              <a:ext cx="3759835" cy="21612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3" name="Group 12"/>
          <p:cNvGrpSpPr/>
          <p:nvPr userDrawn="1"/>
        </p:nvGrpSpPr>
        <p:grpSpPr>
          <a:xfrm>
            <a:off x="559275" y="2473860"/>
            <a:ext cx="3471686" cy="2997041"/>
            <a:chOff x="671583" y="2473860"/>
            <a:chExt cx="3471686" cy="2997041"/>
          </a:xfrm>
        </p:grpSpPr>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583" y="2473860"/>
              <a:ext cx="3471686" cy="2997041"/>
            </a:xfrm>
            <a:prstGeom prst="rect">
              <a:avLst/>
            </a:prstGeom>
            <a:effectLst>
              <a:outerShdw blurRad="203200" dist="63500" dir="18900000" sx="99000" sy="99000" algn="bl" rotWithShape="0">
                <a:prstClr val="black">
                  <a:alpha val="35000"/>
                </a:prstClr>
              </a:outerShdw>
            </a:effectLst>
          </p:spPr>
        </p:pic>
        <p:sp>
          <p:nvSpPr>
            <p:cNvPr id="15" name="Rectangle 14"/>
            <p:cNvSpPr/>
            <p:nvPr/>
          </p:nvSpPr>
          <p:spPr>
            <a:xfrm>
              <a:off x="1472900" y="2901716"/>
              <a:ext cx="2292962" cy="14199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6" name="Group 15"/>
          <p:cNvGrpSpPr/>
          <p:nvPr userDrawn="1"/>
        </p:nvGrpSpPr>
        <p:grpSpPr>
          <a:xfrm>
            <a:off x="5494307" y="2473860"/>
            <a:ext cx="2038711" cy="1912140"/>
            <a:chOff x="5606615" y="2473860"/>
            <a:chExt cx="2038711" cy="1912140"/>
          </a:xfrm>
        </p:grpSpPr>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6615" y="2473860"/>
              <a:ext cx="2038711" cy="1912140"/>
            </a:xfrm>
            <a:prstGeom prst="rect">
              <a:avLst/>
            </a:prstGeom>
            <a:effectLst>
              <a:outerShdw blurRad="203200" dist="63500" dir="18900000" sx="99000" sy="99000" algn="bl" rotWithShape="0">
                <a:prstClr val="black">
                  <a:alpha val="35000"/>
                </a:prstClr>
              </a:outerShdw>
            </a:effectLst>
          </p:spPr>
        </p:pic>
        <p:sp>
          <p:nvSpPr>
            <p:cNvPr id="18" name="Rectangle 17"/>
            <p:cNvSpPr/>
            <p:nvPr/>
          </p:nvSpPr>
          <p:spPr>
            <a:xfrm>
              <a:off x="6244819" y="2731666"/>
              <a:ext cx="1078983" cy="155794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9" name="Group 18"/>
          <p:cNvGrpSpPr/>
          <p:nvPr userDrawn="1"/>
        </p:nvGrpSpPr>
        <p:grpSpPr>
          <a:xfrm>
            <a:off x="6648165" y="3429930"/>
            <a:ext cx="1035177" cy="1215993"/>
            <a:chOff x="6760473" y="3429930"/>
            <a:chExt cx="1035177" cy="1215993"/>
          </a:xfrm>
        </p:grpSpPr>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0473" y="3429930"/>
              <a:ext cx="1035177" cy="1215993"/>
            </a:xfrm>
            <a:prstGeom prst="rect">
              <a:avLst/>
            </a:prstGeom>
            <a:effectLst>
              <a:outerShdw blurRad="203200" dist="63500" dir="18900000" sx="99000" sy="99000" algn="bl" rotWithShape="0">
                <a:prstClr val="black">
                  <a:alpha val="35000"/>
                </a:prstClr>
              </a:outerShdw>
            </a:effectLst>
          </p:spPr>
        </p:pic>
        <p:sp>
          <p:nvSpPr>
            <p:cNvPr id="21" name="Rectangle 20"/>
            <p:cNvSpPr/>
            <p:nvPr/>
          </p:nvSpPr>
          <p:spPr>
            <a:xfrm>
              <a:off x="7087930" y="3554706"/>
              <a:ext cx="533955" cy="97268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a:t>
              </a:r>
            </a:p>
            <a:p>
              <a:pPr algn="ctr"/>
              <a:r>
                <a:rPr lang="nl-BE" sz="900" dirty="0">
                  <a:solidFill>
                    <a:schemeClr val="bg2"/>
                  </a:solidFill>
                </a:rPr>
                <a:t>shot</a:t>
              </a:r>
              <a:endParaRPr sz="900" dirty="0">
                <a:solidFill>
                  <a:schemeClr val="bg2"/>
                </a:solidFill>
              </a:endParaRPr>
            </a:p>
          </p:txBody>
        </p:sp>
      </p:grpSp>
    </p:spTree>
    <p:extLst>
      <p:ext uri="{BB962C8B-B14F-4D97-AF65-F5344CB8AC3E}">
        <p14:creationId xmlns:p14="http://schemas.microsoft.com/office/powerpoint/2010/main" val="1265435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el en tek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22" name="Title 1"/>
          <p:cNvSpPr>
            <a:spLocks noGrp="1"/>
          </p:cNvSpPr>
          <p:nvPr>
            <p:ph type="title"/>
          </p:nvPr>
        </p:nvSpPr>
        <p:spPr>
          <a:xfrm>
            <a:off x="704001" y="548641"/>
            <a:ext cx="3352368" cy="550331"/>
          </a:xfrm>
          <a:prstGeom prst="rect">
            <a:avLst/>
          </a:prstGeom>
        </p:spPr>
        <p:txBody>
          <a:bodyPr/>
          <a:lstStyle>
            <a:lvl1pPr>
              <a:defRPr sz="3200"/>
            </a:lvl1pPr>
          </a:lstStyle>
          <a:p>
            <a:r>
              <a:rPr lang="en-US"/>
              <a:t>Click to edit Master title style</a:t>
            </a:r>
            <a:endParaRPr dirty="0"/>
          </a:p>
        </p:txBody>
      </p:sp>
      <p:sp>
        <p:nvSpPr>
          <p:cNvPr id="23" name="Text Placeholder 2"/>
          <p:cNvSpPr>
            <a:spLocks noGrp="1"/>
          </p:cNvSpPr>
          <p:nvPr>
            <p:ph type="body" sz="quarter" idx="10"/>
          </p:nvPr>
        </p:nvSpPr>
        <p:spPr>
          <a:xfrm>
            <a:off x="704000" y="1367329"/>
            <a:ext cx="3799725" cy="2918991"/>
          </a:xfrm>
          <a:prstGeom prst="rect">
            <a:avLst/>
          </a:prstGeom>
        </p:spPr>
        <p:txBody>
          <a:bodyPr>
            <a:normAutofit/>
          </a:bodyPr>
          <a:lstStyle>
            <a:lvl1pPr>
              <a:defRPr sz="1400">
                <a:solidFill>
                  <a:schemeClr val="tx2"/>
                </a:solidFill>
              </a:defRPr>
            </a:lvl1pPr>
          </a:lstStyle>
          <a:p>
            <a:pPr lvl="0">
              <a:buClr>
                <a:schemeClr val="accent6"/>
              </a:buClr>
              <a:buSzPct val="100000"/>
              <a:buFont typeface=".LucidaGrandeUI" charset="0"/>
              <a:buChar char="●"/>
            </a:pPr>
            <a:r>
              <a:rPr lang="en-US"/>
              <a:t>Edit Master text styles</a:t>
            </a:r>
          </a:p>
          <a:p>
            <a:pPr lvl="1">
              <a:buClr>
                <a:schemeClr val="accent6"/>
              </a:buClr>
              <a:buSzPct val="100000"/>
              <a:buFont typeface=".LucidaGrandeUI" charset="0"/>
              <a:buChar char="●"/>
            </a:pPr>
            <a:r>
              <a:rPr lang="en-US"/>
              <a:t>Second level</a:t>
            </a:r>
          </a:p>
          <a:p>
            <a:pPr lvl="2">
              <a:buClr>
                <a:schemeClr val="accent6"/>
              </a:buClr>
              <a:buSzPct val="100000"/>
              <a:buFont typeface=".LucidaGrandeUI" charset="0"/>
              <a:buChar char="●"/>
            </a:pPr>
            <a:r>
              <a:rPr lang="en-US"/>
              <a:t>Third level</a:t>
            </a:r>
          </a:p>
        </p:txBody>
      </p:sp>
      <p:grpSp>
        <p:nvGrpSpPr>
          <p:cNvPr id="24" name="Group 23"/>
          <p:cNvGrpSpPr/>
          <p:nvPr userDrawn="1"/>
        </p:nvGrpSpPr>
        <p:grpSpPr>
          <a:xfrm>
            <a:off x="5037930" y="639842"/>
            <a:ext cx="2631730" cy="3589080"/>
            <a:chOff x="5336073" y="494699"/>
            <a:chExt cx="2928351" cy="3993604"/>
          </a:xfrm>
        </p:grpSpPr>
        <p:grpSp>
          <p:nvGrpSpPr>
            <p:cNvPr id="25" name="Group 662"/>
            <p:cNvGrpSpPr/>
            <p:nvPr/>
          </p:nvGrpSpPr>
          <p:grpSpPr>
            <a:xfrm>
              <a:off x="5336073" y="949403"/>
              <a:ext cx="2928351" cy="3008231"/>
              <a:chOff x="0" y="0"/>
              <a:chExt cx="7747206" cy="8724750"/>
            </a:xfrm>
          </p:grpSpPr>
          <p:sp>
            <p:nvSpPr>
              <p:cNvPr id="28" name="Shape 645"/>
              <p:cNvSpPr/>
              <p:nvPr/>
            </p:nvSpPr>
            <p:spPr>
              <a:xfrm>
                <a:off x="0" y="1028958"/>
                <a:ext cx="7747207" cy="1400736"/>
              </a:xfrm>
              <a:custGeom>
                <a:avLst/>
                <a:gdLst/>
                <a:ahLst/>
                <a:cxnLst>
                  <a:cxn ang="0">
                    <a:pos x="wd2" y="hd2"/>
                  </a:cxn>
                  <a:cxn ang="5400000">
                    <a:pos x="wd2" y="hd2"/>
                  </a:cxn>
                  <a:cxn ang="10800000">
                    <a:pos x="wd2" y="hd2"/>
                  </a:cxn>
                  <a:cxn ang="16200000">
                    <a:pos x="wd2" y="hd2"/>
                  </a:cxn>
                </a:cxnLst>
                <a:rect l="0" t="0" r="r" b="b"/>
                <a:pathLst>
                  <a:path w="21600" h="21600" extrusionOk="0">
                    <a:moveTo>
                      <a:pt x="0" y="72"/>
                    </a:moveTo>
                    <a:lnTo>
                      <a:pt x="1939" y="21600"/>
                    </a:lnTo>
                    <a:lnTo>
                      <a:pt x="19662" y="21600"/>
                    </a:lnTo>
                    <a:lnTo>
                      <a:pt x="21600" y="0"/>
                    </a:lnTo>
                    <a:lnTo>
                      <a:pt x="0" y="72"/>
                    </a:lnTo>
                    <a:close/>
                  </a:path>
                </a:pathLst>
              </a:cu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29" name="Shape 646"/>
              <p:cNvSpPr/>
              <p:nvPr/>
            </p:nvSpPr>
            <p:spPr>
              <a:xfrm>
                <a:off x="696876" y="2419574"/>
                <a:ext cx="6355054" cy="1433931"/>
              </a:xfrm>
              <a:custGeom>
                <a:avLst/>
                <a:gdLst/>
                <a:ahLst/>
                <a:cxnLst>
                  <a:cxn ang="0">
                    <a:pos x="wd2" y="hd2"/>
                  </a:cxn>
                  <a:cxn ang="5400000">
                    <a:pos x="wd2" y="hd2"/>
                  </a:cxn>
                  <a:cxn ang="10800000">
                    <a:pos x="wd2" y="hd2"/>
                  </a:cxn>
                  <a:cxn ang="16200000">
                    <a:pos x="wd2" y="hd2"/>
                  </a:cxn>
                </a:cxnLst>
                <a:rect l="0" t="0" r="r" b="b"/>
                <a:pathLst>
                  <a:path w="21600" h="21600" extrusionOk="0">
                    <a:moveTo>
                      <a:pt x="19180" y="21543"/>
                    </a:moveTo>
                    <a:lnTo>
                      <a:pt x="21600" y="0"/>
                    </a:lnTo>
                    <a:lnTo>
                      <a:pt x="0" y="101"/>
                    </a:lnTo>
                    <a:lnTo>
                      <a:pt x="2416" y="21600"/>
                    </a:lnTo>
                    <a:lnTo>
                      <a:pt x="19180" y="21543"/>
                    </a:lnTo>
                    <a:close/>
                  </a:path>
                </a:pathLst>
              </a:cu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0" name="Shape 647"/>
              <p:cNvSpPr/>
              <p:nvPr/>
            </p:nvSpPr>
            <p:spPr>
              <a:xfrm>
                <a:off x="1410039" y="3849188"/>
                <a:ext cx="4933331" cy="1423629"/>
              </a:xfrm>
              <a:custGeom>
                <a:avLst/>
                <a:gdLst/>
                <a:ahLst/>
                <a:cxnLst>
                  <a:cxn ang="0">
                    <a:pos x="wd2" y="hd2"/>
                  </a:cxn>
                  <a:cxn ang="5400000">
                    <a:pos x="wd2" y="hd2"/>
                  </a:cxn>
                  <a:cxn ang="10800000">
                    <a:pos x="wd2" y="hd2"/>
                  </a:cxn>
                  <a:cxn ang="16200000">
                    <a:pos x="wd2" y="hd2"/>
                  </a:cxn>
                </a:cxnLst>
                <a:rect l="0" t="0" r="r" b="b"/>
                <a:pathLst>
                  <a:path w="21600" h="21600" extrusionOk="0">
                    <a:moveTo>
                      <a:pt x="3115" y="21600"/>
                    </a:moveTo>
                    <a:lnTo>
                      <a:pt x="0" y="0"/>
                    </a:lnTo>
                    <a:lnTo>
                      <a:pt x="21600" y="6"/>
                    </a:lnTo>
                    <a:lnTo>
                      <a:pt x="18478" y="21578"/>
                    </a:lnTo>
                    <a:lnTo>
                      <a:pt x="3115" y="21600"/>
                    </a:lnTo>
                    <a:close/>
                  </a:path>
                </a:pathLst>
              </a:cu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1" name="Shape 648"/>
              <p:cNvSpPr/>
              <p:nvPr/>
            </p:nvSpPr>
            <p:spPr>
              <a:xfrm>
                <a:off x="2122693" y="5270592"/>
                <a:ext cx="3508692" cy="1399457"/>
              </a:xfrm>
              <a:custGeom>
                <a:avLst/>
                <a:gdLst/>
                <a:ahLst/>
                <a:cxnLst>
                  <a:cxn ang="0">
                    <a:pos x="wd2" y="hd2"/>
                  </a:cxn>
                  <a:cxn ang="5400000">
                    <a:pos x="wd2" y="hd2"/>
                  </a:cxn>
                  <a:cxn ang="10800000">
                    <a:pos x="wd2" y="hd2"/>
                  </a:cxn>
                  <a:cxn ang="16200000">
                    <a:pos x="wd2" y="hd2"/>
                  </a:cxn>
                </a:cxnLst>
                <a:rect l="0" t="0" r="r" b="b"/>
                <a:pathLst>
                  <a:path w="21600" h="21600" extrusionOk="0">
                    <a:moveTo>
                      <a:pt x="0" y="59"/>
                    </a:moveTo>
                    <a:lnTo>
                      <a:pt x="4281" y="21600"/>
                    </a:lnTo>
                    <a:lnTo>
                      <a:pt x="17316" y="21600"/>
                    </a:lnTo>
                    <a:lnTo>
                      <a:pt x="21600" y="0"/>
                    </a:lnTo>
                    <a:lnTo>
                      <a:pt x="0" y="59"/>
                    </a:lnTo>
                    <a:close/>
                  </a:path>
                </a:pathLst>
              </a:cu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2" name="Shape 649"/>
              <p:cNvSpPr/>
              <p:nvPr/>
            </p:nvSpPr>
            <p:spPr>
              <a:xfrm>
                <a:off x="2722731" y="1480728"/>
                <a:ext cx="2406428" cy="5397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1</a:t>
                </a:r>
                <a:endParaRPr sz="1100" spc="0" dirty="0">
                  <a:latin typeface="Trebuchet MS" charset="0"/>
                  <a:ea typeface="Trebuchet MS" charset="0"/>
                  <a:cs typeface="Trebuchet MS" charset="0"/>
                </a:endParaRPr>
              </a:p>
            </p:txBody>
          </p:sp>
          <p:sp>
            <p:nvSpPr>
              <p:cNvPr id="33" name="Shape 650"/>
              <p:cNvSpPr/>
              <p:nvPr/>
            </p:nvSpPr>
            <p:spPr>
              <a:xfrm>
                <a:off x="2722731" y="2883606"/>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2</a:t>
                </a:r>
                <a:endParaRPr sz="1100" spc="0" dirty="0">
                  <a:latin typeface="Trebuchet MS" charset="0"/>
                  <a:ea typeface="Trebuchet MS" charset="0"/>
                  <a:cs typeface="Trebuchet MS" charset="0"/>
                </a:endParaRPr>
              </a:p>
            </p:txBody>
          </p:sp>
          <p:sp>
            <p:nvSpPr>
              <p:cNvPr id="34" name="Shape 651"/>
              <p:cNvSpPr/>
              <p:nvPr/>
            </p:nvSpPr>
            <p:spPr>
              <a:xfrm>
                <a:off x="2722731" y="4286484"/>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3</a:t>
                </a:r>
                <a:endParaRPr sz="1100" spc="0" dirty="0">
                  <a:latin typeface="Trebuchet MS" charset="0"/>
                  <a:ea typeface="Trebuchet MS" charset="0"/>
                  <a:cs typeface="Trebuchet MS" charset="0"/>
                </a:endParaRPr>
              </a:p>
            </p:txBody>
          </p:sp>
          <p:sp>
            <p:nvSpPr>
              <p:cNvPr id="35" name="Shape 652"/>
              <p:cNvSpPr/>
              <p:nvPr/>
            </p:nvSpPr>
            <p:spPr>
              <a:xfrm>
                <a:off x="2722731" y="5689361"/>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4</a:t>
                </a:r>
                <a:endParaRPr sz="1100" spc="0" dirty="0">
                  <a:latin typeface="Trebuchet MS" charset="0"/>
                  <a:ea typeface="Trebuchet MS" charset="0"/>
                  <a:cs typeface="Trebuchet MS" charset="0"/>
                </a:endParaRPr>
              </a:p>
            </p:txBody>
          </p:sp>
          <p:sp>
            <p:nvSpPr>
              <p:cNvPr id="36" name="Shape 653"/>
              <p:cNvSpPr/>
              <p:nvPr/>
            </p:nvSpPr>
            <p:spPr>
              <a:xfrm rot="5400000">
                <a:off x="2915793" y="7083973"/>
                <a:ext cx="1902853" cy="1378703"/>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7" name="Shape 654"/>
              <p:cNvSpPr/>
              <p:nvPr/>
            </p:nvSpPr>
            <p:spPr>
              <a:xfrm rot="5400000">
                <a:off x="-7945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8" name="Shape 655"/>
              <p:cNvSpPr/>
              <p:nvPr/>
            </p:nvSpPr>
            <p:spPr>
              <a:xfrm rot="5400000">
                <a:off x="922969"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9" name="Shape 656"/>
              <p:cNvSpPr/>
              <p:nvPr/>
            </p:nvSpPr>
            <p:spPr>
              <a:xfrm rot="5400000">
                <a:off x="1925392"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0" name="Shape 657"/>
              <p:cNvSpPr/>
              <p:nvPr/>
            </p:nvSpPr>
            <p:spPr>
              <a:xfrm rot="5400000">
                <a:off x="292781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1" name="Shape 658"/>
              <p:cNvSpPr/>
              <p:nvPr/>
            </p:nvSpPr>
            <p:spPr>
              <a:xfrm rot="5400000">
                <a:off x="3930238"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2" name="Shape 659"/>
              <p:cNvSpPr/>
              <p:nvPr/>
            </p:nvSpPr>
            <p:spPr>
              <a:xfrm rot="5400000">
                <a:off x="4932661"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3" name="Shape 660"/>
              <p:cNvSpPr/>
              <p:nvPr/>
            </p:nvSpPr>
            <p:spPr>
              <a:xfrm rot="5400000">
                <a:off x="5935084"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4" name="Shape 661"/>
              <p:cNvSpPr/>
              <p:nvPr/>
            </p:nvSpPr>
            <p:spPr>
              <a:xfrm rot="5400000">
                <a:off x="6937506"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grpSp>
        <p:sp>
          <p:nvSpPr>
            <p:cNvPr id="26" name="TextBox 25"/>
            <p:cNvSpPr txBox="1"/>
            <p:nvPr/>
          </p:nvSpPr>
          <p:spPr>
            <a:xfrm>
              <a:off x="5352345" y="494699"/>
              <a:ext cx="2895926" cy="338554"/>
            </a:xfrm>
            <a:prstGeom prst="rect">
              <a:avLst/>
            </a:prstGeom>
            <a:noFill/>
          </p:spPr>
          <p:txBody>
            <a:bodyPr wrap="square" rtlCol="0">
              <a:spAutoFit/>
            </a:bodyPr>
            <a:lstStyle/>
            <a:p>
              <a:pPr algn="ctr"/>
              <a:r>
                <a:rPr lang="en-US" sz="1600" i="1" dirty="0"/>
                <a:t>Lorem </a:t>
              </a:r>
              <a:r>
                <a:rPr lang="en-US" sz="1600" i="1" dirty="0" err="1"/>
                <a:t>ipsumdolor</a:t>
              </a:r>
              <a:endParaRPr sz="1600" i="1" dirty="0"/>
            </a:p>
          </p:txBody>
        </p:sp>
        <p:sp>
          <p:nvSpPr>
            <p:cNvPr id="27" name="TextBox 26"/>
            <p:cNvSpPr txBox="1"/>
            <p:nvPr/>
          </p:nvSpPr>
          <p:spPr>
            <a:xfrm>
              <a:off x="5853048" y="4111591"/>
              <a:ext cx="1951139" cy="376712"/>
            </a:xfrm>
            <a:prstGeom prst="rect">
              <a:avLst/>
            </a:prstGeom>
            <a:noFill/>
          </p:spPr>
          <p:txBody>
            <a:bodyPr wrap="square" rtlCol="0">
              <a:spAutoFit/>
            </a:bodyPr>
            <a:lstStyle/>
            <a:p>
              <a:pPr algn="ctr"/>
              <a:r>
                <a:rPr lang="en-US" sz="1600" b="1" dirty="0">
                  <a:solidFill>
                    <a:schemeClr val="accent3"/>
                  </a:solidFill>
                  <a:latin typeface="+mj-lt"/>
                </a:rPr>
                <a:t>RESULTAAT</a:t>
              </a:r>
            </a:p>
          </p:txBody>
        </p:sp>
      </p:grpSp>
    </p:spTree>
    <p:extLst>
      <p:ext uri="{BB962C8B-B14F-4D97-AF65-F5344CB8AC3E}">
        <p14:creationId xmlns:p14="http://schemas.microsoft.com/office/powerpoint/2010/main" val="55818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ces flow">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01326" y="395222"/>
            <a:ext cx="6742800" cy="550331"/>
          </a:xfrm>
          <a:prstGeom prst="rect">
            <a:avLst/>
          </a:prstGeom>
        </p:spPr>
        <p:txBody>
          <a:bodyPr/>
          <a:lstStyle>
            <a:lvl1pPr>
              <a:defRPr sz="3200" baseline="0"/>
            </a:lvl1pPr>
          </a:lstStyle>
          <a:p>
            <a:r>
              <a:rPr lang="nl-BE" dirty="0"/>
              <a:t>Proces flow</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grpSp>
        <p:nvGrpSpPr>
          <p:cNvPr id="6" name="Group 5"/>
          <p:cNvGrpSpPr/>
          <p:nvPr userDrawn="1"/>
        </p:nvGrpSpPr>
        <p:grpSpPr>
          <a:xfrm>
            <a:off x="1023374" y="2025279"/>
            <a:ext cx="6918940" cy="1479364"/>
            <a:chOff x="2471156" y="5384275"/>
            <a:chExt cx="19441687" cy="4156899"/>
          </a:xfrm>
        </p:grpSpPr>
        <p:sp>
          <p:nvSpPr>
            <p:cNvPr id="8" name="Shape 340"/>
            <p:cNvSpPr/>
            <p:nvPr/>
          </p:nvSpPr>
          <p:spPr>
            <a:xfrm>
              <a:off x="2471156" y="5385938"/>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0" name="Shape 341"/>
            <p:cNvSpPr/>
            <p:nvPr/>
          </p:nvSpPr>
          <p:spPr>
            <a:xfrm rot="10800000">
              <a:off x="6290295" y="7292421"/>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2"/>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1" name="Shape 342"/>
            <p:cNvSpPr/>
            <p:nvPr/>
          </p:nvSpPr>
          <p:spPr>
            <a:xfrm>
              <a:off x="10108404"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5"/>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2" name="Shape 343"/>
            <p:cNvSpPr/>
            <p:nvPr/>
          </p:nvSpPr>
          <p:spPr>
            <a:xfrm rot="10800000">
              <a:off x="13927543" y="7290757"/>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3" name="Shape 344"/>
            <p:cNvSpPr/>
            <p:nvPr/>
          </p:nvSpPr>
          <p:spPr>
            <a:xfrm>
              <a:off x="17745651"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3"/>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grpSp>
      <p:sp>
        <p:nvSpPr>
          <p:cNvPr id="14" name="Shape 348"/>
          <p:cNvSpPr/>
          <p:nvPr userDrawn="1"/>
        </p:nvSpPr>
        <p:spPr>
          <a:xfrm>
            <a:off x="2666921"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6" name="Shape 361"/>
          <p:cNvSpPr/>
          <p:nvPr userDrawn="1"/>
        </p:nvSpPr>
        <p:spPr>
          <a:xfrm flipV="1">
            <a:off x="3127652" y="2084960"/>
            <a:ext cx="0" cy="46327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7" name="Shape 349"/>
          <p:cNvSpPr/>
          <p:nvPr userDrawn="1"/>
        </p:nvSpPr>
        <p:spPr>
          <a:xfrm>
            <a:off x="5382732"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9" name="Shape 364"/>
          <p:cNvSpPr/>
          <p:nvPr userDrawn="1"/>
        </p:nvSpPr>
        <p:spPr>
          <a:xfrm flipV="1">
            <a:off x="5842006" y="2084960"/>
            <a:ext cx="0" cy="46327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0" name="Shape 345"/>
          <p:cNvSpPr/>
          <p:nvPr userDrawn="1"/>
        </p:nvSpPr>
        <p:spPr>
          <a:xfrm>
            <a:off x="1308715"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2" name="Shape 363"/>
          <p:cNvSpPr/>
          <p:nvPr userDrawn="1"/>
        </p:nvSpPr>
        <p:spPr>
          <a:xfrm flipV="1">
            <a:off x="1767941" y="3007151"/>
            <a:ext cx="0" cy="434424"/>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4" name="Shape 347"/>
          <p:cNvSpPr/>
          <p:nvPr userDrawn="1"/>
        </p:nvSpPr>
        <p:spPr>
          <a:xfrm>
            <a:off x="4025125"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6" name="Shape 357"/>
          <p:cNvSpPr/>
          <p:nvPr userDrawn="1"/>
        </p:nvSpPr>
        <p:spPr>
          <a:xfrm flipV="1">
            <a:off x="4481337"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346"/>
          <p:cNvSpPr/>
          <p:nvPr userDrawn="1"/>
        </p:nvSpPr>
        <p:spPr>
          <a:xfrm>
            <a:off x="6740338"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9" name="Shape 362"/>
          <p:cNvSpPr/>
          <p:nvPr userDrawn="1"/>
        </p:nvSpPr>
        <p:spPr>
          <a:xfrm flipV="1">
            <a:off x="7205321"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4" name="Tijdelijke aanduiding voor tekst 8"/>
          <p:cNvSpPr>
            <a:spLocks noGrp="1" noChangeAspect="1"/>
          </p:cNvSpPr>
          <p:nvPr>
            <p:ph type="body" sz="quarter" idx="10" hasCustomPrompt="1"/>
          </p:nvPr>
        </p:nvSpPr>
        <p:spPr>
          <a:xfrm>
            <a:off x="2079985"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1" hasCustomPrompt="1"/>
          </p:nvPr>
        </p:nvSpPr>
        <p:spPr>
          <a:xfrm>
            <a:off x="4789413"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2" hasCustomPrompt="1"/>
          </p:nvPr>
        </p:nvSpPr>
        <p:spPr>
          <a:xfrm>
            <a:off x="704001"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3" hasCustomPrompt="1"/>
          </p:nvPr>
        </p:nvSpPr>
        <p:spPr>
          <a:xfrm>
            <a:off x="3423406"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4" hasCustomPrompt="1"/>
          </p:nvPr>
        </p:nvSpPr>
        <p:spPr>
          <a:xfrm>
            <a:off x="6132423"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5" hasCustomPrompt="1"/>
          </p:nvPr>
        </p:nvSpPr>
        <p:spPr>
          <a:xfrm>
            <a:off x="1498943"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16" hasCustomPrompt="1"/>
          </p:nvPr>
        </p:nvSpPr>
        <p:spPr>
          <a:xfrm>
            <a:off x="2854868"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7" hasCustomPrompt="1"/>
          </p:nvPr>
        </p:nvSpPr>
        <p:spPr>
          <a:xfrm>
            <a:off x="4215701"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18" hasCustomPrompt="1"/>
          </p:nvPr>
        </p:nvSpPr>
        <p:spPr>
          <a:xfrm>
            <a:off x="5569587"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19" hasCustomPrompt="1"/>
          </p:nvPr>
        </p:nvSpPr>
        <p:spPr>
          <a:xfrm>
            <a:off x="6940680"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02093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roces f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32" name="Oval 31"/>
          <p:cNvSpPr/>
          <p:nvPr userDrawn="1"/>
        </p:nvSpPr>
        <p:spPr>
          <a:xfrm>
            <a:off x="6435607" y="2559940"/>
            <a:ext cx="1041699" cy="10416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400" dirty="0">
                <a:solidFill>
                  <a:schemeClr val="bg2"/>
                </a:solidFill>
              </a:rPr>
              <a:t>DONNEES</a:t>
            </a:r>
          </a:p>
        </p:txBody>
      </p:sp>
      <p:sp>
        <p:nvSpPr>
          <p:cNvPr id="33" name="Shape 360"/>
          <p:cNvSpPr/>
          <p:nvPr userDrawn="1"/>
        </p:nvSpPr>
        <p:spPr>
          <a:xfrm>
            <a:off x="1031575" y="3999176"/>
            <a:ext cx="1400708"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1"/>
              </a:buClr>
              <a:buFont typeface=".LucidaGrandeUI" charset="0"/>
              <a:buChar char="●"/>
            </a:pPr>
            <a:r>
              <a:rPr lang="nl-BE" sz="1100" noProof="1">
                <a:solidFill>
                  <a:schemeClr val="tx2"/>
                </a:solidFill>
              </a:rPr>
              <a:t>Vitalité d’entreprise</a:t>
            </a:r>
          </a:p>
          <a:p>
            <a:pPr marL="171450" indent="-171450" algn="l">
              <a:buClr>
                <a:schemeClr val="accent1"/>
              </a:buClr>
              <a:buFont typeface=".LucidaGrandeUI" charset="0"/>
              <a:buChar char="●"/>
            </a:pPr>
            <a:r>
              <a:rPr lang="nl-BE" sz="1100" noProof="1">
                <a:solidFill>
                  <a:schemeClr val="tx2"/>
                </a:solidFill>
              </a:rPr>
              <a:t>Check-ups</a:t>
            </a:r>
          </a:p>
          <a:p>
            <a:pPr marL="171450" indent="-171450" algn="l">
              <a:buClr>
                <a:schemeClr val="accent1"/>
              </a:buClr>
              <a:buFont typeface=".LucidaGrandeUI" charset="0"/>
              <a:buChar char="●"/>
            </a:pPr>
            <a:endParaRPr lang="nl-BE" sz="1100" noProof="1">
              <a:solidFill>
                <a:schemeClr val="tx2"/>
              </a:solidFill>
            </a:endParaRPr>
          </a:p>
          <a:p>
            <a:pPr marL="171450" indent="-171450" algn="l">
              <a:buClr>
                <a:schemeClr val="accent1"/>
              </a:buClr>
              <a:buFont typeface=".LucidaGrandeUI" charset="0"/>
              <a:buChar char="●"/>
            </a:pPr>
            <a:endParaRPr sz="1100" dirty="0">
              <a:solidFill>
                <a:schemeClr val="tx2"/>
              </a:solidFill>
            </a:endParaRPr>
          </a:p>
        </p:txBody>
      </p:sp>
      <p:sp>
        <p:nvSpPr>
          <p:cNvPr id="35" name="Shape 340"/>
          <p:cNvSpPr/>
          <p:nvPr userDrawn="1"/>
        </p:nvSpPr>
        <p:spPr>
          <a:xfrm>
            <a:off x="704001" y="223976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1"/>
          <p:cNvSpPr/>
          <p:nvPr userDrawn="1"/>
        </p:nvSpPr>
        <p:spPr>
          <a:xfrm rot="10800000">
            <a:off x="2250623" y="301182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tx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4" name="Shape 342"/>
          <p:cNvSpPr/>
          <p:nvPr userDrawn="1"/>
        </p:nvSpPr>
        <p:spPr>
          <a:xfrm>
            <a:off x="3796828" y="2239088"/>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5" name="Shape 348"/>
          <p:cNvSpPr/>
          <p:nvPr userDrawn="1"/>
        </p:nvSpPr>
        <p:spPr>
          <a:xfrm>
            <a:off x="2574232" y="2559940"/>
            <a:ext cx="1041698" cy="1041698"/>
          </a:xfrm>
          <a:prstGeom prst="ellipse">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48" name="Shape 361"/>
          <p:cNvSpPr/>
          <p:nvPr userDrawn="1"/>
        </p:nvSpPr>
        <p:spPr>
          <a:xfrm flipV="1">
            <a:off x="3098508" y="2307000"/>
            <a:ext cx="0" cy="527168"/>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9" name="Shape 345"/>
          <p:cNvSpPr/>
          <p:nvPr userDrawn="1"/>
        </p:nvSpPr>
        <p:spPr>
          <a:xfrm>
            <a:off x="1028697" y="2559940"/>
            <a:ext cx="1041698" cy="1041698"/>
          </a:xfrm>
          <a:prstGeom prst="ellipse">
            <a:avLst/>
          </a:pr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0" name="Shape 363"/>
          <p:cNvSpPr/>
          <p:nvPr userDrawn="1"/>
        </p:nvSpPr>
        <p:spPr>
          <a:xfrm flipV="1">
            <a:off x="1551261" y="3356383"/>
            <a:ext cx="0" cy="49434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1" name="Shape 347"/>
          <p:cNvSpPr/>
          <p:nvPr userDrawn="1"/>
        </p:nvSpPr>
        <p:spPr>
          <a:xfrm>
            <a:off x="4119764" y="2559940"/>
            <a:ext cx="1041698" cy="1041698"/>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2" name="Shape 357"/>
          <p:cNvSpPr/>
          <p:nvPr userDrawn="1"/>
        </p:nvSpPr>
        <p:spPr>
          <a:xfrm flipV="1">
            <a:off x="4638898" y="3356383"/>
            <a:ext cx="0" cy="49434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3" name="Shape 360"/>
          <p:cNvSpPr/>
          <p:nvPr userDrawn="1"/>
        </p:nvSpPr>
        <p:spPr>
          <a:xfrm>
            <a:off x="2447435" y="1203464"/>
            <a:ext cx="1787277"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tx1"/>
              </a:buClr>
              <a:buFont typeface=".LucidaGrandeUI" charset="0"/>
              <a:buChar char="●"/>
            </a:pPr>
            <a:r>
              <a:rPr lang="nl-BE" sz="1100" noProof="1">
                <a:solidFill>
                  <a:schemeClr val="tx2"/>
                </a:solidFill>
              </a:rPr>
              <a:t>Rapport de santé</a:t>
            </a:r>
          </a:p>
          <a:p>
            <a:pPr marL="171450" indent="-171450" algn="l">
              <a:buClr>
                <a:schemeClr val="tx1"/>
              </a:buClr>
              <a:buFont typeface=".LucidaGrandeUI" charset="0"/>
              <a:buChar char="●"/>
            </a:pPr>
            <a:r>
              <a:rPr lang="nl-BE" sz="1100" noProof="1">
                <a:solidFill>
                  <a:schemeClr val="tx2"/>
                </a:solidFill>
              </a:rPr>
              <a:t>Mesurer le stress et l’engagement</a:t>
            </a:r>
          </a:p>
          <a:p>
            <a:pPr marL="171450" lvl="1" indent="-171450">
              <a:buClr>
                <a:schemeClr val="tx1"/>
              </a:buClr>
              <a:buFont typeface=".LucidaGrandeUI" charset="0"/>
              <a:buChar char="●"/>
            </a:pPr>
            <a:r>
              <a:rPr lang="nl-BE" sz="1100" noProof="1">
                <a:solidFill>
                  <a:schemeClr val="tx2"/>
                </a:solidFill>
              </a:rPr>
              <a:t>Planning examens médicaux</a:t>
            </a:r>
          </a:p>
          <a:p>
            <a:pPr marL="171450" indent="-171450" algn="l">
              <a:buClr>
                <a:schemeClr val="tx1"/>
              </a:buClr>
              <a:buFont typeface=".LucidaGrandeUI" charset="0"/>
              <a:buChar char="●"/>
            </a:pPr>
            <a:endParaRPr lang="nl-BE" sz="1100" noProof="1">
              <a:solidFill>
                <a:schemeClr val="tx2"/>
              </a:solidFill>
            </a:endParaRPr>
          </a:p>
          <a:p>
            <a:pPr marL="171450" indent="-171450" algn="l">
              <a:buClr>
                <a:schemeClr val="tx1"/>
              </a:buClr>
              <a:buFont typeface=".LucidaGrandeUI" charset="0"/>
              <a:buChar char="●"/>
            </a:pPr>
            <a:endParaRPr sz="1100" dirty="0">
              <a:solidFill>
                <a:schemeClr val="tx2"/>
              </a:solidFill>
            </a:endParaRPr>
          </a:p>
        </p:txBody>
      </p:sp>
      <p:sp>
        <p:nvSpPr>
          <p:cNvPr id="54" name="Shape 360"/>
          <p:cNvSpPr/>
          <p:nvPr userDrawn="1"/>
        </p:nvSpPr>
        <p:spPr>
          <a:xfrm>
            <a:off x="3975677" y="3999176"/>
            <a:ext cx="1728645"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4"/>
              </a:buClr>
              <a:buFont typeface=".LucidaGrandeUI" charset="0"/>
              <a:buChar char="●"/>
            </a:pPr>
            <a:r>
              <a:rPr lang="nl-BE" sz="1100" noProof="1">
                <a:solidFill>
                  <a:schemeClr val="tx2"/>
                </a:solidFill>
              </a:rPr>
              <a:t>Examen médical</a:t>
            </a:r>
          </a:p>
          <a:p>
            <a:pPr marL="171450" indent="-171450" algn="l">
              <a:buClr>
                <a:schemeClr val="accent4"/>
              </a:buClr>
              <a:buFont typeface=".LucidaGrandeUI" charset="0"/>
              <a:buChar char="●"/>
            </a:pPr>
            <a:r>
              <a:rPr lang="nl-BE" sz="1100" noProof="1">
                <a:solidFill>
                  <a:schemeClr val="tx2"/>
                </a:solidFill>
              </a:rPr>
              <a:t>Gestion des risques</a:t>
            </a:r>
          </a:p>
          <a:p>
            <a:pPr marL="171450" lvl="1" indent="-171450">
              <a:buClr>
                <a:schemeClr val="accent4"/>
              </a:buClr>
              <a:buFont typeface=".LucidaGrandeUI" charset="0"/>
              <a:buChar char="●"/>
            </a:pPr>
            <a:r>
              <a:rPr lang="nl-BE" sz="1100" noProof="1">
                <a:solidFill>
                  <a:schemeClr val="tx2"/>
                </a:solidFill>
              </a:rPr>
              <a:t>Comité en visites d’entrerpises</a:t>
            </a:r>
          </a:p>
        </p:txBody>
      </p:sp>
      <p:sp>
        <p:nvSpPr>
          <p:cNvPr id="55" name="TextBox 54"/>
          <p:cNvSpPr txBox="1"/>
          <p:nvPr userDrawn="1"/>
        </p:nvSpPr>
        <p:spPr>
          <a:xfrm>
            <a:off x="1081536" y="1866804"/>
            <a:ext cx="932499" cy="307777"/>
          </a:xfrm>
          <a:prstGeom prst="rect">
            <a:avLst/>
          </a:prstGeom>
          <a:noFill/>
        </p:spPr>
        <p:txBody>
          <a:bodyPr wrap="none" rtlCol="0">
            <a:spAutoFit/>
          </a:bodyPr>
          <a:lstStyle/>
          <a:p>
            <a:pPr algn="ctr"/>
            <a:r>
              <a:rPr lang="nl-BE" sz="1400" b="1" dirty="0">
                <a:solidFill>
                  <a:schemeClr val="accent1"/>
                </a:solidFill>
              </a:rPr>
              <a:t>Strategie</a:t>
            </a:r>
          </a:p>
        </p:txBody>
      </p:sp>
      <p:sp>
        <p:nvSpPr>
          <p:cNvPr id="56" name="TextBox 55"/>
          <p:cNvSpPr txBox="1"/>
          <p:nvPr userDrawn="1"/>
        </p:nvSpPr>
        <p:spPr>
          <a:xfrm>
            <a:off x="2395338" y="3999176"/>
            <a:ext cx="1398140" cy="307777"/>
          </a:xfrm>
          <a:prstGeom prst="rect">
            <a:avLst/>
          </a:prstGeom>
          <a:noFill/>
        </p:spPr>
        <p:txBody>
          <a:bodyPr wrap="none" rtlCol="0">
            <a:spAutoFit/>
          </a:bodyPr>
          <a:lstStyle/>
          <a:p>
            <a:pPr algn="ctr"/>
            <a:r>
              <a:rPr lang="nl-BE" sz="1400" b="1" dirty="0"/>
              <a:t>Optimalisation</a:t>
            </a:r>
          </a:p>
        </p:txBody>
      </p:sp>
      <p:sp>
        <p:nvSpPr>
          <p:cNvPr id="57" name="TextBox 56"/>
          <p:cNvSpPr txBox="1"/>
          <p:nvPr userDrawn="1"/>
        </p:nvSpPr>
        <p:spPr>
          <a:xfrm>
            <a:off x="4096122" y="1866804"/>
            <a:ext cx="1085554" cy="307777"/>
          </a:xfrm>
          <a:prstGeom prst="rect">
            <a:avLst/>
          </a:prstGeom>
          <a:noFill/>
        </p:spPr>
        <p:txBody>
          <a:bodyPr wrap="none" rtlCol="0">
            <a:spAutoFit/>
          </a:bodyPr>
          <a:lstStyle/>
          <a:p>
            <a:pPr algn="ctr"/>
            <a:r>
              <a:rPr lang="nl-BE" sz="1400" b="1" dirty="0">
                <a:solidFill>
                  <a:schemeClr val="accent4"/>
                </a:solidFill>
              </a:rPr>
              <a:t>Legislation</a:t>
            </a:r>
          </a:p>
        </p:txBody>
      </p:sp>
      <p:sp>
        <p:nvSpPr>
          <p:cNvPr id="58" name="Right Arrow 57"/>
          <p:cNvSpPr/>
          <p:nvPr userDrawn="1"/>
        </p:nvSpPr>
        <p:spPr>
          <a:xfrm>
            <a:off x="5343033" y="2950711"/>
            <a:ext cx="960032" cy="263554"/>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9" name="TextBox 58"/>
          <p:cNvSpPr txBox="1"/>
          <p:nvPr userDrawn="1"/>
        </p:nvSpPr>
        <p:spPr>
          <a:xfrm>
            <a:off x="3661337" y="2047623"/>
            <a:ext cx="65" cy="276999"/>
          </a:xfrm>
          <a:prstGeom prst="rect">
            <a:avLst/>
          </a:prstGeom>
          <a:noFill/>
        </p:spPr>
        <p:txBody>
          <a:bodyPr wrap="none" lIns="0" tIns="0" rIns="0" bIns="0" rtlCol="0">
            <a:spAutoFit/>
          </a:bodyPr>
          <a:lstStyle/>
          <a:p>
            <a:endParaRPr dirty="0"/>
          </a:p>
        </p:txBody>
      </p:sp>
      <p:pic>
        <p:nvPicPr>
          <p:cNvPr id="60" name="Picture 5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67647" y="2848430"/>
            <a:ext cx="379509" cy="409549"/>
          </a:xfrm>
          <a:prstGeom prst="rect">
            <a:avLst/>
          </a:prstGeom>
        </p:spPr>
      </p:pic>
      <p:pic>
        <p:nvPicPr>
          <p:cNvPr id="61" name="Picture 6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3930" y="2935001"/>
            <a:ext cx="430507" cy="334073"/>
          </a:xfrm>
          <a:prstGeom prst="rect">
            <a:avLst/>
          </a:prstGeom>
        </p:spPr>
      </p:pic>
      <p:pic>
        <p:nvPicPr>
          <p:cNvPr id="62" name="Picture 6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72367" y="2920948"/>
            <a:ext cx="347671" cy="315828"/>
          </a:xfrm>
          <a:prstGeom prst="rect">
            <a:avLst/>
          </a:prstGeom>
        </p:spPr>
      </p:pic>
      <p:sp>
        <p:nvSpPr>
          <p:cNvPr id="63" name="Titel 1"/>
          <p:cNvSpPr txBox="1">
            <a:spLocks/>
          </p:cNvSpPr>
          <p:nvPr userDrawn="1"/>
        </p:nvSpPr>
        <p:spPr>
          <a:xfrm>
            <a:off x="704001"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Preventie en bescherming services</a:t>
            </a:r>
          </a:p>
        </p:txBody>
      </p:sp>
    </p:spTree>
    <p:extLst>
      <p:ext uri="{BB962C8B-B14F-4D97-AF65-F5344CB8AC3E}">
        <p14:creationId xmlns:p14="http://schemas.microsoft.com/office/powerpoint/2010/main" val="116729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Proces 01</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cxnSp>
        <p:nvCxnSpPr>
          <p:cNvPr id="31" name="Straight Arrow Connector 30"/>
          <p:cNvCxnSpPr/>
          <p:nvPr userDrawn="1"/>
        </p:nvCxnSpPr>
        <p:spPr>
          <a:xfrm>
            <a:off x="799779" y="2702940"/>
            <a:ext cx="7426712" cy="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Shape 348"/>
          <p:cNvSpPr/>
          <p:nvPr userDrawn="1"/>
        </p:nvSpPr>
        <p:spPr>
          <a:xfrm>
            <a:off x="2665374" y="2245038"/>
            <a:ext cx="915438" cy="915438"/>
          </a:xfrm>
          <a:prstGeom prst="ellipse">
            <a:avLst/>
          </a:prstGeom>
          <a:solidFill>
            <a:schemeClr val="accent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latin typeface="Trebuchet MS" charset="0"/>
              <a:ea typeface="Trebuchet MS" charset="0"/>
              <a:cs typeface="Trebuchet MS" charset="0"/>
            </a:endParaRPr>
          </a:p>
        </p:txBody>
      </p:sp>
      <p:sp>
        <p:nvSpPr>
          <p:cNvPr id="35" name="Shape 361"/>
          <p:cNvSpPr/>
          <p:nvPr userDrawn="1"/>
        </p:nvSpPr>
        <p:spPr>
          <a:xfrm flipV="1">
            <a:off x="3126105" y="2006582"/>
            <a:ext cx="0" cy="463272"/>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9"/>
          <p:cNvSpPr/>
          <p:nvPr userDrawn="1"/>
        </p:nvSpPr>
        <p:spPr>
          <a:xfrm>
            <a:off x="5381185" y="2228864"/>
            <a:ext cx="915438" cy="915438"/>
          </a:xfrm>
          <a:prstGeom prst="ellipse">
            <a:avLst/>
          </a:prstGeom>
          <a:solidFill>
            <a:schemeClr val="accent3"/>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latin typeface="Trebuchet MS" charset="0"/>
              <a:ea typeface="Trebuchet MS" charset="0"/>
              <a:cs typeface="Trebuchet MS" charset="0"/>
            </a:endParaRPr>
          </a:p>
        </p:txBody>
      </p:sp>
      <p:sp>
        <p:nvSpPr>
          <p:cNvPr id="45" name="Shape 364"/>
          <p:cNvSpPr/>
          <p:nvPr userDrawn="1"/>
        </p:nvSpPr>
        <p:spPr>
          <a:xfrm flipV="1">
            <a:off x="5840459" y="2006582"/>
            <a:ext cx="0" cy="463271"/>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8" name="Shape 345"/>
          <p:cNvSpPr/>
          <p:nvPr userDrawn="1"/>
        </p:nvSpPr>
        <p:spPr>
          <a:xfrm>
            <a:off x="1307168" y="2228864"/>
            <a:ext cx="915438" cy="915438"/>
          </a:xfrm>
          <a:prstGeom prst="ellipse">
            <a:avLst/>
          </a:prstGeom>
          <a:solidFill>
            <a:schemeClr val="tx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0" name="Shape 363"/>
          <p:cNvSpPr/>
          <p:nvPr userDrawn="1"/>
        </p:nvSpPr>
        <p:spPr>
          <a:xfrm flipV="1">
            <a:off x="1766394" y="2928773"/>
            <a:ext cx="0" cy="434424"/>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2" name="Shape 347"/>
          <p:cNvSpPr/>
          <p:nvPr userDrawn="1"/>
        </p:nvSpPr>
        <p:spPr>
          <a:xfrm>
            <a:off x="3867763" y="2063827"/>
            <a:ext cx="1245511" cy="1245511"/>
          </a:xfrm>
          <a:prstGeom prst="ellipse">
            <a:avLst/>
          </a:prstGeom>
          <a:solidFill>
            <a:schemeClr val="accent4"/>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4" name="Shape 357"/>
          <p:cNvSpPr/>
          <p:nvPr userDrawn="1"/>
        </p:nvSpPr>
        <p:spPr>
          <a:xfrm flipV="1">
            <a:off x="4479790"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5" name="Shape 346"/>
          <p:cNvSpPr/>
          <p:nvPr userDrawn="1"/>
        </p:nvSpPr>
        <p:spPr>
          <a:xfrm>
            <a:off x="6738791" y="2228864"/>
            <a:ext cx="915438" cy="915438"/>
          </a:xfrm>
          <a:prstGeom prst="ellipse">
            <a:avLst/>
          </a:prstGeom>
          <a:solidFill>
            <a:schemeClr val="accent5"/>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solidFill>
                <a:schemeClr val="bg2"/>
              </a:solidFill>
              <a:latin typeface="Trebuchet MS" charset="0"/>
              <a:ea typeface="Trebuchet MS" charset="0"/>
              <a:cs typeface="Trebuchet MS" charset="0"/>
            </a:endParaRPr>
          </a:p>
        </p:txBody>
      </p:sp>
      <p:sp>
        <p:nvSpPr>
          <p:cNvPr id="57" name="Shape 362"/>
          <p:cNvSpPr/>
          <p:nvPr userDrawn="1"/>
        </p:nvSpPr>
        <p:spPr>
          <a:xfrm flipV="1">
            <a:off x="7203774"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62" name="Tijdelijke aanduiding voor tekst 8"/>
          <p:cNvSpPr>
            <a:spLocks noGrp="1" noChangeAspect="1"/>
          </p:cNvSpPr>
          <p:nvPr>
            <p:ph type="body" sz="quarter" idx="15" hasCustomPrompt="1"/>
          </p:nvPr>
        </p:nvSpPr>
        <p:spPr>
          <a:xfrm>
            <a:off x="1487553"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3" name="Tijdelijke aanduiding voor tekst 8"/>
          <p:cNvSpPr>
            <a:spLocks noGrp="1" noChangeAspect="1"/>
          </p:cNvSpPr>
          <p:nvPr>
            <p:ph type="body" sz="quarter" idx="16" hasCustomPrompt="1"/>
          </p:nvPr>
        </p:nvSpPr>
        <p:spPr>
          <a:xfrm>
            <a:off x="2852587"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4" name="Tijdelijke aanduiding voor tekst 8"/>
          <p:cNvSpPr>
            <a:spLocks noGrp="1" noChangeAspect="1"/>
          </p:cNvSpPr>
          <p:nvPr>
            <p:ph type="body" sz="quarter" idx="17" hasCustomPrompt="1"/>
          </p:nvPr>
        </p:nvSpPr>
        <p:spPr>
          <a:xfrm>
            <a:off x="4210792"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5" name="Tijdelijke aanduiding voor tekst 8"/>
          <p:cNvSpPr>
            <a:spLocks noGrp="1" noChangeAspect="1"/>
          </p:cNvSpPr>
          <p:nvPr>
            <p:ph type="body" sz="quarter" idx="18" hasCustomPrompt="1"/>
          </p:nvPr>
        </p:nvSpPr>
        <p:spPr>
          <a:xfrm>
            <a:off x="5569906"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6" name="Tijdelijke aanduiding voor tekst 8"/>
          <p:cNvSpPr>
            <a:spLocks noGrp="1" noChangeAspect="1"/>
          </p:cNvSpPr>
          <p:nvPr>
            <p:ph type="body" sz="quarter" idx="19" hasCustomPrompt="1"/>
          </p:nvPr>
        </p:nvSpPr>
        <p:spPr>
          <a:xfrm>
            <a:off x="6934776"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7" name="Tijdelijke aanduiding voor tekst 8"/>
          <p:cNvSpPr>
            <a:spLocks noGrp="1" noChangeAspect="1"/>
          </p:cNvSpPr>
          <p:nvPr>
            <p:ph type="body" sz="quarter" idx="10" hasCustomPrompt="1"/>
          </p:nvPr>
        </p:nvSpPr>
        <p:spPr>
          <a:xfrm>
            <a:off x="2060698"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8" name="Tijdelijke aanduiding voor tekst 8"/>
          <p:cNvSpPr>
            <a:spLocks noGrp="1" noChangeAspect="1"/>
          </p:cNvSpPr>
          <p:nvPr>
            <p:ph type="body" sz="quarter" idx="11" hasCustomPrompt="1"/>
          </p:nvPr>
        </p:nvSpPr>
        <p:spPr>
          <a:xfrm>
            <a:off x="4778017"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9" name="Tijdelijke aanduiding voor tekst 8"/>
          <p:cNvSpPr>
            <a:spLocks noGrp="1" noChangeAspect="1"/>
          </p:cNvSpPr>
          <p:nvPr>
            <p:ph type="body" sz="quarter" idx="12" hasCustomPrompt="1"/>
          </p:nvPr>
        </p:nvSpPr>
        <p:spPr>
          <a:xfrm>
            <a:off x="704001"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0" name="Tijdelijke aanduiding voor tekst 8"/>
          <p:cNvSpPr>
            <a:spLocks noGrp="1" noChangeAspect="1"/>
          </p:cNvSpPr>
          <p:nvPr>
            <p:ph type="body" sz="quarter" idx="13" hasCustomPrompt="1"/>
          </p:nvPr>
        </p:nvSpPr>
        <p:spPr>
          <a:xfrm>
            <a:off x="3418903"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1" name="Tijdelijke aanduiding voor tekst 8"/>
          <p:cNvSpPr>
            <a:spLocks noGrp="1" noChangeAspect="1"/>
          </p:cNvSpPr>
          <p:nvPr>
            <p:ph type="body" sz="quarter" idx="14" hasCustomPrompt="1"/>
          </p:nvPr>
        </p:nvSpPr>
        <p:spPr>
          <a:xfrm>
            <a:off x="6133805"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25595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3999" cy="5007176"/>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12" name="Titel 1"/>
          <p:cNvSpPr>
            <a:spLocks noGrp="1" noChangeAspect="1"/>
          </p:cNvSpPr>
          <p:nvPr>
            <p:ph type="ctrTitle" hasCustomPrompt="1"/>
          </p:nvPr>
        </p:nvSpPr>
        <p:spPr>
          <a:xfrm>
            <a:off x="608830" y="1445871"/>
            <a:ext cx="3766222" cy="512166"/>
          </a:xfrm>
          <a:prstGeom prst="rect">
            <a:avLst/>
          </a:prstGeom>
        </p:spPr>
        <p:txBody>
          <a:bodyPr lIns="0" tIns="0" rIns="0" bIns="0" anchor="t" anchorCtr="0">
            <a:noAutofit/>
          </a:bodyPr>
          <a:lstStyle>
            <a:lvl1pPr algn="l">
              <a:defRPr sz="3000" b="1">
                <a:solidFill>
                  <a:schemeClr val="bg2"/>
                </a:solidFill>
              </a:defRPr>
            </a:lvl1pPr>
          </a:lstStyle>
          <a:p>
            <a:r>
              <a:rPr lang="nl-BE" dirty="0"/>
              <a:t>Titelstijl bewerken</a:t>
            </a:r>
            <a:endParaRPr lang="nl-NL" dirty="0"/>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461346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Proces 02</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6" name="Shape 611"/>
          <p:cNvSpPr/>
          <p:nvPr userDrawn="1"/>
        </p:nvSpPr>
        <p:spPr>
          <a:xfrm>
            <a:off x="1983530" y="3187999"/>
            <a:ext cx="636502" cy="0"/>
          </a:xfrm>
          <a:prstGeom prst="line">
            <a:avLst/>
          </a:prstGeom>
          <a:ln w="44450">
            <a:solidFill>
              <a:schemeClr val="accent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616"/>
          <p:cNvSpPr/>
          <p:nvPr userDrawn="1"/>
        </p:nvSpPr>
        <p:spPr>
          <a:xfrm>
            <a:off x="704001" y="2399321"/>
            <a:ext cx="1577356" cy="1577356"/>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0" name="Shape 612"/>
          <p:cNvSpPr/>
          <p:nvPr userDrawn="1"/>
        </p:nvSpPr>
        <p:spPr>
          <a:xfrm>
            <a:off x="3912612" y="3187999"/>
            <a:ext cx="636502" cy="0"/>
          </a:xfrm>
          <a:prstGeom prst="line">
            <a:avLst/>
          </a:prstGeom>
          <a:ln w="44450">
            <a:solidFill>
              <a:schemeClr val="tx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3" name="Shape 620"/>
          <p:cNvSpPr/>
          <p:nvPr userDrawn="1"/>
        </p:nvSpPr>
        <p:spPr>
          <a:xfrm>
            <a:off x="2673816" y="2399321"/>
            <a:ext cx="1577356" cy="1577356"/>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7" name="Shape 613"/>
          <p:cNvSpPr/>
          <p:nvPr userDrawn="1"/>
        </p:nvSpPr>
        <p:spPr>
          <a:xfrm>
            <a:off x="5904666" y="3187999"/>
            <a:ext cx="636502" cy="0"/>
          </a:xfrm>
          <a:prstGeom prst="line">
            <a:avLst/>
          </a:prstGeom>
          <a:ln w="44450">
            <a:solidFill>
              <a:schemeClr val="accent3"/>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8" name="Shape 624"/>
          <p:cNvSpPr/>
          <p:nvPr userDrawn="1"/>
        </p:nvSpPr>
        <p:spPr>
          <a:xfrm>
            <a:off x="4643631" y="2399321"/>
            <a:ext cx="1577356" cy="1577356"/>
          </a:xfrm>
          <a:prstGeom prst="ellipse">
            <a:avLst/>
          </a:pr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2" name="Shape 628"/>
          <p:cNvSpPr/>
          <p:nvPr userDrawn="1"/>
        </p:nvSpPr>
        <p:spPr>
          <a:xfrm>
            <a:off x="6613446" y="2405006"/>
            <a:ext cx="1577356" cy="1577356"/>
          </a:xfrm>
          <a:prstGeom prst="ellipse">
            <a:avLst/>
          </a:pr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6" name="Tijdelijke aanduiding voor tekst 8"/>
          <p:cNvSpPr>
            <a:spLocks noGrp="1" noChangeAspect="1"/>
          </p:cNvSpPr>
          <p:nvPr>
            <p:ph type="body" sz="quarter" idx="10" hasCustomPrompt="1"/>
          </p:nvPr>
        </p:nvSpPr>
        <p:spPr>
          <a:xfrm>
            <a:off x="858533"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11" hasCustomPrompt="1"/>
          </p:nvPr>
        </p:nvSpPr>
        <p:spPr>
          <a:xfrm>
            <a:off x="858533"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9" name="Tijdelijke aanduiding voor tekst 8"/>
          <p:cNvSpPr>
            <a:spLocks noGrp="1" noChangeAspect="1"/>
          </p:cNvSpPr>
          <p:nvPr>
            <p:ph type="body" sz="quarter" idx="12" hasCustomPrompt="1"/>
          </p:nvPr>
        </p:nvSpPr>
        <p:spPr>
          <a:xfrm>
            <a:off x="2824567"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1" name="Tijdelijke aanduiding voor tekst 8"/>
          <p:cNvSpPr>
            <a:spLocks noGrp="1" noChangeAspect="1"/>
          </p:cNvSpPr>
          <p:nvPr>
            <p:ph type="body" sz="quarter" idx="13" hasCustomPrompt="1"/>
          </p:nvPr>
        </p:nvSpPr>
        <p:spPr>
          <a:xfrm>
            <a:off x="2824567"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3" name="Tijdelijke aanduiding voor tekst 8"/>
          <p:cNvSpPr>
            <a:spLocks noGrp="1" noChangeAspect="1"/>
          </p:cNvSpPr>
          <p:nvPr>
            <p:ph type="body" sz="quarter" idx="14" hasCustomPrompt="1"/>
          </p:nvPr>
        </p:nvSpPr>
        <p:spPr>
          <a:xfrm>
            <a:off x="4782459"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15" hasCustomPrompt="1"/>
          </p:nvPr>
        </p:nvSpPr>
        <p:spPr>
          <a:xfrm>
            <a:off x="4782459"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8" name="Tijdelijke aanduiding voor tekst 8"/>
          <p:cNvSpPr>
            <a:spLocks noGrp="1" noChangeAspect="1"/>
          </p:cNvSpPr>
          <p:nvPr>
            <p:ph type="body" sz="quarter" idx="16" hasCustomPrompt="1"/>
          </p:nvPr>
        </p:nvSpPr>
        <p:spPr>
          <a:xfrm>
            <a:off x="6761867"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9" name="Tijdelijke aanduiding voor tekst 8"/>
          <p:cNvSpPr>
            <a:spLocks noGrp="1" noChangeAspect="1"/>
          </p:cNvSpPr>
          <p:nvPr>
            <p:ph type="body" sz="quarter" idx="17" hasCustomPrompt="1"/>
          </p:nvPr>
        </p:nvSpPr>
        <p:spPr>
          <a:xfrm>
            <a:off x="6761867"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1" name="Tijdelijke aanduiding voor tekst 8"/>
          <p:cNvSpPr>
            <a:spLocks noGrp="1" noChangeAspect="1"/>
          </p:cNvSpPr>
          <p:nvPr>
            <p:ph type="body" sz="quarter" idx="18" hasCustomPrompt="1"/>
          </p:nvPr>
        </p:nvSpPr>
        <p:spPr>
          <a:xfrm>
            <a:off x="704001" y="1249752"/>
            <a:ext cx="6742800" cy="792804"/>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1" name="TextBox 2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101714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8916" y="395222"/>
            <a:ext cx="6742800" cy="550331"/>
          </a:xfrm>
          <a:prstGeom prst="rect">
            <a:avLst/>
          </a:prstGeom>
        </p:spPr>
        <p:txBody>
          <a:bodyPr/>
          <a:lstStyle>
            <a:lvl1pPr>
              <a:defRPr sz="3200" baseline="0"/>
            </a:lvl1pPr>
          </a:lstStyle>
          <a:p>
            <a:r>
              <a:rPr lang="nl-BE" dirty="0"/>
              <a:t>Proces 03</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2" name="Shape 945"/>
          <p:cNvSpPr/>
          <p:nvPr userDrawn="1"/>
        </p:nvSpPr>
        <p:spPr>
          <a:xfrm>
            <a:off x="4552187" y="1876302"/>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3" name="Shape 946"/>
          <p:cNvSpPr/>
          <p:nvPr userDrawn="1"/>
        </p:nvSpPr>
        <p:spPr>
          <a:xfrm>
            <a:off x="4031996" y="3365897"/>
            <a:ext cx="1128259" cy="1077062"/>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4" name="Shape 947"/>
          <p:cNvSpPr/>
          <p:nvPr userDrawn="1"/>
        </p:nvSpPr>
        <p:spPr>
          <a:xfrm>
            <a:off x="2651280"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5" name="Shape 948"/>
          <p:cNvSpPr/>
          <p:nvPr userDrawn="1"/>
        </p:nvSpPr>
        <p:spPr>
          <a:xfrm>
            <a:off x="704001"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5591912"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376013"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704001" y="1254349"/>
            <a:ext cx="1265310" cy="213047"/>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1" hasCustomPrompt="1"/>
          </p:nvPr>
        </p:nvSpPr>
        <p:spPr>
          <a:xfrm>
            <a:off x="718916" y="1801347"/>
            <a:ext cx="1395924" cy="1147280"/>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2" hasCustomPrompt="1"/>
          </p:nvPr>
        </p:nvSpPr>
        <p:spPr>
          <a:xfrm>
            <a:off x="6492826" y="1251079"/>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3" hasCustomPrompt="1"/>
          </p:nvPr>
        </p:nvSpPr>
        <p:spPr>
          <a:xfrm>
            <a:off x="6492826" y="1801347"/>
            <a:ext cx="1395924" cy="114728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14" hasCustomPrompt="1"/>
          </p:nvPr>
        </p:nvSpPr>
        <p:spPr>
          <a:xfrm>
            <a:off x="6492826" y="3090525"/>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15" hasCustomPrompt="1"/>
          </p:nvPr>
        </p:nvSpPr>
        <p:spPr>
          <a:xfrm>
            <a:off x="6492826" y="3637523"/>
            <a:ext cx="1395924" cy="88681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055145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piechar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grpSp>
        <p:nvGrpSpPr>
          <p:cNvPr id="18" name="Group 17"/>
          <p:cNvGrpSpPr/>
          <p:nvPr userDrawn="1"/>
        </p:nvGrpSpPr>
        <p:grpSpPr>
          <a:xfrm>
            <a:off x="704001" y="965555"/>
            <a:ext cx="7468667" cy="1378634"/>
            <a:chOff x="2181036" y="3780819"/>
            <a:chExt cx="19691246" cy="3634786"/>
          </a:xfrm>
        </p:grpSpPr>
        <p:grpSp>
          <p:nvGrpSpPr>
            <p:cNvPr id="19" name="Group 18"/>
            <p:cNvGrpSpPr/>
            <p:nvPr/>
          </p:nvGrpSpPr>
          <p:grpSpPr>
            <a:xfrm>
              <a:off x="2181036" y="3780819"/>
              <a:ext cx="3634786" cy="3634786"/>
              <a:chOff x="2181036" y="3780819"/>
              <a:chExt cx="3634786" cy="3634786"/>
            </a:xfrm>
          </p:grpSpPr>
          <p:graphicFrame>
            <p:nvGraphicFramePr>
              <p:cNvPr id="38" name="Chart 59"/>
              <p:cNvGraphicFramePr/>
              <p:nvPr>
                <p:extLst>
                  <p:ext uri="{D42A27DB-BD31-4B8C-83A1-F6EECF244321}">
                    <p14:modId xmlns:p14="http://schemas.microsoft.com/office/powerpoint/2010/main" val="1538077375"/>
                  </p:ext>
                </p:extLst>
              </p:nvPr>
            </p:nvGraphicFramePr>
            <p:xfrm>
              <a:off x="2181036" y="3780819"/>
              <a:ext cx="3634786" cy="3634786"/>
            </p:xfrm>
            <a:graphic>
              <a:graphicData uri="http://schemas.openxmlformats.org/drawingml/2006/chart">
                <c:chart xmlns:c="http://schemas.openxmlformats.org/drawingml/2006/chart" xmlns:r="http://schemas.openxmlformats.org/officeDocument/2006/relationships" r:id="rId3"/>
              </a:graphicData>
            </a:graphic>
          </p:graphicFrame>
          <p:sp>
            <p:nvSpPr>
              <p:cNvPr id="42" name="Shape 60"/>
              <p:cNvSpPr/>
              <p:nvPr/>
            </p:nvSpPr>
            <p:spPr>
              <a:xfrm>
                <a:off x="2356032" y="3955815"/>
                <a:ext cx="3284795" cy="3284797"/>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46" name="Shape 61"/>
              <p:cNvSpPr/>
              <p:nvPr/>
            </p:nvSpPr>
            <p:spPr>
              <a:xfrm>
                <a:off x="2913864"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75%</a:t>
                </a:r>
              </a:p>
            </p:txBody>
          </p:sp>
        </p:grpSp>
        <p:grpSp>
          <p:nvGrpSpPr>
            <p:cNvPr id="20" name="Group 19"/>
            <p:cNvGrpSpPr/>
            <p:nvPr/>
          </p:nvGrpSpPr>
          <p:grpSpPr>
            <a:xfrm>
              <a:off x="7533189" y="3780819"/>
              <a:ext cx="3634786" cy="3634786"/>
              <a:chOff x="7533189" y="3780819"/>
              <a:chExt cx="3634786" cy="3634786"/>
            </a:xfrm>
          </p:grpSpPr>
          <p:graphicFrame>
            <p:nvGraphicFramePr>
              <p:cNvPr id="35" name="Chart 62"/>
              <p:cNvGraphicFramePr/>
              <p:nvPr>
                <p:extLst>
                  <p:ext uri="{D42A27DB-BD31-4B8C-83A1-F6EECF244321}">
                    <p14:modId xmlns:p14="http://schemas.microsoft.com/office/powerpoint/2010/main" val="1205782686"/>
                  </p:ext>
                </p:extLst>
              </p:nvPr>
            </p:nvGraphicFramePr>
            <p:xfrm>
              <a:off x="7533189" y="3780819"/>
              <a:ext cx="3634786" cy="3634786"/>
            </p:xfrm>
            <a:graphic>
              <a:graphicData uri="http://schemas.openxmlformats.org/drawingml/2006/chart">
                <c:chart xmlns:c="http://schemas.openxmlformats.org/drawingml/2006/chart" xmlns:r="http://schemas.openxmlformats.org/officeDocument/2006/relationships" r:id="rId4"/>
              </a:graphicData>
            </a:graphic>
          </p:graphicFrame>
          <p:sp>
            <p:nvSpPr>
              <p:cNvPr id="36" name="Shape 63"/>
              <p:cNvSpPr/>
              <p:nvPr/>
            </p:nvSpPr>
            <p:spPr>
              <a:xfrm>
                <a:off x="7708185"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7" name="Shape 64"/>
              <p:cNvSpPr/>
              <p:nvPr/>
            </p:nvSpPr>
            <p:spPr>
              <a:xfrm>
                <a:off x="8266017"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60%</a:t>
                </a:r>
              </a:p>
            </p:txBody>
          </p:sp>
        </p:grpSp>
        <p:grpSp>
          <p:nvGrpSpPr>
            <p:cNvPr id="21" name="Group 20"/>
            <p:cNvGrpSpPr/>
            <p:nvPr/>
          </p:nvGrpSpPr>
          <p:grpSpPr>
            <a:xfrm>
              <a:off x="12885343" y="3780819"/>
              <a:ext cx="3634786" cy="3634786"/>
              <a:chOff x="12885343" y="3780819"/>
              <a:chExt cx="3634786" cy="3634786"/>
            </a:xfrm>
          </p:grpSpPr>
          <p:graphicFrame>
            <p:nvGraphicFramePr>
              <p:cNvPr id="32" name="Chart 65"/>
              <p:cNvGraphicFramePr/>
              <p:nvPr>
                <p:extLst>
                  <p:ext uri="{D42A27DB-BD31-4B8C-83A1-F6EECF244321}">
                    <p14:modId xmlns:p14="http://schemas.microsoft.com/office/powerpoint/2010/main" val="1933910510"/>
                  </p:ext>
                </p:extLst>
              </p:nvPr>
            </p:nvGraphicFramePr>
            <p:xfrm>
              <a:off x="12885343" y="3780819"/>
              <a:ext cx="3634786" cy="3634786"/>
            </p:xfrm>
            <a:graphic>
              <a:graphicData uri="http://schemas.openxmlformats.org/drawingml/2006/chart">
                <c:chart xmlns:c="http://schemas.openxmlformats.org/drawingml/2006/chart" xmlns:r="http://schemas.openxmlformats.org/officeDocument/2006/relationships" r:id="rId5"/>
              </a:graphicData>
            </a:graphic>
          </p:graphicFrame>
          <p:sp>
            <p:nvSpPr>
              <p:cNvPr id="33" name="Shape 66"/>
              <p:cNvSpPr/>
              <p:nvPr/>
            </p:nvSpPr>
            <p:spPr>
              <a:xfrm>
                <a:off x="13060339"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4" name="Shape 67"/>
              <p:cNvSpPr/>
              <p:nvPr/>
            </p:nvSpPr>
            <p:spPr>
              <a:xfrm>
                <a:off x="13618171"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45%</a:t>
                </a:r>
              </a:p>
            </p:txBody>
          </p:sp>
        </p:grpSp>
        <p:grpSp>
          <p:nvGrpSpPr>
            <p:cNvPr id="26" name="Group 25"/>
            <p:cNvGrpSpPr/>
            <p:nvPr/>
          </p:nvGrpSpPr>
          <p:grpSpPr>
            <a:xfrm>
              <a:off x="18237496" y="3780819"/>
              <a:ext cx="3634786" cy="3634786"/>
              <a:chOff x="18237496" y="3780819"/>
              <a:chExt cx="3634786" cy="3634786"/>
            </a:xfrm>
          </p:grpSpPr>
          <p:graphicFrame>
            <p:nvGraphicFramePr>
              <p:cNvPr id="27" name="Chart 68"/>
              <p:cNvGraphicFramePr/>
              <p:nvPr>
                <p:extLst>
                  <p:ext uri="{D42A27DB-BD31-4B8C-83A1-F6EECF244321}">
                    <p14:modId xmlns:p14="http://schemas.microsoft.com/office/powerpoint/2010/main" val="1068944225"/>
                  </p:ext>
                </p:extLst>
              </p:nvPr>
            </p:nvGraphicFramePr>
            <p:xfrm>
              <a:off x="18237496" y="3780819"/>
              <a:ext cx="3634786" cy="3634786"/>
            </p:xfrm>
            <a:graphic>
              <a:graphicData uri="http://schemas.openxmlformats.org/drawingml/2006/chart">
                <c:chart xmlns:c="http://schemas.openxmlformats.org/drawingml/2006/chart" xmlns:r="http://schemas.openxmlformats.org/officeDocument/2006/relationships" r:id="rId6"/>
              </a:graphicData>
            </a:graphic>
          </p:graphicFrame>
          <p:sp>
            <p:nvSpPr>
              <p:cNvPr id="30" name="Shape 69"/>
              <p:cNvSpPr/>
              <p:nvPr/>
            </p:nvSpPr>
            <p:spPr>
              <a:xfrm>
                <a:off x="18412491"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1" name="Shape 70"/>
              <p:cNvSpPr/>
              <p:nvPr/>
            </p:nvSpPr>
            <p:spPr>
              <a:xfrm>
                <a:off x="18970324" y="5017784"/>
                <a:ext cx="2169130"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13%</a:t>
                </a:r>
              </a:p>
            </p:txBody>
          </p:sp>
        </p:grpSp>
      </p:grpSp>
      <p:sp>
        <p:nvSpPr>
          <p:cNvPr id="54" name="Shape 185"/>
          <p:cNvSpPr/>
          <p:nvPr userDrawn="1"/>
        </p:nvSpPr>
        <p:spPr>
          <a:xfrm>
            <a:off x="2800386"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dirty="0">
                <a:solidFill>
                  <a:schemeClr val="tx2"/>
                </a:solidFill>
              </a:rPr>
              <a:t>Lorem ipsum dolor sit </a:t>
            </a:r>
            <a:r>
              <a:rPr lang="en-US" sz="1200" dirty="0" err="1">
                <a:solidFill>
                  <a:schemeClr val="tx2"/>
                </a:solidFill>
              </a:rPr>
              <a:t>amet</a:t>
            </a:r>
            <a:r>
              <a:rPr lang="en-US" sz="1200" dirty="0">
                <a:solidFill>
                  <a:schemeClr val="tx2"/>
                </a:solidFill>
              </a:rPr>
              <a:t>, </a:t>
            </a:r>
            <a:r>
              <a:rPr lang="en-US" sz="1200" dirty="0" err="1">
                <a:solidFill>
                  <a:schemeClr val="tx2"/>
                </a:solidFill>
              </a:rPr>
              <a:t>consectetuer</a:t>
            </a:r>
            <a:r>
              <a:rPr lang="en-US" sz="1200" dirty="0">
                <a:solidFill>
                  <a:schemeClr val="tx2"/>
                </a:solidFill>
              </a:rPr>
              <a:t> </a:t>
            </a:r>
            <a:r>
              <a:rPr lang="en-US" sz="1200" dirty="0" err="1">
                <a:solidFill>
                  <a:schemeClr val="tx2"/>
                </a:solidFill>
              </a:rPr>
              <a:t>adipiscing</a:t>
            </a:r>
            <a:r>
              <a:rPr lang="en-US" sz="1200" dirty="0">
                <a:solidFill>
                  <a:schemeClr val="tx2"/>
                </a:solidFill>
              </a:rPr>
              <a:t> </a:t>
            </a:r>
            <a:r>
              <a:rPr lang="en-US" sz="1200" dirty="0" err="1">
                <a:solidFill>
                  <a:schemeClr val="tx2"/>
                </a:solidFill>
              </a:rPr>
              <a:t>elit</a:t>
            </a:r>
            <a:r>
              <a:rPr lang="en-US" sz="1200" dirty="0">
                <a:solidFill>
                  <a:schemeClr val="tx2"/>
                </a:solidFill>
              </a:rPr>
              <a:t>, </a:t>
            </a:r>
            <a:r>
              <a:rPr lang="en-US" sz="1200" dirty="0" err="1">
                <a:solidFill>
                  <a:schemeClr val="tx2"/>
                </a:solidFill>
              </a:rPr>
              <a:t>sed</a:t>
            </a:r>
            <a:r>
              <a:rPr lang="en-US" sz="1200" dirty="0">
                <a:solidFill>
                  <a:schemeClr val="tx2"/>
                </a:solidFill>
              </a:rPr>
              <a:t> </a:t>
            </a:r>
            <a:r>
              <a:rPr lang="en-US" sz="1200" dirty="0" err="1">
                <a:solidFill>
                  <a:schemeClr val="tx2"/>
                </a:solidFill>
              </a:rPr>
              <a:t>diam</a:t>
            </a:r>
            <a:r>
              <a:rPr lang="en-US" sz="1200" dirty="0">
                <a:solidFill>
                  <a:schemeClr val="tx2"/>
                </a:solidFill>
              </a:rPr>
              <a:t> </a:t>
            </a:r>
            <a:r>
              <a:rPr lang="en-US" sz="1200" dirty="0" err="1">
                <a:solidFill>
                  <a:schemeClr val="tx2"/>
                </a:solidFill>
              </a:rPr>
              <a:t>nonummy</a:t>
            </a:r>
            <a:r>
              <a:rPr lang="en-US" sz="1200" dirty="0">
                <a:solidFill>
                  <a:schemeClr val="tx2"/>
                </a:solidFill>
              </a:rPr>
              <a:t> </a:t>
            </a:r>
            <a:r>
              <a:rPr lang="en-US" sz="1200" dirty="0" err="1">
                <a:solidFill>
                  <a:schemeClr val="tx2"/>
                </a:solidFill>
              </a:rPr>
              <a:t>nibh</a:t>
            </a:r>
            <a:r>
              <a:rPr lang="en-US" sz="1200" dirty="0">
                <a:solidFill>
                  <a:schemeClr val="tx2"/>
                </a:solidFill>
              </a:rPr>
              <a:t> </a:t>
            </a:r>
            <a:r>
              <a:rPr lang="en-US" sz="1200" dirty="0" err="1">
                <a:solidFill>
                  <a:schemeClr val="tx2"/>
                </a:solidFill>
              </a:rPr>
              <a:t>euismod</a:t>
            </a:r>
            <a:r>
              <a:rPr lang="en-US" sz="1200" dirty="0">
                <a:solidFill>
                  <a:schemeClr val="tx2"/>
                </a:solidFill>
              </a:rPr>
              <a:t> </a:t>
            </a:r>
            <a:r>
              <a:rPr lang="en-US" sz="1200" dirty="0" err="1">
                <a:solidFill>
                  <a:schemeClr val="tx2"/>
                </a:solidFill>
              </a:rPr>
              <a:t>tincidunt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laoreet</a:t>
            </a:r>
            <a:r>
              <a:rPr lang="en-US" sz="1200" dirty="0">
                <a:solidFill>
                  <a:schemeClr val="tx2"/>
                </a:solidFill>
              </a:rPr>
              <a:t> </a:t>
            </a:r>
            <a:r>
              <a:rPr lang="en-US" sz="1200" dirty="0" err="1">
                <a:solidFill>
                  <a:schemeClr val="tx2"/>
                </a:solidFill>
              </a:rPr>
              <a:t>dolore</a:t>
            </a:r>
            <a:r>
              <a:rPr lang="en-US" sz="1200" dirty="0">
                <a:solidFill>
                  <a:schemeClr val="tx2"/>
                </a:solidFill>
              </a:rPr>
              <a:t> magna </a:t>
            </a:r>
            <a:r>
              <a:rPr lang="en-US" sz="1200" dirty="0" err="1">
                <a:solidFill>
                  <a:schemeClr val="tx2"/>
                </a:solidFill>
              </a:rPr>
              <a:t>aliquam</a:t>
            </a:r>
            <a:r>
              <a:rPr lang="en-US" sz="1200" dirty="0">
                <a:solidFill>
                  <a:schemeClr val="tx2"/>
                </a:solidFill>
              </a:rPr>
              <a:t> </a:t>
            </a:r>
            <a:r>
              <a:rPr lang="en-US" sz="1200" dirty="0" err="1">
                <a:solidFill>
                  <a:schemeClr val="tx2"/>
                </a:solidFill>
              </a:rPr>
              <a:t>erat</a:t>
            </a:r>
            <a:r>
              <a:rPr lang="en-US" sz="1200" dirty="0">
                <a:solidFill>
                  <a:schemeClr val="tx2"/>
                </a:solidFill>
              </a:rPr>
              <a:t> </a:t>
            </a:r>
            <a:r>
              <a:rPr lang="en-US" sz="1200" dirty="0" err="1">
                <a:solidFill>
                  <a:schemeClr val="tx2"/>
                </a:solidFill>
              </a:rPr>
              <a:t>volutpat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wisi</a:t>
            </a:r>
            <a:r>
              <a:rPr lang="en-US" sz="1200" dirty="0">
                <a:solidFill>
                  <a:schemeClr val="tx2"/>
                </a:solidFill>
              </a:rPr>
              <a:t> </a:t>
            </a:r>
            <a:r>
              <a:rPr lang="en-US" sz="1200" dirty="0" err="1">
                <a:solidFill>
                  <a:schemeClr val="tx2"/>
                </a:solidFill>
              </a:rPr>
              <a:t>enim</a:t>
            </a:r>
            <a:r>
              <a:rPr lang="en-US" sz="1200" dirty="0">
                <a:solidFill>
                  <a:schemeClr val="tx2"/>
                </a:solidFill>
              </a:rPr>
              <a:t> ad minim </a:t>
            </a:r>
            <a:r>
              <a:rPr lang="en-US" sz="1200" dirty="0" err="1">
                <a:solidFill>
                  <a:schemeClr val="tx2"/>
                </a:solidFill>
              </a:rPr>
              <a:t>veniam</a:t>
            </a:r>
            <a:r>
              <a:rPr lang="en-US" sz="1200" dirty="0">
                <a:solidFill>
                  <a:schemeClr val="tx2"/>
                </a:solidFill>
              </a:rPr>
              <a:t>, </a:t>
            </a:r>
            <a:r>
              <a:rPr lang="en-US" sz="1200" dirty="0" err="1">
                <a:solidFill>
                  <a:schemeClr val="tx2"/>
                </a:solidFill>
              </a:rPr>
              <a:t>quis</a:t>
            </a:r>
            <a:r>
              <a:rPr lang="en-US" sz="1200" dirty="0">
                <a:solidFill>
                  <a:schemeClr val="tx2"/>
                </a:solidFill>
              </a:rPr>
              <a:t> </a:t>
            </a:r>
            <a:r>
              <a:rPr lang="en-US" sz="1200" dirty="0" err="1">
                <a:solidFill>
                  <a:schemeClr val="tx2"/>
                </a:solidFill>
              </a:rPr>
              <a:t>autem</a:t>
            </a:r>
            <a:r>
              <a:rPr lang="en-US" sz="1200" dirty="0">
                <a:solidFill>
                  <a:schemeClr val="tx2"/>
                </a:solidFill>
              </a:rPr>
              <a:t> </a:t>
            </a:r>
            <a:r>
              <a:rPr lang="en-US" sz="1200" dirty="0" err="1">
                <a:solidFill>
                  <a:schemeClr val="tx2"/>
                </a:solidFill>
              </a:rPr>
              <a:t>vel</a:t>
            </a:r>
            <a:r>
              <a:rPr lang="en-US" sz="1200" dirty="0">
                <a:solidFill>
                  <a:schemeClr val="tx2"/>
                </a:solidFill>
              </a:rPr>
              <a:t> </a:t>
            </a:r>
            <a:r>
              <a:rPr lang="en-US" sz="1200" dirty="0" err="1">
                <a:solidFill>
                  <a:schemeClr val="tx2"/>
                </a:solidFill>
              </a:rPr>
              <a:t>eum</a:t>
            </a:r>
            <a:r>
              <a:rPr lang="en-US" sz="1200" dirty="0">
                <a:solidFill>
                  <a:schemeClr val="tx2"/>
                </a:solidFill>
              </a:rPr>
              <a:t> </a:t>
            </a:r>
            <a:r>
              <a:rPr lang="en-US" sz="1200" dirty="0" err="1">
                <a:solidFill>
                  <a:schemeClr val="tx2"/>
                </a:solidFill>
              </a:rPr>
              <a:t>iriure</a:t>
            </a:r>
            <a:r>
              <a:rPr lang="en-US" sz="1200" dirty="0">
                <a:solidFill>
                  <a:schemeClr val="tx2"/>
                </a:solidFill>
              </a:rPr>
              <a:t> dolor in </a:t>
            </a:r>
            <a:r>
              <a:rPr lang="en-US" sz="1200" dirty="0" err="1">
                <a:solidFill>
                  <a:schemeClr val="tx2"/>
                </a:solidFill>
              </a:rPr>
              <a:t>hendrerit</a:t>
            </a:r>
            <a:r>
              <a:rPr lang="en-US" sz="1200" dirty="0">
                <a:solidFill>
                  <a:schemeClr val="tx2"/>
                </a:solidFill>
              </a:rPr>
              <a:t> in </a:t>
            </a:r>
            <a:r>
              <a:rPr lang="en-US" sz="1200" dirty="0" err="1">
                <a:solidFill>
                  <a:schemeClr val="tx2"/>
                </a:solidFill>
              </a:rPr>
              <a:t>vulputate</a:t>
            </a:r>
            <a:r>
              <a:rPr lang="en-US" sz="1200" dirty="0">
                <a:solidFill>
                  <a:schemeClr val="tx2"/>
                </a:solidFill>
              </a:rPr>
              <a:t> </a:t>
            </a:r>
            <a:r>
              <a:rPr lang="en-US" sz="1200" dirty="0" err="1">
                <a:solidFill>
                  <a:schemeClr val="tx2"/>
                </a:solidFill>
              </a:rPr>
              <a:t>velit</a:t>
            </a:r>
            <a:r>
              <a:rPr lang="en-US" sz="1200" dirty="0">
                <a:solidFill>
                  <a:schemeClr val="tx2"/>
                </a:solidFill>
              </a:rPr>
              <a:t> </a:t>
            </a:r>
            <a:r>
              <a:rPr lang="en-US" sz="1200" dirty="0" err="1">
                <a:solidFill>
                  <a:schemeClr val="tx2"/>
                </a:solidFill>
              </a:rPr>
              <a:t>esse</a:t>
            </a:r>
            <a:r>
              <a:rPr lang="en-US" sz="1200" dirty="0">
                <a:solidFill>
                  <a:schemeClr val="tx2"/>
                </a:solidFill>
              </a:rPr>
              <a:t> </a:t>
            </a:r>
            <a:r>
              <a:rPr lang="en-US" sz="1200" dirty="0" err="1">
                <a:solidFill>
                  <a:schemeClr val="tx2"/>
                </a:solidFill>
              </a:rPr>
              <a:t>molestie</a:t>
            </a:r>
            <a:r>
              <a:rPr lang="en-US" sz="1200" dirty="0">
                <a:solidFill>
                  <a:schemeClr val="tx2"/>
                </a:solidFill>
              </a:rPr>
              <a:t> </a:t>
            </a:r>
            <a:r>
              <a:rPr lang="en-US" sz="1200" dirty="0" err="1">
                <a:solidFill>
                  <a:schemeClr val="tx2"/>
                </a:solidFill>
              </a:rPr>
              <a:t>praesent</a:t>
            </a:r>
            <a:r>
              <a:rPr lang="en-US" sz="1200" dirty="0">
                <a:solidFill>
                  <a:schemeClr val="tx2"/>
                </a:solidFill>
              </a:rPr>
              <a:t> </a:t>
            </a:r>
            <a:r>
              <a:rPr lang="en-US" sz="1200" dirty="0" err="1">
                <a:solidFill>
                  <a:schemeClr val="tx2"/>
                </a:solidFill>
              </a:rPr>
              <a:t>luptatum</a:t>
            </a:r>
            <a:r>
              <a:rPr lang="en-US" sz="1200" dirty="0">
                <a:solidFill>
                  <a:schemeClr val="tx2"/>
                </a:solidFill>
              </a:rPr>
              <a:t> </a:t>
            </a:r>
            <a:r>
              <a:rPr lang="en-US" sz="1200" dirty="0" err="1">
                <a:solidFill>
                  <a:schemeClr val="tx2"/>
                </a:solidFill>
              </a:rPr>
              <a:t>zril</a:t>
            </a:r>
            <a:r>
              <a:rPr lang="en-US" sz="1200" dirty="0">
                <a:solidFill>
                  <a:schemeClr val="tx2"/>
                </a:solidFill>
              </a:rPr>
              <a:t> sequitur </a:t>
            </a:r>
            <a:r>
              <a:rPr lang="en-US" sz="1200" dirty="0" err="1">
                <a:solidFill>
                  <a:schemeClr val="tx2"/>
                </a:solidFill>
              </a:rPr>
              <a:t>mutationem</a:t>
            </a:r>
            <a:r>
              <a:rPr lang="en-US" sz="1200" dirty="0">
                <a:solidFill>
                  <a:schemeClr val="tx2"/>
                </a:solidFill>
              </a:rPr>
              <a:t>. </a:t>
            </a:r>
          </a:p>
        </p:txBody>
      </p:sp>
      <p:sp>
        <p:nvSpPr>
          <p:cNvPr id="55" name="Title 1"/>
          <p:cNvSpPr txBox="1">
            <a:spLocks/>
          </p:cNvSpPr>
          <p:nvPr userDrawn="1"/>
        </p:nvSpPr>
        <p:spPr>
          <a:xfrm>
            <a:off x="704001"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dirty="0"/>
              <a:t>Proces</a:t>
            </a:r>
          </a:p>
          <a:p>
            <a:pPr algn="r"/>
            <a:r>
              <a:rPr lang="nl-BE" sz="3200" dirty="0"/>
              <a:t>Grafieken</a:t>
            </a:r>
          </a:p>
        </p:txBody>
      </p:sp>
    </p:spTree>
    <p:extLst>
      <p:ext uri="{BB962C8B-B14F-4D97-AF65-F5344CB8AC3E}">
        <p14:creationId xmlns:p14="http://schemas.microsoft.com/office/powerpoint/2010/main" val="10546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piechart simp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graphicFrame>
        <p:nvGraphicFramePr>
          <p:cNvPr id="25" name="Chart 59"/>
          <p:cNvGraphicFramePr/>
          <p:nvPr userDrawn="1">
            <p:extLst>
              <p:ext uri="{D42A27DB-BD31-4B8C-83A1-F6EECF244321}">
                <p14:modId xmlns:p14="http://schemas.microsoft.com/office/powerpoint/2010/main" val="1033285442"/>
              </p:ext>
            </p:extLst>
          </p:nvPr>
        </p:nvGraphicFramePr>
        <p:xfrm>
          <a:off x="704001" y="587183"/>
          <a:ext cx="1378633" cy="1378634"/>
        </p:xfrm>
        <a:graphic>
          <a:graphicData uri="http://schemas.openxmlformats.org/drawingml/2006/chart">
            <c:chart xmlns:c="http://schemas.openxmlformats.org/drawingml/2006/chart" xmlns:r="http://schemas.openxmlformats.org/officeDocument/2006/relationships" r:id="rId3"/>
          </a:graphicData>
        </a:graphic>
      </p:graphicFrame>
      <p:sp>
        <p:nvSpPr>
          <p:cNvPr id="28" name="Shape 61"/>
          <p:cNvSpPr/>
          <p:nvPr userDrawn="1"/>
        </p:nvSpPr>
        <p:spPr>
          <a:xfrm>
            <a:off x="981954"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dirty="0">
                <a:solidFill>
                  <a:schemeClr val="tx1"/>
                </a:solidFill>
              </a:rPr>
              <a:t>75%</a:t>
            </a:r>
          </a:p>
        </p:txBody>
      </p:sp>
      <p:graphicFrame>
        <p:nvGraphicFramePr>
          <p:cNvPr id="29" name="Chart 62"/>
          <p:cNvGraphicFramePr/>
          <p:nvPr userDrawn="1">
            <p:extLst>
              <p:ext uri="{D42A27DB-BD31-4B8C-83A1-F6EECF244321}">
                <p14:modId xmlns:p14="http://schemas.microsoft.com/office/powerpoint/2010/main" val="3513920651"/>
              </p:ext>
            </p:extLst>
          </p:nvPr>
        </p:nvGraphicFramePr>
        <p:xfrm>
          <a:off x="2734012" y="587183"/>
          <a:ext cx="1378633" cy="1378634"/>
        </p:xfrm>
        <a:graphic>
          <a:graphicData uri="http://schemas.openxmlformats.org/drawingml/2006/chart">
            <c:chart xmlns:c="http://schemas.openxmlformats.org/drawingml/2006/chart" xmlns:r="http://schemas.openxmlformats.org/officeDocument/2006/relationships" r:id="rId4"/>
          </a:graphicData>
        </a:graphic>
      </p:graphicFrame>
      <p:sp>
        <p:nvSpPr>
          <p:cNvPr id="39" name="Shape 64"/>
          <p:cNvSpPr/>
          <p:nvPr userDrawn="1"/>
        </p:nvSpPr>
        <p:spPr>
          <a:xfrm>
            <a:off x="3011965"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60%</a:t>
            </a:r>
          </a:p>
        </p:txBody>
      </p:sp>
      <p:graphicFrame>
        <p:nvGraphicFramePr>
          <p:cNvPr id="40" name="Chart 65"/>
          <p:cNvGraphicFramePr/>
          <p:nvPr userDrawn="1">
            <p:extLst>
              <p:ext uri="{D42A27DB-BD31-4B8C-83A1-F6EECF244321}">
                <p14:modId xmlns:p14="http://schemas.microsoft.com/office/powerpoint/2010/main" val="1675393158"/>
              </p:ext>
            </p:extLst>
          </p:nvPr>
        </p:nvGraphicFramePr>
        <p:xfrm>
          <a:off x="4764024" y="587183"/>
          <a:ext cx="1378633" cy="1378634"/>
        </p:xfrm>
        <a:graphic>
          <a:graphicData uri="http://schemas.openxmlformats.org/drawingml/2006/chart">
            <c:chart xmlns:c="http://schemas.openxmlformats.org/drawingml/2006/chart" xmlns:r="http://schemas.openxmlformats.org/officeDocument/2006/relationships" r:id="rId5"/>
          </a:graphicData>
        </a:graphic>
      </p:graphicFrame>
      <p:sp>
        <p:nvSpPr>
          <p:cNvPr id="41" name="Shape 67"/>
          <p:cNvSpPr/>
          <p:nvPr userDrawn="1"/>
        </p:nvSpPr>
        <p:spPr>
          <a:xfrm>
            <a:off x="5041977"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45%</a:t>
            </a:r>
          </a:p>
        </p:txBody>
      </p:sp>
      <p:graphicFrame>
        <p:nvGraphicFramePr>
          <p:cNvPr id="43" name="Chart 68"/>
          <p:cNvGraphicFramePr/>
          <p:nvPr userDrawn="1">
            <p:extLst>
              <p:ext uri="{D42A27DB-BD31-4B8C-83A1-F6EECF244321}">
                <p14:modId xmlns:p14="http://schemas.microsoft.com/office/powerpoint/2010/main" val="417074509"/>
              </p:ext>
            </p:extLst>
          </p:nvPr>
        </p:nvGraphicFramePr>
        <p:xfrm>
          <a:off x="6794035" y="587183"/>
          <a:ext cx="1378633" cy="1378634"/>
        </p:xfrm>
        <a:graphic>
          <a:graphicData uri="http://schemas.openxmlformats.org/drawingml/2006/chart">
            <c:chart xmlns:c="http://schemas.openxmlformats.org/drawingml/2006/chart" xmlns:r="http://schemas.openxmlformats.org/officeDocument/2006/relationships" r:id="rId6"/>
          </a:graphicData>
        </a:graphic>
      </p:graphicFrame>
      <p:sp>
        <p:nvSpPr>
          <p:cNvPr id="44" name="Shape 70"/>
          <p:cNvSpPr/>
          <p:nvPr userDrawn="1"/>
        </p:nvSpPr>
        <p:spPr>
          <a:xfrm>
            <a:off x="7071988" y="2037915"/>
            <a:ext cx="822726"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dirty="0">
                <a:solidFill>
                  <a:schemeClr val="tx1"/>
                </a:solidFill>
              </a:rPr>
              <a:t>13%</a:t>
            </a:r>
          </a:p>
        </p:txBody>
      </p:sp>
      <p:sp>
        <p:nvSpPr>
          <p:cNvPr id="45" name="Shape 185"/>
          <p:cNvSpPr/>
          <p:nvPr userDrawn="1"/>
        </p:nvSpPr>
        <p:spPr>
          <a:xfrm>
            <a:off x="2800386"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dirty="0">
                <a:solidFill>
                  <a:schemeClr val="tx2"/>
                </a:solidFill>
              </a:rPr>
              <a:t>Lorem ipsum dolor sit </a:t>
            </a:r>
            <a:r>
              <a:rPr lang="en-US" sz="1200" dirty="0" err="1">
                <a:solidFill>
                  <a:schemeClr val="tx2"/>
                </a:solidFill>
              </a:rPr>
              <a:t>amet</a:t>
            </a:r>
            <a:r>
              <a:rPr lang="en-US" sz="1200" dirty="0">
                <a:solidFill>
                  <a:schemeClr val="tx2"/>
                </a:solidFill>
              </a:rPr>
              <a:t>, </a:t>
            </a:r>
            <a:r>
              <a:rPr lang="en-US" sz="1200" dirty="0" err="1">
                <a:solidFill>
                  <a:schemeClr val="tx2"/>
                </a:solidFill>
              </a:rPr>
              <a:t>consectetuer</a:t>
            </a:r>
            <a:r>
              <a:rPr lang="en-US" sz="1200" dirty="0">
                <a:solidFill>
                  <a:schemeClr val="tx2"/>
                </a:solidFill>
              </a:rPr>
              <a:t> </a:t>
            </a:r>
            <a:r>
              <a:rPr lang="en-US" sz="1200" dirty="0" err="1">
                <a:solidFill>
                  <a:schemeClr val="tx2"/>
                </a:solidFill>
              </a:rPr>
              <a:t>adipiscing</a:t>
            </a:r>
            <a:r>
              <a:rPr lang="en-US" sz="1200" dirty="0">
                <a:solidFill>
                  <a:schemeClr val="tx2"/>
                </a:solidFill>
              </a:rPr>
              <a:t> </a:t>
            </a:r>
            <a:r>
              <a:rPr lang="en-US" sz="1200" dirty="0" err="1">
                <a:solidFill>
                  <a:schemeClr val="tx2"/>
                </a:solidFill>
              </a:rPr>
              <a:t>elit</a:t>
            </a:r>
            <a:r>
              <a:rPr lang="en-US" sz="1200" dirty="0">
                <a:solidFill>
                  <a:schemeClr val="tx2"/>
                </a:solidFill>
              </a:rPr>
              <a:t>, </a:t>
            </a:r>
            <a:r>
              <a:rPr lang="en-US" sz="1200" dirty="0" err="1">
                <a:solidFill>
                  <a:schemeClr val="tx2"/>
                </a:solidFill>
              </a:rPr>
              <a:t>sed</a:t>
            </a:r>
            <a:r>
              <a:rPr lang="en-US" sz="1200" dirty="0">
                <a:solidFill>
                  <a:schemeClr val="tx2"/>
                </a:solidFill>
              </a:rPr>
              <a:t> </a:t>
            </a:r>
            <a:r>
              <a:rPr lang="en-US" sz="1200" dirty="0" err="1">
                <a:solidFill>
                  <a:schemeClr val="tx2"/>
                </a:solidFill>
              </a:rPr>
              <a:t>diam</a:t>
            </a:r>
            <a:r>
              <a:rPr lang="en-US" sz="1200" dirty="0">
                <a:solidFill>
                  <a:schemeClr val="tx2"/>
                </a:solidFill>
              </a:rPr>
              <a:t> </a:t>
            </a:r>
            <a:r>
              <a:rPr lang="en-US" sz="1200" dirty="0" err="1">
                <a:solidFill>
                  <a:schemeClr val="tx2"/>
                </a:solidFill>
              </a:rPr>
              <a:t>nonummy</a:t>
            </a:r>
            <a:r>
              <a:rPr lang="en-US" sz="1200" dirty="0">
                <a:solidFill>
                  <a:schemeClr val="tx2"/>
                </a:solidFill>
              </a:rPr>
              <a:t> </a:t>
            </a:r>
            <a:r>
              <a:rPr lang="en-US" sz="1200" dirty="0" err="1">
                <a:solidFill>
                  <a:schemeClr val="tx2"/>
                </a:solidFill>
              </a:rPr>
              <a:t>nibh</a:t>
            </a:r>
            <a:r>
              <a:rPr lang="en-US" sz="1200" dirty="0">
                <a:solidFill>
                  <a:schemeClr val="tx2"/>
                </a:solidFill>
              </a:rPr>
              <a:t> </a:t>
            </a:r>
            <a:r>
              <a:rPr lang="en-US" sz="1200" dirty="0" err="1">
                <a:solidFill>
                  <a:schemeClr val="tx2"/>
                </a:solidFill>
              </a:rPr>
              <a:t>euismod</a:t>
            </a:r>
            <a:r>
              <a:rPr lang="en-US" sz="1200" dirty="0">
                <a:solidFill>
                  <a:schemeClr val="tx2"/>
                </a:solidFill>
              </a:rPr>
              <a:t> </a:t>
            </a:r>
            <a:r>
              <a:rPr lang="en-US" sz="1200" dirty="0" err="1">
                <a:solidFill>
                  <a:schemeClr val="tx2"/>
                </a:solidFill>
              </a:rPr>
              <a:t>tincidunt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laoreet</a:t>
            </a:r>
            <a:r>
              <a:rPr lang="en-US" sz="1200" dirty="0">
                <a:solidFill>
                  <a:schemeClr val="tx2"/>
                </a:solidFill>
              </a:rPr>
              <a:t> </a:t>
            </a:r>
            <a:r>
              <a:rPr lang="en-US" sz="1200" dirty="0" err="1">
                <a:solidFill>
                  <a:schemeClr val="tx2"/>
                </a:solidFill>
              </a:rPr>
              <a:t>dolore</a:t>
            </a:r>
            <a:r>
              <a:rPr lang="en-US" sz="1200" dirty="0">
                <a:solidFill>
                  <a:schemeClr val="tx2"/>
                </a:solidFill>
              </a:rPr>
              <a:t> magna </a:t>
            </a:r>
            <a:r>
              <a:rPr lang="en-US" sz="1200" dirty="0" err="1">
                <a:solidFill>
                  <a:schemeClr val="tx2"/>
                </a:solidFill>
              </a:rPr>
              <a:t>aliquam</a:t>
            </a:r>
            <a:r>
              <a:rPr lang="en-US" sz="1200" dirty="0">
                <a:solidFill>
                  <a:schemeClr val="tx2"/>
                </a:solidFill>
              </a:rPr>
              <a:t> </a:t>
            </a:r>
            <a:r>
              <a:rPr lang="en-US" sz="1200" dirty="0" err="1">
                <a:solidFill>
                  <a:schemeClr val="tx2"/>
                </a:solidFill>
              </a:rPr>
              <a:t>erat</a:t>
            </a:r>
            <a:r>
              <a:rPr lang="en-US" sz="1200" dirty="0">
                <a:solidFill>
                  <a:schemeClr val="tx2"/>
                </a:solidFill>
              </a:rPr>
              <a:t> </a:t>
            </a:r>
            <a:r>
              <a:rPr lang="en-US" sz="1200" dirty="0" err="1">
                <a:solidFill>
                  <a:schemeClr val="tx2"/>
                </a:solidFill>
              </a:rPr>
              <a:t>volutpat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wisi</a:t>
            </a:r>
            <a:r>
              <a:rPr lang="en-US" sz="1200" dirty="0">
                <a:solidFill>
                  <a:schemeClr val="tx2"/>
                </a:solidFill>
              </a:rPr>
              <a:t> </a:t>
            </a:r>
            <a:r>
              <a:rPr lang="en-US" sz="1200" dirty="0" err="1">
                <a:solidFill>
                  <a:schemeClr val="tx2"/>
                </a:solidFill>
              </a:rPr>
              <a:t>enim</a:t>
            </a:r>
            <a:r>
              <a:rPr lang="en-US" sz="1200" dirty="0">
                <a:solidFill>
                  <a:schemeClr val="tx2"/>
                </a:solidFill>
              </a:rPr>
              <a:t> ad minim </a:t>
            </a:r>
            <a:r>
              <a:rPr lang="en-US" sz="1200" dirty="0" err="1">
                <a:solidFill>
                  <a:schemeClr val="tx2"/>
                </a:solidFill>
              </a:rPr>
              <a:t>veniam</a:t>
            </a:r>
            <a:r>
              <a:rPr lang="en-US" sz="1200" dirty="0">
                <a:solidFill>
                  <a:schemeClr val="tx2"/>
                </a:solidFill>
              </a:rPr>
              <a:t>, </a:t>
            </a:r>
            <a:r>
              <a:rPr lang="en-US" sz="1200" dirty="0" err="1">
                <a:solidFill>
                  <a:schemeClr val="tx2"/>
                </a:solidFill>
              </a:rPr>
              <a:t>quis</a:t>
            </a:r>
            <a:r>
              <a:rPr lang="en-US" sz="1200" dirty="0">
                <a:solidFill>
                  <a:schemeClr val="tx2"/>
                </a:solidFill>
              </a:rPr>
              <a:t> </a:t>
            </a:r>
            <a:r>
              <a:rPr lang="en-US" sz="1200" dirty="0" err="1">
                <a:solidFill>
                  <a:schemeClr val="tx2"/>
                </a:solidFill>
              </a:rPr>
              <a:t>autem</a:t>
            </a:r>
            <a:r>
              <a:rPr lang="en-US" sz="1200" dirty="0">
                <a:solidFill>
                  <a:schemeClr val="tx2"/>
                </a:solidFill>
              </a:rPr>
              <a:t> </a:t>
            </a:r>
            <a:r>
              <a:rPr lang="en-US" sz="1200" dirty="0" err="1">
                <a:solidFill>
                  <a:schemeClr val="tx2"/>
                </a:solidFill>
              </a:rPr>
              <a:t>vel</a:t>
            </a:r>
            <a:r>
              <a:rPr lang="en-US" sz="1200" dirty="0">
                <a:solidFill>
                  <a:schemeClr val="tx2"/>
                </a:solidFill>
              </a:rPr>
              <a:t> </a:t>
            </a:r>
            <a:r>
              <a:rPr lang="en-US" sz="1200" dirty="0" err="1">
                <a:solidFill>
                  <a:schemeClr val="tx2"/>
                </a:solidFill>
              </a:rPr>
              <a:t>eum</a:t>
            </a:r>
            <a:r>
              <a:rPr lang="en-US" sz="1200" dirty="0">
                <a:solidFill>
                  <a:schemeClr val="tx2"/>
                </a:solidFill>
              </a:rPr>
              <a:t> </a:t>
            </a:r>
            <a:r>
              <a:rPr lang="en-US" sz="1200" dirty="0" err="1">
                <a:solidFill>
                  <a:schemeClr val="tx2"/>
                </a:solidFill>
              </a:rPr>
              <a:t>iriure</a:t>
            </a:r>
            <a:r>
              <a:rPr lang="en-US" sz="1200" dirty="0">
                <a:solidFill>
                  <a:schemeClr val="tx2"/>
                </a:solidFill>
              </a:rPr>
              <a:t> dolor in </a:t>
            </a:r>
            <a:r>
              <a:rPr lang="en-US" sz="1200" dirty="0" err="1">
                <a:solidFill>
                  <a:schemeClr val="tx2"/>
                </a:solidFill>
              </a:rPr>
              <a:t>hendrerit</a:t>
            </a:r>
            <a:r>
              <a:rPr lang="en-US" sz="1200" dirty="0">
                <a:solidFill>
                  <a:schemeClr val="tx2"/>
                </a:solidFill>
              </a:rPr>
              <a:t> in </a:t>
            </a:r>
            <a:r>
              <a:rPr lang="en-US" sz="1200" dirty="0" err="1">
                <a:solidFill>
                  <a:schemeClr val="tx2"/>
                </a:solidFill>
              </a:rPr>
              <a:t>vulputate</a:t>
            </a:r>
            <a:r>
              <a:rPr lang="en-US" sz="1200" dirty="0">
                <a:solidFill>
                  <a:schemeClr val="tx2"/>
                </a:solidFill>
              </a:rPr>
              <a:t> </a:t>
            </a:r>
            <a:r>
              <a:rPr lang="en-US" sz="1200" dirty="0" err="1">
                <a:solidFill>
                  <a:schemeClr val="tx2"/>
                </a:solidFill>
              </a:rPr>
              <a:t>velit</a:t>
            </a:r>
            <a:r>
              <a:rPr lang="en-US" sz="1200" dirty="0">
                <a:solidFill>
                  <a:schemeClr val="tx2"/>
                </a:solidFill>
              </a:rPr>
              <a:t> </a:t>
            </a:r>
            <a:r>
              <a:rPr lang="en-US" sz="1200" dirty="0" err="1">
                <a:solidFill>
                  <a:schemeClr val="tx2"/>
                </a:solidFill>
              </a:rPr>
              <a:t>esse</a:t>
            </a:r>
            <a:r>
              <a:rPr lang="en-US" sz="1200" dirty="0">
                <a:solidFill>
                  <a:schemeClr val="tx2"/>
                </a:solidFill>
              </a:rPr>
              <a:t> </a:t>
            </a:r>
            <a:r>
              <a:rPr lang="en-US" sz="1200" dirty="0" err="1">
                <a:solidFill>
                  <a:schemeClr val="tx2"/>
                </a:solidFill>
              </a:rPr>
              <a:t>molestie</a:t>
            </a:r>
            <a:r>
              <a:rPr lang="en-US" sz="1200" dirty="0">
                <a:solidFill>
                  <a:schemeClr val="tx2"/>
                </a:solidFill>
              </a:rPr>
              <a:t> </a:t>
            </a:r>
            <a:r>
              <a:rPr lang="en-US" sz="1200" dirty="0" err="1">
                <a:solidFill>
                  <a:schemeClr val="tx2"/>
                </a:solidFill>
              </a:rPr>
              <a:t>praesent</a:t>
            </a:r>
            <a:r>
              <a:rPr lang="en-US" sz="1200" dirty="0">
                <a:solidFill>
                  <a:schemeClr val="tx2"/>
                </a:solidFill>
              </a:rPr>
              <a:t> </a:t>
            </a:r>
            <a:r>
              <a:rPr lang="en-US" sz="1200" dirty="0" err="1">
                <a:solidFill>
                  <a:schemeClr val="tx2"/>
                </a:solidFill>
              </a:rPr>
              <a:t>luptatum</a:t>
            </a:r>
            <a:r>
              <a:rPr lang="en-US" sz="1200" dirty="0">
                <a:solidFill>
                  <a:schemeClr val="tx2"/>
                </a:solidFill>
              </a:rPr>
              <a:t> </a:t>
            </a:r>
            <a:r>
              <a:rPr lang="en-US" sz="1200" dirty="0" err="1">
                <a:solidFill>
                  <a:schemeClr val="tx2"/>
                </a:solidFill>
              </a:rPr>
              <a:t>zril</a:t>
            </a:r>
            <a:r>
              <a:rPr lang="en-US" sz="1200" dirty="0">
                <a:solidFill>
                  <a:schemeClr val="tx2"/>
                </a:solidFill>
              </a:rPr>
              <a:t> sequitur </a:t>
            </a:r>
            <a:r>
              <a:rPr lang="en-US" sz="1200" dirty="0" err="1">
                <a:solidFill>
                  <a:schemeClr val="tx2"/>
                </a:solidFill>
              </a:rPr>
              <a:t>mutationem</a:t>
            </a:r>
            <a:r>
              <a:rPr lang="en-US" sz="1200" dirty="0">
                <a:solidFill>
                  <a:schemeClr val="tx2"/>
                </a:solidFill>
              </a:rPr>
              <a:t>. </a:t>
            </a:r>
          </a:p>
        </p:txBody>
      </p:sp>
      <p:sp>
        <p:nvSpPr>
          <p:cNvPr id="49" name="Title 1"/>
          <p:cNvSpPr txBox="1">
            <a:spLocks/>
          </p:cNvSpPr>
          <p:nvPr userDrawn="1"/>
        </p:nvSpPr>
        <p:spPr>
          <a:xfrm>
            <a:off x="704001"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dirty="0"/>
              <a:t>Proces</a:t>
            </a:r>
          </a:p>
          <a:p>
            <a:pPr algn="r"/>
            <a:r>
              <a:rPr lang="nl-BE" sz="3200" dirty="0"/>
              <a:t>Grafieken</a:t>
            </a:r>
          </a:p>
        </p:txBody>
      </p:sp>
    </p:spTree>
    <p:extLst>
      <p:ext uri="{BB962C8B-B14F-4D97-AF65-F5344CB8AC3E}">
        <p14:creationId xmlns:p14="http://schemas.microsoft.com/office/powerpoint/2010/main" val="891571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 excel graphi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25" name="Shape 185"/>
          <p:cNvSpPr/>
          <p:nvPr userDrawn="1"/>
        </p:nvSpPr>
        <p:spPr>
          <a:xfrm>
            <a:off x="2872683" y="470265"/>
            <a:ext cx="5101281"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sz="1200" dirty="0"/>
              <a:t>Lorem ipsum dolor sit amet, consectetuer adipiscing elit, sed diam nonummy nibh euismod tincidunt ut laoreet dolore magna aliquam erat volutpat. Ut wisi enim ad minim veniam, quis autem vel eum iriure dolor in hendrerit in vulputate velit esse molestie praesent luptatum zril sequitur mutationem. </a:t>
            </a:r>
          </a:p>
        </p:txBody>
      </p:sp>
      <p:sp>
        <p:nvSpPr>
          <p:cNvPr id="28" name="Titel 1"/>
          <p:cNvSpPr txBox="1">
            <a:spLocks/>
          </p:cNvSpPr>
          <p:nvPr userDrawn="1"/>
        </p:nvSpPr>
        <p:spPr>
          <a:xfrm>
            <a:off x="704001"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Project</a:t>
            </a:r>
          </a:p>
          <a:p>
            <a:r>
              <a:rPr lang="nl-NL" sz="3200" dirty="0">
                <a:solidFill>
                  <a:schemeClr val="tx1"/>
                </a:solidFill>
              </a:rPr>
              <a:t>Progressie</a:t>
            </a:r>
          </a:p>
        </p:txBody>
      </p:sp>
      <p:graphicFrame>
        <p:nvGraphicFramePr>
          <p:cNvPr id="29" name="ProductIncomeChart" descr="Chart each item in a clustered column chart." title="Product income per item chart"/>
          <p:cNvGraphicFramePr>
            <a:graphicFrameLocks/>
          </p:cNvGraphicFramePr>
          <p:nvPr userDrawn="1">
            <p:extLst>
              <p:ext uri="{D42A27DB-BD31-4B8C-83A1-F6EECF244321}">
                <p14:modId xmlns:p14="http://schemas.microsoft.com/office/powerpoint/2010/main" val="3044240696"/>
              </p:ext>
            </p:extLst>
          </p:nvPr>
        </p:nvGraphicFramePr>
        <p:xfrm>
          <a:off x="704001" y="1786759"/>
          <a:ext cx="7486710" cy="2554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9392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pagina met Icoo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Ons team</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1"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 name="Oval 5"/>
          <p:cNvSpPr/>
          <p:nvPr userDrawn="1"/>
        </p:nvSpPr>
        <p:spPr>
          <a:xfrm>
            <a:off x="2681125"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8" name="Oval 7"/>
          <p:cNvSpPr/>
          <p:nvPr userDrawn="1"/>
        </p:nvSpPr>
        <p:spPr>
          <a:xfrm>
            <a:off x="4723452"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0" name="Oval 9"/>
          <p:cNvSpPr/>
          <p:nvPr userDrawn="1"/>
        </p:nvSpPr>
        <p:spPr>
          <a:xfrm>
            <a:off x="6765780"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2" name="Oval 11"/>
          <p:cNvSpPr/>
          <p:nvPr userDrawn="1"/>
        </p:nvSpPr>
        <p:spPr>
          <a:xfrm>
            <a:off x="704001"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3" name="Oval 12"/>
          <p:cNvSpPr/>
          <p:nvPr userDrawn="1"/>
        </p:nvSpPr>
        <p:spPr>
          <a:xfrm>
            <a:off x="2681125"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4" name="Oval 13"/>
          <p:cNvSpPr/>
          <p:nvPr userDrawn="1"/>
        </p:nvSpPr>
        <p:spPr>
          <a:xfrm>
            <a:off x="4723452"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5" name="Oval 14"/>
          <p:cNvSpPr/>
          <p:nvPr userDrawn="1"/>
        </p:nvSpPr>
        <p:spPr>
          <a:xfrm>
            <a:off x="6765780"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23" name="Oval 22"/>
          <p:cNvSpPr/>
          <p:nvPr userDrawn="1"/>
        </p:nvSpPr>
        <p:spPr>
          <a:xfrm>
            <a:off x="704001"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33" name="Tijdelijke aanduiding voor tekst 8"/>
          <p:cNvSpPr>
            <a:spLocks noGrp="1" noChangeAspect="1"/>
          </p:cNvSpPr>
          <p:nvPr>
            <p:ph type="body" sz="quarter" idx="11" hasCustomPrompt="1"/>
          </p:nvPr>
        </p:nvSpPr>
        <p:spPr>
          <a:xfrm>
            <a:off x="704001"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2681125"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5" name="Tijdelijke aanduiding voor tekst 8"/>
          <p:cNvSpPr>
            <a:spLocks noGrp="1" noChangeAspect="1"/>
          </p:cNvSpPr>
          <p:nvPr>
            <p:ph type="body" sz="quarter" idx="13" hasCustomPrompt="1"/>
          </p:nvPr>
        </p:nvSpPr>
        <p:spPr>
          <a:xfrm>
            <a:off x="2681125"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4" hasCustomPrompt="1"/>
          </p:nvPr>
        </p:nvSpPr>
        <p:spPr>
          <a:xfrm>
            <a:off x="4723452"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4723452"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6" hasCustomPrompt="1"/>
          </p:nvPr>
        </p:nvSpPr>
        <p:spPr>
          <a:xfrm>
            <a:off x="6765779"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7" hasCustomPrompt="1"/>
          </p:nvPr>
        </p:nvSpPr>
        <p:spPr>
          <a:xfrm>
            <a:off x="6765779"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704001"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704001"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2681125"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2681125"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4723452"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4723452"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6765779"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6765779"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351" y="1300274"/>
            <a:ext cx="705032" cy="705032"/>
          </a:xfrm>
          <a:prstGeom prst="rect">
            <a:avLst/>
          </a:prstGeom>
        </p:spPr>
      </p:pic>
      <p:pic>
        <p:nvPicPr>
          <p:cNvPr id="48" name="Picture 4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57528" y="1300274"/>
            <a:ext cx="705032" cy="705032"/>
          </a:xfrm>
          <a:prstGeom prst="rect">
            <a:avLst/>
          </a:prstGeom>
        </p:spPr>
      </p:pic>
      <p:pic>
        <p:nvPicPr>
          <p:cNvPr id="49" name="Picture 4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92802" y="1300274"/>
            <a:ext cx="705032" cy="705032"/>
          </a:xfrm>
          <a:prstGeom prst="rect">
            <a:avLst/>
          </a:prstGeom>
        </p:spPr>
      </p:pic>
      <p:pic>
        <p:nvPicPr>
          <p:cNvPr id="50" name="Picture 4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35130" y="1300274"/>
            <a:ext cx="705032" cy="705032"/>
          </a:xfrm>
          <a:prstGeom prst="rect">
            <a:avLst/>
          </a:prstGeom>
        </p:spPr>
      </p:pic>
      <p:pic>
        <p:nvPicPr>
          <p:cNvPr id="51" name="Picture 5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351" y="3088954"/>
            <a:ext cx="705032" cy="705032"/>
          </a:xfrm>
          <a:prstGeom prst="rect">
            <a:avLst/>
          </a:prstGeom>
        </p:spPr>
      </p:pic>
      <p:pic>
        <p:nvPicPr>
          <p:cNvPr id="52" name="Picture 5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57528" y="3088954"/>
            <a:ext cx="705032" cy="705032"/>
          </a:xfrm>
          <a:prstGeom prst="rect">
            <a:avLst/>
          </a:prstGeom>
        </p:spPr>
      </p:pic>
      <p:pic>
        <p:nvPicPr>
          <p:cNvPr id="53" name="Picture 5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92802" y="3088954"/>
            <a:ext cx="705032" cy="705032"/>
          </a:xfrm>
          <a:prstGeom prst="rect">
            <a:avLst/>
          </a:prstGeom>
        </p:spPr>
      </p:pic>
      <p:pic>
        <p:nvPicPr>
          <p:cNvPr id="54" name="Picture 5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35130" y="3088954"/>
            <a:ext cx="705032" cy="705032"/>
          </a:xfrm>
          <a:prstGeom prst="rect">
            <a:avLst/>
          </a:prstGeom>
        </p:spPr>
      </p:pic>
      <p:sp>
        <p:nvSpPr>
          <p:cNvPr id="55" name="TextBox 54"/>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934909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pagina met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Ons team</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1"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3" name="Tijdelijke aanduiding voor tekst 8"/>
          <p:cNvSpPr>
            <a:spLocks noGrp="1" noChangeAspect="1"/>
          </p:cNvSpPr>
          <p:nvPr>
            <p:ph type="body" sz="quarter" idx="11" hasCustomPrompt="1"/>
          </p:nvPr>
        </p:nvSpPr>
        <p:spPr>
          <a:xfrm>
            <a:off x="704001"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2681125"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5" name="Tijdelijke aanduiding voor tekst 8"/>
          <p:cNvSpPr>
            <a:spLocks noGrp="1" noChangeAspect="1"/>
          </p:cNvSpPr>
          <p:nvPr>
            <p:ph type="body" sz="quarter" idx="13" hasCustomPrompt="1"/>
          </p:nvPr>
        </p:nvSpPr>
        <p:spPr>
          <a:xfrm>
            <a:off x="2681125"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4" hasCustomPrompt="1"/>
          </p:nvPr>
        </p:nvSpPr>
        <p:spPr>
          <a:xfrm>
            <a:off x="4723452"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4723452"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6" hasCustomPrompt="1"/>
          </p:nvPr>
        </p:nvSpPr>
        <p:spPr>
          <a:xfrm>
            <a:off x="6765779"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7" hasCustomPrompt="1"/>
          </p:nvPr>
        </p:nvSpPr>
        <p:spPr>
          <a:xfrm>
            <a:off x="6765779"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704001"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948311"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2681125"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2925435"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4723452"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4967762"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6765779"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7010089"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8" name="Picture Placeholder 2"/>
          <p:cNvSpPr>
            <a:spLocks noGrp="1"/>
          </p:cNvSpPr>
          <p:nvPr>
            <p:ph type="pic" sz="quarter" idx="26" hasCustomPrompt="1"/>
          </p:nvPr>
        </p:nvSpPr>
        <p:spPr>
          <a:xfrm>
            <a:off x="699549"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49" name="Picture Placeholder 2"/>
          <p:cNvSpPr>
            <a:spLocks noGrp="1"/>
          </p:cNvSpPr>
          <p:nvPr>
            <p:ph type="pic" sz="quarter" idx="27" hasCustomPrompt="1"/>
          </p:nvPr>
        </p:nvSpPr>
        <p:spPr>
          <a:xfrm>
            <a:off x="2681125"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0" name="Picture Placeholder 2"/>
          <p:cNvSpPr>
            <a:spLocks noGrp="1"/>
          </p:cNvSpPr>
          <p:nvPr>
            <p:ph type="pic" sz="quarter" idx="28" hasCustomPrompt="1"/>
          </p:nvPr>
        </p:nvSpPr>
        <p:spPr>
          <a:xfrm>
            <a:off x="4723452"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1" name="Picture Placeholder 2"/>
          <p:cNvSpPr>
            <a:spLocks noGrp="1"/>
          </p:cNvSpPr>
          <p:nvPr>
            <p:ph type="pic" sz="quarter" idx="29" hasCustomPrompt="1"/>
          </p:nvPr>
        </p:nvSpPr>
        <p:spPr>
          <a:xfrm>
            <a:off x="6756628"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2" name="Picture Placeholder 2"/>
          <p:cNvSpPr>
            <a:spLocks noGrp="1"/>
          </p:cNvSpPr>
          <p:nvPr>
            <p:ph type="pic" sz="quarter" idx="30" hasCustomPrompt="1"/>
          </p:nvPr>
        </p:nvSpPr>
        <p:spPr>
          <a:xfrm>
            <a:off x="699549"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3" name="Picture Placeholder 2"/>
          <p:cNvSpPr>
            <a:spLocks noGrp="1"/>
          </p:cNvSpPr>
          <p:nvPr>
            <p:ph type="pic" sz="quarter" idx="31" hasCustomPrompt="1"/>
          </p:nvPr>
        </p:nvSpPr>
        <p:spPr>
          <a:xfrm>
            <a:off x="2681125"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4" name="Picture Placeholder 2"/>
          <p:cNvSpPr>
            <a:spLocks noGrp="1"/>
          </p:cNvSpPr>
          <p:nvPr>
            <p:ph type="pic" sz="quarter" idx="32" hasCustomPrompt="1"/>
          </p:nvPr>
        </p:nvSpPr>
        <p:spPr>
          <a:xfrm>
            <a:off x="4723452"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5" name="Picture Placeholder 2"/>
          <p:cNvSpPr>
            <a:spLocks noGrp="1"/>
          </p:cNvSpPr>
          <p:nvPr>
            <p:ph type="pic" sz="quarter" idx="33" hasCustomPrompt="1"/>
          </p:nvPr>
        </p:nvSpPr>
        <p:spPr>
          <a:xfrm>
            <a:off x="6756628"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29" name="TextBox 2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622106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gra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Organigram</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40" name="Tijdelijke aanduiding voor tekst 8"/>
          <p:cNvSpPr>
            <a:spLocks noGrp="1" noChangeAspect="1"/>
          </p:cNvSpPr>
          <p:nvPr>
            <p:ph type="body" sz="quarter" idx="18" hasCustomPrompt="1"/>
          </p:nvPr>
        </p:nvSpPr>
        <p:spPr>
          <a:xfrm>
            <a:off x="887257"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887257"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2639592"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2639592"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4395229"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4395229"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6150866"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6150866"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2" name="Picture Placeholder 2"/>
          <p:cNvSpPr>
            <a:spLocks noGrp="1"/>
          </p:cNvSpPr>
          <p:nvPr>
            <p:ph type="pic" sz="quarter" idx="30" hasCustomPrompt="1"/>
          </p:nvPr>
        </p:nvSpPr>
        <p:spPr>
          <a:xfrm>
            <a:off x="1124524"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3" name="Picture Placeholder 2"/>
          <p:cNvSpPr>
            <a:spLocks noGrp="1"/>
          </p:cNvSpPr>
          <p:nvPr>
            <p:ph type="pic" sz="quarter" idx="31" hasCustomPrompt="1"/>
          </p:nvPr>
        </p:nvSpPr>
        <p:spPr>
          <a:xfrm>
            <a:off x="2847379"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4" name="Picture Placeholder 2"/>
          <p:cNvSpPr>
            <a:spLocks noGrp="1"/>
          </p:cNvSpPr>
          <p:nvPr>
            <p:ph type="pic" sz="quarter" idx="32" hasCustomPrompt="1"/>
          </p:nvPr>
        </p:nvSpPr>
        <p:spPr>
          <a:xfrm>
            <a:off x="4634287"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5" name="Picture Placeholder 2"/>
          <p:cNvSpPr>
            <a:spLocks noGrp="1"/>
          </p:cNvSpPr>
          <p:nvPr>
            <p:ph type="pic" sz="quarter" idx="33" hasCustomPrompt="1"/>
          </p:nvPr>
        </p:nvSpPr>
        <p:spPr>
          <a:xfrm>
            <a:off x="6412044"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31" name="Picture Placeholder 2"/>
          <p:cNvSpPr>
            <a:spLocks noGrp="1"/>
          </p:cNvSpPr>
          <p:nvPr>
            <p:ph type="pic" sz="quarter" idx="34" hasCustomPrompt="1"/>
          </p:nvPr>
        </p:nvSpPr>
        <p:spPr>
          <a:xfrm>
            <a:off x="3773198" y="1037277"/>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32" name="Tijdelijke aanduiding voor tekst 8"/>
          <p:cNvSpPr>
            <a:spLocks noGrp="1" noChangeAspect="1"/>
          </p:cNvSpPr>
          <p:nvPr>
            <p:ph type="body" sz="quarter" idx="35" hasCustomPrompt="1"/>
          </p:nvPr>
        </p:nvSpPr>
        <p:spPr>
          <a:xfrm>
            <a:off x="3533418" y="2168007"/>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36" hasCustomPrompt="1"/>
          </p:nvPr>
        </p:nvSpPr>
        <p:spPr>
          <a:xfrm>
            <a:off x="3533418" y="2397242"/>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cxnSp>
        <p:nvCxnSpPr>
          <p:cNvPr id="5" name="Straight Connector 4"/>
          <p:cNvCxnSpPr/>
          <p:nvPr userDrawn="1"/>
        </p:nvCxnSpPr>
        <p:spPr>
          <a:xfrm>
            <a:off x="1642100" y="2800219"/>
            <a:ext cx="529229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642100"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a:off x="3367502"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a:off x="5162115"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userDrawn="1"/>
        </p:nvCxnSpPr>
        <p:spPr>
          <a:xfrm>
            <a:off x="6934390"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a:off x="4277451" y="260896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47110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gram bestuu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407414"/>
            <a:ext cx="7258171" cy="550331"/>
          </a:xfrm>
          <a:prstGeom prst="rect">
            <a:avLst/>
          </a:prstGeom>
        </p:spPr>
        <p:txBody>
          <a:bodyPr/>
          <a:lstStyle>
            <a:lvl1pPr>
              <a:defRPr sz="3200" baseline="0"/>
            </a:lvl1pPr>
          </a:lstStyle>
          <a:p>
            <a:r>
              <a:rPr lang="nl-BE" dirty="0"/>
              <a:t>Directie</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pic>
        <p:nvPicPr>
          <p:cNvPr id="6" name="Picture 5">
            <a:extLst>
              <a:ext uri="{FF2B5EF4-FFF2-40B4-BE49-F238E27FC236}">
                <a16:creationId xmlns:a16="http://schemas.microsoft.com/office/drawing/2014/main" id="{5D098441-5E0D-0C47-9F59-89522311E4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78984" y="565273"/>
            <a:ext cx="4508203" cy="4306559"/>
          </a:xfrm>
          <a:prstGeom prst="rect">
            <a:avLst/>
          </a:prstGeom>
        </p:spPr>
      </p:pic>
    </p:spTree>
    <p:extLst>
      <p:ext uri="{BB962C8B-B14F-4D97-AF65-F5344CB8AC3E}">
        <p14:creationId xmlns:p14="http://schemas.microsoft.com/office/powerpoint/2010/main" val="1880091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oplei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205345" y="6489409"/>
            <a:ext cx="6742800" cy="2937600"/>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 name="Shape 176"/>
          <p:cNvSpPr/>
          <p:nvPr userDrawn="1"/>
        </p:nvSpPr>
        <p:spPr>
          <a:xfrm>
            <a:off x="11042" y="1064308"/>
            <a:ext cx="9132958" cy="4083955"/>
          </a:xfrm>
          <a:prstGeom prst="roundRect">
            <a:avLst>
              <a:gd name="adj" fmla="val 0"/>
            </a:avLst>
          </a:prstGeom>
          <a:blipFill dpi="0" rotWithShape="1">
            <a:blip r:embed="rId3" cstate="email">
              <a:extLst>
                <a:ext uri="{28A0092B-C50C-407E-A947-70E740481C1C}">
                  <a14:useLocalDpi xmlns:a14="http://schemas.microsoft.com/office/drawing/2010/main"/>
                </a:ext>
              </a:extLst>
            </a:blip>
            <a:srcRect/>
            <a:stretch>
              <a:fillRect/>
            </a:stretch>
          </a:blip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dirty="0"/>
          </a:p>
        </p:txBody>
      </p:sp>
      <p:sp>
        <p:nvSpPr>
          <p:cNvPr id="8" name="Shape 176"/>
          <p:cNvSpPr/>
          <p:nvPr userDrawn="1"/>
        </p:nvSpPr>
        <p:spPr>
          <a:xfrm>
            <a:off x="1" y="1064309"/>
            <a:ext cx="9143999" cy="4083954"/>
          </a:xfrm>
          <a:prstGeom prst="roundRect">
            <a:avLst>
              <a:gd name="adj" fmla="val 0"/>
            </a:avLst>
          </a:prstGeom>
          <a:solidFill>
            <a:schemeClr val="accent1">
              <a:alpha val="9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3" name="Shape 178"/>
          <p:cNvSpPr/>
          <p:nvPr/>
        </p:nvSpPr>
        <p:spPr>
          <a:xfrm>
            <a:off x="6364914" y="395222"/>
            <a:ext cx="1914278" cy="2597215"/>
          </a:xfrm>
          <a:prstGeom prst="roundRect">
            <a:avLst>
              <a:gd name="adj" fmla="val 0"/>
            </a:avLst>
          </a:prstGeom>
          <a:solidFill>
            <a:srgbClr val="FFFFFF"/>
          </a:solidFill>
          <a:ln w="12700">
            <a:miter lim="400000"/>
          </a:ln>
          <a:effectLst>
            <a:outerShdw blurRad="482600" dist="136234" dir="5400000" rotWithShape="0">
              <a:srgbClr val="000000">
                <a:alpha val="54579"/>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14" name="Shape 179"/>
          <p:cNvSpPr/>
          <p:nvPr/>
        </p:nvSpPr>
        <p:spPr>
          <a:xfrm>
            <a:off x="6359246" y="1064308"/>
            <a:ext cx="1919946" cy="1935056"/>
          </a:xfrm>
          <a:prstGeom prst="roundRect">
            <a:avLst>
              <a:gd name="adj" fmla="val 0"/>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dirty="0"/>
          </a:p>
        </p:txBody>
      </p:sp>
      <p:sp>
        <p:nvSpPr>
          <p:cNvPr id="15" name="Shape 181"/>
          <p:cNvSpPr/>
          <p:nvPr/>
        </p:nvSpPr>
        <p:spPr>
          <a:xfrm>
            <a:off x="4752568" y="-252932"/>
            <a:ext cx="1882556"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sz="20000" b="1" cap="all" baseline="0">
                <a:solidFill>
                  <a:srgbClr val="FFFFFF"/>
                </a:solidFill>
              </a:defRPr>
            </a:lvl1pPr>
          </a:lstStyle>
          <a:p>
            <a:r>
              <a:rPr sz="7200" dirty="0"/>
              <a:t>25</a:t>
            </a:r>
          </a:p>
        </p:txBody>
      </p:sp>
      <p:sp>
        <p:nvSpPr>
          <p:cNvPr id="19" name="Titel 1"/>
          <p:cNvSpPr>
            <a:spLocks noGrp="1"/>
          </p:cNvSpPr>
          <p:nvPr userDrawn="1">
            <p:ph type="title" hasCustomPrompt="1"/>
          </p:nvPr>
        </p:nvSpPr>
        <p:spPr>
          <a:xfrm>
            <a:off x="682608" y="395222"/>
            <a:ext cx="4847335" cy="550331"/>
          </a:xfrm>
          <a:prstGeom prst="rect">
            <a:avLst/>
          </a:prstGeom>
        </p:spPr>
        <p:txBody>
          <a:bodyPr/>
          <a:lstStyle>
            <a:lvl1pPr>
              <a:defRPr sz="3200" baseline="0"/>
            </a:lvl1pPr>
          </a:lstStyle>
          <a:p>
            <a:r>
              <a:rPr lang="nl-BE" dirty="0"/>
              <a:t>Event/opleiding</a:t>
            </a:r>
            <a:endParaRPr lang="nl-NL" dirty="0"/>
          </a:p>
        </p:txBody>
      </p:sp>
      <p:sp>
        <p:nvSpPr>
          <p:cNvPr id="20" name="Tijdelijke aanduiding voor tekst 8"/>
          <p:cNvSpPr>
            <a:spLocks noGrp="1" noChangeAspect="1"/>
          </p:cNvSpPr>
          <p:nvPr userDrawn="1">
            <p:ph type="body" sz="quarter" idx="11" hasCustomPrompt="1"/>
          </p:nvPr>
        </p:nvSpPr>
        <p:spPr>
          <a:xfrm>
            <a:off x="682608" y="1481240"/>
            <a:ext cx="4847335" cy="3279445"/>
          </a:xfrm>
          <a:prstGeom prst="rect">
            <a:avLst/>
          </a:prstGeom>
        </p:spPr>
        <p:txBody>
          <a:bodyPr lIns="0" tIns="0" rIns="0" bIns="0">
            <a:noAutofit/>
          </a:bodyPr>
          <a:lstStyle>
            <a:lvl1pPr marL="285750" marR="0" indent="-285750" algn="l" defTabSz="457200" rtl="0" eaLnBrk="1" fontAlgn="auto" latinLnBrk="0" hangingPunct="1">
              <a:lnSpc>
                <a:spcPct val="100000"/>
              </a:lnSpc>
              <a:spcBef>
                <a:spcPct val="20000"/>
              </a:spcBef>
              <a:spcAft>
                <a:spcPts val="0"/>
              </a:spcAft>
              <a:buClr>
                <a:schemeClr val="tx1"/>
              </a:buClr>
              <a:buSzTx/>
              <a:buFont typeface=".LucidaGrandeUI" charset="0"/>
              <a:buChar char="●"/>
              <a:tabLst/>
              <a:defRPr sz="1400" kern="0" baseline="0">
                <a:solidFill>
                  <a:schemeClr val="bg2"/>
                </a:solidFill>
              </a:defRPr>
            </a:lvl1pPr>
          </a:lstStyle>
          <a:p>
            <a:pPr lvl="0"/>
            <a:r>
              <a:rPr lang="nl-BE" dirty="0"/>
              <a:t>Klik hier om info toe te voegen over uw event/opleiding</a:t>
            </a:r>
          </a:p>
          <a:p>
            <a:pPr lvl="0"/>
            <a:endParaRPr lang="nl-BE" dirty="0"/>
          </a:p>
          <a:p>
            <a:pPr lvl="0"/>
            <a:endParaRPr lang="nl-BE" dirty="0"/>
          </a:p>
        </p:txBody>
      </p:sp>
      <p:sp>
        <p:nvSpPr>
          <p:cNvPr id="21" name="Tijdelijke aanduiding voor tekst 8"/>
          <p:cNvSpPr>
            <a:spLocks noGrp="1" noChangeAspect="1"/>
          </p:cNvSpPr>
          <p:nvPr>
            <p:ph type="body" sz="quarter" idx="12" hasCustomPrompt="1"/>
          </p:nvPr>
        </p:nvSpPr>
        <p:spPr>
          <a:xfrm>
            <a:off x="6359246" y="1477056"/>
            <a:ext cx="1919946" cy="110956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7200" b="1" kern="0" baseline="0">
                <a:solidFill>
                  <a:schemeClr val="bg2"/>
                </a:solidFill>
              </a:defRPr>
            </a:lvl1pPr>
          </a:lstStyle>
          <a:p>
            <a:pPr lvl="0"/>
            <a:r>
              <a:rPr lang="nl-BE" dirty="0"/>
              <a:t>21</a:t>
            </a:r>
          </a:p>
          <a:p>
            <a:pPr lvl="0"/>
            <a:endParaRPr lang="nl-BE" dirty="0"/>
          </a:p>
          <a:p>
            <a:pPr lvl="0"/>
            <a:endParaRPr lang="nl-BE" dirty="0"/>
          </a:p>
        </p:txBody>
      </p:sp>
      <p:sp>
        <p:nvSpPr>
          <p:cNvPr id="22" name="Tijdelijke aanduiding voor tekst 8"/>
          <p:cNvSpPr>
            <a:spLocks noGrp="1" noChangeAspect="1"/>
          </p:cNvSpPr>
          <p:nvPr>
            <p:ph type="body" sz="quarter" idx="13" hasCustomPrompt="1"/>
          </p:nvPr>
        </p:nvSpPr>
        <p:spPr>
          <a:xfrm>
            <a:off x="6359246" y="584269"/>
            <a:ext cx="1919946" cy="30542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MAAND</a:t>
            </a:r>
          </a:p>
          <a:p>
            <a:pPr lvl="0"/>
            <a:endParaRPr lang="nl-BE" dirty="0"/>
          </a:p>
          <a:p>
            <a:pPr lvl="0"/>
            <a:endParaRPr lang="nl-BE" dirty="0"/>
          </a:p>
        </p:txBody>
      </p:sp>
    </p:spTree>
    <p:extLst>
      <p:ext uri="{BB962C8B-B14F-4D97-AF65-F5344CB8AC3E}">
        <p14:creationId xmlns:p14="http://schemas.microsoft.com/office/powerpoint/2010/main" val="121738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36289"/>
          </a:xfrm>
          <a:prstGeom prst="rect">
            <a:avLst/>
          </a:prstGeom>
        </p:spPr>
      </p:pic>
      <p:sp>
        <p:nvSpPr>
          <p:cNvPr id="20" name="Rectangle 19"/>
          <p:cNvSpPr/>
          <p:nvPr userDrawn="1"/>
        </p:nvSpPr>
        <p:spPr>
          <a:xfrm>
            <a:off x="0" y="0"/>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12" name="Titel 1"/>
          <p:cNvSpPr>
            <a:spLocks noGrp="1" noChangeAspect="1"/>
          </p:cNvSpPr>
          <p:nvPr>
            <p:ph type="ctrTitle" hasCustomPrompt="1"/>
          </p:nvPr>
        </p:nvSpPr>
        <p:spPr>
          <a:xfrm>
            <a:off x="608830" y="1445871"/>
            <a:ext cx="3766222" cy="512165"/>
          </a:xfrm>
          <a:prstGeom prst="rect">
            <a:avLst/>
          </a:prstGeom>
        </p:spPr>
        <p:txBody>
          <a:bodyPr lIns="0" tIns="0" rIns="0" bIns="0" anchor="t" anchorCtr="0">
            <a:noAutofit/>
          </a:bodyPr>
          <a:lstStyle>
            <a:lvl1pPr algn="l">
              <a:defRPr sz="3000" b="1">
                <a:solidFill>
                  <a:schemeClr val="tx1"/>
                </a:solidFill>
              </a:defRPr>
            </a:lvl1pPr>
          </a:lstStyle>
          <a:p>
            <a:r>
              <a:rPr lang="nl-BE" dirty="0"/>
              <a:t>Titelstijl bewerken</a:t>
            </a:r>
            <a:endParaRPr lang="nl-NL" dirty="0"/>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173472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ties_socsec">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7" name="Rectangle 16"/>
          <p:cNvSpPr/>
          <p:nvPr userDrawn="1"/>
        </p:nvSpPr>
        <p:spPr>
          <a:xfrm>
            <a:off x="704001"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userDrawn="1"/>
        </p:nvSpPr>
        <p:spPr>
          <a:xfrm>
            <a:off x="218527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Rectangle 18"/>
          <p:cNvSpPr/>
          <p:nvPr userDrawn="1"/>
        </p:nvSpPr>
        <p:spPr>
          <a:xfrm>
            <a:off x="366655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userDrawn="1"/>
        </p:nvSpPr>
        <p:spPr>
          <a:xfrm>
            <a:off x="514783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userDrawn="1"/>
        </p:nvSpPr>
        <p:spPr>
          <a:xfrm>
            <a:off x="662910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userDrawn="1"/>
        </p:nvSpPr>
        <p:spPr>
          <a:xfrm>
            <a:off x="704001"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Rectangle 22"/>
          <p:cNvSpPr/>
          <p:nvPr userDrawn="1"/>
        </p:nvSpPr>
        <p:spPr>
          <a:xfrm>
            <a:off x="218527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Rectangle 23"/>
          <p:cNvSpPr/>
          <p:nvPr userDrawn="1"/>
        </p:nvSpPr>
        <p:spPr>
          <a:xfrm>
            <a:off x="366655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userDrawn="1"/>
        </p:nvSpPr>
        <p:spPr>
          <a:xfrm>
            <a:off x="514783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userDrawn="1"/>
        </p:nvSpPr>
        <p:spPr>
          <a:xfrm>
            <a:off x="662910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7" name="Picture 4" descr="atlascopco"/>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43298" y="3313879"/>
            <a:ext cx="964723" cy="3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4"/>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594090"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6"/>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48031" y="3271753"/>
            <a:ext cx="1060977" cy="3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535961" y="3150574"/>
            <a:ext cx="691737" cy="68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4" descr="delhaize">
            <a:hlinkClick r:id="rId7"/>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4087235" y="1714151"/>
            <a:ext cx="551745" cy="55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6"/>
          <p:cNvPicPr>
            <a:picLocks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955208"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1"/>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362270"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5" descr="katoennatie_logo_klein"/>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5300734" y="1705473"/>
            <a:ext cx="1045908" cy="57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8"/>
          <p:cNvPicPr>
            <a:picLocks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851108"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3" descr="logo letterheadfly"/>
          <p:cNvPicPr>
            <a:picLocks noChangeArrowheads="1"/>
          </p:cNvPicPr>
          <p:nvPr userDrawn="1"/>
        </p:nvPicPr>
        <p:blipFill>
          <a:blip r:embed="rId13" cstate="email">
            <a:extLst>
              <a:ext uri="{28A0092B-C50C-407E-A947-70E740481C1C}">
                <a14:useLocalDpi xmlns:a14="http://schemas.microsoft.com/office/drawing/2010/main"/>
              </a:ext>
            </a:extLst>
          </a:blip>
          <a:srcRect l="5437" t="15663" r="5138"/>
          <a:stretch>
            <a:fillRect/>
          </a:stretch>
        </p:blipFill>
        <p:spPr bwMode="auto">
          <a:xfrm>
            <a:off x="840850"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itle 37"/>
          <p:cNvSpPr>
            <a:spLocks noGrp="1"/>
          </p:cNvSpPr>
          <p:nvPr>
            <p:ph type="title"/>
          </p:nvPr>
        </p:nvSpPr>
        <p:spPr>
          <a:xfrm>
            <a:off x="704001" y="395222"/>
            <a:ext cx="7319343" cy="550331"/>
          </a:xfrm>
          <a:prstGeom prst="rect">
            <a:avLst/>
          </a:prstGeom>
        </p:spPr>
        <p:txBody>
          <a:bodyPr/>
          <a:lstStyle>
            <a:lvl1pPr>
              <a:defRPr sz="3200"/>
            </a:lvl1pPr>
          </a:lstStyle>
          <a:p>
            <a:r>
              <a:rPr lang="en-US"/>
              <a:t>Click to edit Master title style</a:t>
            </a:r>
            <a:endParaRPr dirty="0"/>
          </a:p>
        </p:txBody>
      </p:sp>
    </p:spTree>
    <p:extLst>
      <p:ext uri="{BB962C8B-B14F-4D97-AF65-F5344CB8AC3E}">
        <p14:creationId xmlns:p14="http://schemas.microsoft.com/office/powerpoint/2010/main" val="10175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ferenties met logo 1">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29" name="Rectangle 28"/>
          <p:cNvSpPr/>
          <p:nvPr userDrawn="1"/>
        </p:nvSpPr>
        <p:spPr>
          <a:xfrm>
            <a:off x="704001"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9"/>
          <p:cNvSpPr/>
          <p:nvPr userDrawn="1"/>
        </p:nvSpPr>
        <p:spPr>
          <a:xfrm>
            <a:off x="218527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Rectangle 30"/>
          <p:cNvSpPr/>
          <p:nvPr userDrawn="1"/>
        </p:nvSpPr>
        <p:spPr>
          <a:xfrm>
            <a:off x="366655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Rectangle 31"/>
          <p:cNvSpPr/>
          <p:nvPr userDrawn="1"/>
        </p:nvSpPr>
        <p:spPr>
          <a:xfrm>
            <a:off x="514783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Rectangle 32"/>
          <p:cNvSpPr/>
          <p:nvPr userDrawn="1"/>
        </p:nvSpPr>
        <p:spPr>
          <a:xfrm>
            <a:off x="662910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Rectangle 33"/>
          <p:cNvSpPr/>
          <p:nvPr userDrawn="1"/>
        </p:nvSpPr>
        <p:spPr>
          <a:xfrm>
            <a:off x="704001"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5" name="Rectangle 34"/>
          <p:cNvSpPr/>
          <p:nvPr userDrawn="1"/>
        </p:nvSpPr>
        <p:spPr>
          <a:xfrm>
            <a:off x="218527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Rectangle 35"/>
          <p:cNvSpPr/>
          <p:nvPr userDrawn="1"/>
        </p:nvSpPr>
        <p:spPr>
          <a:xfrm>
            <a:off x="366655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Rectangle 36"/>
          <p:cNvSpPr/>
          <p:nvPr userDrawn="1"/>
        </p:nvSpPr>
        <p:spPr>
          <a:xfrm>
            <a:off x="514783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8" name="Rectangle 47"/>
          <p:cNvSpPr/>
          <p:nvPr userDrawn="1"/>
        </p:nvSpPr>
        <p:spPr>
          <a:xfrm>
            <a:off x="662910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9" name="Content Placeholder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633" y="3179648"/>
            <a:ext cx="1071844" cy="625797"/>
          </a:xfrm>
          <a:prstGeom prst="rect">
            <a:avLst/>
          </a:prstGeom>
        </p:spPr>
      </p:pic>
      <p:pic>
        <p:nvPicPr>
          <p:cNvPr id="50" name="Picture 4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76424" y="3285624"/>
            <a:ext cx="934499" cy="413851"/>
          </a:xfrm>
          <a:prstGeom prst="rect">
            <a:avLst/>
          </a:prstGeom>
        </p:spPr>
      </p:pic>
      <p:pic>
        <p:nvPicPr>
          <p:cNvPr id="51" name="Picture 5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67318" y="1836417"/>
            <a:ext cx="868404" cy="380951"/>
          </a:xfrm>
          <a:prstGeom prst="rect">
            <a:avLst/>
          </a:prstGeom>
        </p:spPr>
      </p:pic>
      <p:pic>
        <p:nvPicPr>
          <p:cNvPr id="52" name="Picture 5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10606" y="1723796"/>
            <a:ext cx="866136" cy="594160"/>
          </a:xfrm>
          <a:prstGeom prst="rect">
            <a:avLst/>
          </a:prstGeom>
        </p:spPr>
      </p:pic>
      <p:pic>
        <p:nvPicPr>
          <p:cNvPr id="53" name="Picture 5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10123" y="3144250"/>
            <a:ext cx="705970" cy="696597"/>
          </a:xfrm>
          <a:prstGeom prst="rect">
            <a:avLst/>
          </a:prstGeom>
        </p:spPr>
      </p:pic>
      <p:pic>
        <p:nvPicPr>
          <p:cNvPr id="54" name="Picture 5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37812" y="3122125"/>
            <a:ext cx="855880" cy="740845"/>
          </a:xfrm>
          <a:prstGeom prst="rect">
            <a:avLst/>
          </a:prstGeom>
        </p:spPr>
      </p:pic>
      <p:pic>
        <p:nvPicPr>
          <p:cNvPr id="55" name="Picture 5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857287" y="1852960"/>
            <a:ext cx="1011642" cy="335832"/>
          </a:xfrm>
          <a:prstGeom prst="rect">
            <a:avLst/>
          </a:prstGeom>
        </p:spPr>
      </p:pic>
      <p:pic>
        <p:nvPicPr>
          <p:cNvPr id="56" name="Picture 5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402497" y="1835949"/>
            <a:ext cx="958668" cy="352843"/>
          </a:xfrm>
          <a:prstGeom prst="rect">
            <a:avLst/>
          </a:prstGeom>
        </p:spPr>
      </p:pic>
      <p:pic>
        <p:nvPicPr>
          <p:cNvPr id="57" name="Picture 56"/>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876414" y="3368826"/>
            <a:ext cx="859308" cy="284879"/>
          </a:xfrm>
          <a:prstGeom prst="rect">
            <a:avLst/>
          </a:prstGeom>
        </p:spPr>
      </p:pic>
      <p:sp>
        <p:nvSpPr>
          <p:cNvPr id="58" name="Title 1"/>
          <p:cNvSpPr>
            <a:spLocks noGrp="1"/>
          </p:cNvSpPr>
          <p:nvPr>
            <p:ph type="title"/>
          </p:nvPr>
        </p:nvSpPr>
        <p:spPr>
          <a:xfrm>
            <a:off x="704001" y="395222"/>
            <a:ext cx="7319343" cy="550331"/>
          </a:xfrm>
          <a:prstGeom prst="rect">
            <a:avLst/>
          </a:prstGeom>
        </p:spPr>
        <p:txBody>
          <a:bodyPr/>
          <a:lstStyle>
            <a:lvl1pPr>
              <a:defRPr sz="3200"/>
            </a:lvl1pPr>
          </a:lstStyle>
          <a:p>
            <a:r>
              <a:rPr lang="en-US"/>
              <a:t>Click to edit Master title style</a:t>
            </a:r>
            <a:endParaRPr dirty="0"/>
          </a:p>
        </p:txBody>
      </p:sp>
      <p:pic>
        <p:nvPicPr>
          <p:cNvPr id="59" name="Picture 58"/>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97107" y="1796831"/>
            <a:ext cx="1006895" cy="431077"/>
          </a:xfrm>
          <a:prstGeom prst="rect">
            <a:avLst/>
          </a:prstGeom>
        </p:spPr>
      </p:pic>
    </p:spTree>
    <p:extLst>
      <p:ext uri="{BB962C8B-B14F-4D97-AF65-F5344CB8AC3E}">
        <p14:creationId xmlns:p14="http://schemas.microsoft.com/office/powerpoint/2010/main" val="1756666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ferenties met logo 2">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26" name="Rectangle 25"/>
          <p:cNvSpPr/>
          <p:nvPr userDrawn="1"/>
        </p:nvSpPr>
        <p:spPr>
          <a:xfrm>
            <a:off x="704001"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userDrawn="1"/>
        </p:nvSpPr>
        <p:spPr>
          <a:xfrm>
            <a:off x="218527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Rectangle 27"/>
          <p:cNvSpPr/>
          <p:nvPr userDrawn="1"/>
        </p:nvSpPr>
        <p:spPr>
          <a:xfrm>
            <a:off x="366655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9" name="Rectangle 38"/>
          <p:cNvSpPr/>
          <p:nvPr userDrawn="1"/>
        </p:nvSpPr>
        <p:spPr>
          <a:xfrm>
            <a:off x="514783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Rectangle 39"/>
          <p:cNvSpPr/>
          <p:nvPr userDrawn="1"/>
        </p:nvSpPr>
        <p:spPr>
          <a:xfrm>
            <a:off x="662910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 name="Rectangle 40"/>
          <p:cNvSpPr/>
          <p:nvPr userDrawn="1"/>
        </p:nvSpPr>
        <p:spPr>
          <a:xfrm>
            <a:off x="704001"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Rectangle 41"/>
          <p:cNvSpPr/>
          <p:nvPr userDrawn="1"/>
        </p:nvSpPr>
        <p:spPr>
          <a:xfrm>
            <a:off x="218527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3" name="Rectangle 42"/>
          <p:cNvSpPr/>
          <p:nvPr userDrawn="1"/>
        </p:nvSpPr>
        <p:spPr>
          <a:xfrm>
            <a:off x="366655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4" name="Rectangle 43"/>
          <p:cNvSpPr/>
          <p:nvPr userDrawn="1"/>
        </p:nvSpPr>
        <p:spPr>
          <a:xfrm>
            <a:off x="514783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5" name="Rectangle 44"/>
          <p:cNvSpPr/>
          <p:nvPr userDrawn="1"/>
        </p:nvSpPr>
        <p:spPr>
          <a:xfrm>
            <a:off x="662910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6" name="Picture 23" descr="logo letterheadfly"/>
          <p:cNvPicPr>
            <a:picLocks noChangeArrowheads="1"/>
          </p:cNvPicPr>
          <p:nvPr userDrawn="1"/>
        </p:nvPicPr>
        <p:blipFill>
          <a:blip r:embed="rId3" cstate="email">
            <a:extLst>
              <a:ext uri="{28A0092B-C50C-407E-A947-70E740481C1C}">
                <a14:useLocalDpi xmlns:a14="http://schemas.microsoft.com/office/drawing/2010/main"/>
              </a:ext>
            </a:extLst>
          </a:blip>
          <a:srcRect l="5437" t="15663" r="5138"/>
          <a:stretch>
            <a:fillRect/>
          </a:stretch>
        </p:blipFill>
        <p:spPr bwMode="auto">
          <a:xfrm>
            <a:off x="840850"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4"/>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594090"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57287" y="1852960"/>
            <a:ext cx="1011642" cy="335832"/>
          </a:xfrm>
          <a:prstGeom prst="rect">
            <a:avLst/>
          </a:prstGeom>
        </p:spPr>
      </p:pic>
      <p:pic>
        <p:nvPicPr>
          <p:cNvPr id="61" name="Picture 6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10606" y="1723796"/>
            <a:ext cx="866136" cy="594160"/>
          </a:xfrm>
          <a:prstGeom prst="rect">
            <a:avLst/>
          </a:prstGeom>
        </p:spPr>
      </p:pic>
      <p:pic>
        <p:nvPicPr>
          <p:cNvPr id="62" name="Picture 66"/>
          <p:cNvPicPr>
            <a:picLocks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955208"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Content Placeholder 1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4633" y="3179648"/>
            <a:ext cx="1071844" cy="625797"/>
          </a:xfrm>
          <a:prstGeom prst="rect">
            <a:avLst/>
          </a:prstGeom>
        </p:spPr>
      </p:pic>
      <p:pic>
        <p:nvPicPr>
          <p:cNvPr id="64" name="Picture 6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5362270"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844122" y="3285624"/>
            <a:ext cx="934499" cy="413851"/>
          </a:xfrm>
          <a:prstGeom prst="rect">
            <a:avLst/>
          </a:prstGeom>
        </p:spPr>
      </p:pic>
      <p:pic>
        <p:nvPicPr>
          <p:cNvPr id="66" name="Picture 65"/>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4010123" y="3144250"/>
            <a:ext cx="705970" cy="696597"/>
          </a:xfrm>
          <a:prstGeom prst="rect">
            <a:avLst/>
          </a:prstGeom>
        </p:spPr>
      </p:pic>
      <p:pic>
        <p:nvPicPr>
          <p:cNvPr id="67" name="Picture 58"/>
          <p:cNvPicPr>
            <a:picLocks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2318414"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Title 1"/>
          <p:cNvSpPr>
            <a:spLocks noGrp="1"/>
          </p:cNvSpPr>
          <p:nvPr>
            <p:ph type="title" hasCustomPrompt="1"/>
          </p:nvPr>
        </p:nvSpPr>
        <p:spPr>
          <a:xfrm>
            <a:off x="704001" y="395222"/>
            <a:ext cx="7319343" cy="550331"/>
          </a:xfrm>
          <a:prstGeom prst="rect">
            <a:avLst/>
          </a:prstGeom>
        </p:spPr>
        <p:txBody>
          <a:bodyPr/>
          <a:lstStyle>
            <a:lvl1pPr>
              <a:defRPr sz="3200"/>
            </a:lvl1pPr>
          </a:lstStyle>
          <a:p>
            <a:r>
              <a:rPr lang="nl-BE" dirty="0"/>
              <a:t>Referenties 2</a:t>
            </a:r>
            <a:endParaRPr dirty="0"/>
          </a:p>
        </p:txBody>
      </p:sp>
    </p:spTree>
    <p:extLst>
      <p:ext uri="{BB962C8B-B14F-4D97-AF65-F5344CB8AC3E}">
        <p14:creationId xmlns:p14="http://schemas.microsoft.com/office/powerpoint/2010/main" val="815366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ferenties">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704002"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29" name="Picture Placeholder 2"/>
          <p:cNvSpPr>
            <a:spLocks noGrp="1"/>
          </p:cNvSpPr>
          <p:nvPr>
            <p:ph type="pic" sz="quarter" idx="11" hasCustomPrompt="1"/>
          </p:nvPr>
        </p:nvSpPr>
        <p:spPr>
          <a:xfrm>
            <a:off x="2185561"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0" name="Picture Placeholder 2"/>
          <p:cNvSpPr>
            <a:spLocks noGrp="1"/>
          </p:cNvSpPr>
          <p:nvPr>
            <p:ph type="pic" sz="quarter" idx="12" hasCustomPrompt="1"/>
          </p:nvPr>
        </p:nvSpPr>
        <p:spPr>
          <a:xfrm>
            <a:off x="3667120"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1" name="Picture Placeholder 2"/>
          <p:cNvSpPr>
            <a:spLocks noGrp="1"/>
          </p:cNvSpPr>
          <p:nvPr>
            <p:ph type="pic" sz="quarter" idx="13" hasCustomPrompt="1"/>
          </p:nvPr>
        </p:nvSpPr>
        <p:spPr>
          <a:xfrm>
            <a:off x="5148679"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2" name="Picture Placeholder 2"/>
          <p:cNvSpPr>
            <a:spLocks noGrp="1"/>
          </p:cNvSpPr>
          <p:nvPr>
            <p:ph type="pic" sz="quarter" idx="14" hasCustomPrompt="1"/>
          </p:nvPr>
        </p:nvSpPr>
        <p:spPr>
          <a:xfrm>
            <a:off x="6630238"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3" name="Picture Placeholder 2"/>
          <p:cNvSpPr>
            <a:spLocks noGrp="1"/>
          </p:cNvSpPr>
          <p:nvPr>
            <p:ph type="pic" sz="quarter" idx="15" hasCustomPrompt="1"/>
          </p:nvPr>
        </p:nvSpPr>
        <p:spPr>
          <a:xfrm>
            <a:off x="704002"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4" name="Picture Placeholder 2"/>
          <p:cNvSpPr>
            <a:spLocks noGrp="1"/>
          </p:cNvSpPr>
          <p:nvPr>
            <p:ph type="pic" sz="quarter" idx="16" hasCustomPrompt="1"/>
          </p:nvPr>
        </p:nvSpPr>
        <p:spPr>
          <a:xfrm>
            <a:off x="2185561"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5" name="Picture Placeholder 2"/>
          <p:cNvSpPr>
            <a:spLocks noGrp="1"/>
          </p:cNvSpPr>
          <p:nvPr>
            <p:ph type="pic" sz="quarter" idx="17" hasCustomPrompt="1"/>
          </p:nvPr>
        </p:nvSpPr>
        <p:spPr>
          <a:xfrm>
            <a:off x="3667120"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6" name="Picture Placeholder 2"/>
          <p:cNvSpPr>
            <a:spLocks noGrp="1"/>
          </p:cNvSpPr>
          <p:nvPr>
            <p:ph type="pic" sz="quarter" idx="18" hasCustomPrompt="1"/>
          </p:nvPr>
        </p:nvSpPr>
        <p:spPr>
          <a:xfrm>
            <a:off x="5148679"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7" name="Picture Placeholder 2"/>
          <p:cNvSpPr>
            <a:spLocks noGrp="1"/>
          </p:cNvSpPr>
          <p:nvPr>
            <p:ph type="pic" sz="quarter" idx="19" hasCustomPrompt="1"/>
          </p:nvPr>
        </p:nvSpPr>
        <p:spPr>
          <a:xfrm>
            <a:off x="6630238"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704001" y="395222"/>
            <a:ext cx="7319343" cy="550331"/>
          </a:xfrm>
          <a:prstGeom prst="rect">
            <a:avLst/>
          </a:prstGeom>
        </p:spPr>
        <p:txBody>
          <a:bodyPr/>
          <a:lstStyle>
            <a:lvl1pPr>
              <a:defRPr sz="3200" baseline="0"/>
            </a:lvl1pPr>
          </a:lstStyle>
          <a:p>
            <a:r>
              <a:rPr lang="nl-BE" dirty="0"/>
              <a:t>Referenties</a:t>
            </a:r>
            <a:endParaRPr lang="nl-NL" dirty="0"/>
          </a:p>
        </p:txBody>
      </p:sp>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292144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Referenties">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704002"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29" name="Picture Placeholder 2"/>
          <p:cNvSpPr>
            <a:spLocks noGrp="1"/>
          </p:cNvSpPr>
          <p:nvPr>
            <p:ph type="pic" sz="quarter" idx="11" hasCustomPrompt="1"/>
          </p:nvPr>
        </p:nvSpPr>
        <p:spPr>
          <a:xfrm>
            <a:off x="2185561"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0" name="Picture Placeholder 2"/>
          <p:cNvSpPr>
            <a:spLocks noGrp="1"/>
          </p:cNvSpPr>
          <p:nvPr>
            <p:ph type="pic" sz="quarter" idx="12" hasCustomPrompt="1"/>
          </p:nvPr>
        </p:nvSpPr>
        <p:spPr>
          <a:xfrm>
            <a:off x="3667120"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1" name="Picture Placeholder 2"/>
          <p:cNvSpPr>
            <a:spLocks noGrp="1"/>
          </p:cNvSpPr>
          <p:nvPr>
            <p:ph type="pic" sz="quarter" idx="13" hasCustomPrompt="1"/>
          </p:nvPr>
        </p:nvSpPr>
        <p:spPr>
          <a:xfrm>
            <a:off x="5148679"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2" name="Picture Placeholder 2"/>
          <p:cNvSpPr>
            <a:spLocks noGrp="1"/>
          </p:cNvSpPr>
          <p:nvPr>
            <p:ph type="pic" sz="quarter" idx="14" hasCustomPrompt="1"/>
          </p:nvPr>
        </p:nvSpPr>
        <p:spPr>
          <a:xfrm>
            <a:off x="6630238"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3" name="Picture Placeholder 2"/>
          <p:cNvSpPr>
            <a:spLocks noGrp="1"/>
          </p:cNvSpPr>
          <p:nvPr>
            <p:ph type="pic" sz="quarter" idx="15" hasCustomPrompt="1"/>
          </p:nvPr>
        </p:nvSpPr>
        <p:spPr>
          <a:xfrm>
            <a:off x="704002"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4" name="Picture Placeholder 2"/>
          <p:cNvSpPr>
            <a:spLocks noGrp="1"/>
          </p:cNvSpPr>
          <p:nvPr>
            <p:ph type="pic" sz="quarter" idx="16" hasCustomPrompt="1"/>
          </p:nvPr>
        </p:nvSpPr>
        <p:spPr>
          <a:xfrm>
            <a:off x="2185561"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5" name="Picture Placeholder 2"/>
          <p:cNvSpPr>
            <a:spLocks noGrp="1"/>
          </p:cNvSpPr>
          <p:nvPr>
            <p:ph type="pic" sz="quarter" idx="17" hasCustomPrompt="1"/>
          </p:nvPr>
        </p:nvSpPr>
        <p:spPr>
          <a:xfrm>
            <a:off x="3667120"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6" name="Picture Placeholder 2"/>
          <p:cNvSpPr>
            <a:spLocks noGrp="1"/>
          </p:cNvSpPr>
          <p:nvPr>
            <p:ph type="pic" sz="quarter" idx="18" hasCustomPrompt="1"/>
          </p:nvPr>
        </p:nvSpPr>
        <p:spPr>
          <a:xfrm>
            <a:off x="5148679"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7" name="Picture Placeholder 2"/>
          <p:cNvSpPr>
            <a:spLocks noGrp="1"/>
          </p:cNvSpPr>
          <p:nvPr>
            <p:ph type="pic" sz="quarter" idx="19" hasCustomPrompt="1"/>
          </p:nvPr>
        </p:nvSpPr>
        <p:spPr>
          <a:xfrm>
            <a:off x="6630238"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704001" y="395222"/>
            <a:ext cx="7319343" cy="550331"/>
          </a:xfrm>
          <a:prstGeom prst="rect">
            <a:avLst/>
          </a:prstGeom>
        </p:spPr>
        <p:txBody>
          <a:bodyPr/>
          <a:lstStyle>
            <a:lvl1pPr>
              <a:defRPr sz="3200" baseline="0"/>
            </a:lvl1pPr>
          </a:lstStyle>
          <a:p>
            <a:r>
              <a:rPr lang="nl-BE" dirty="0"/>
              <a:t>Referenties</a:t>
            </a:r>
            <a:endParaRPr lang="nl-NL" dirty="0"/>
          </a:p>
        </p:txBody>
      </p:sp>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063943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ferenties + tekst">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704002"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29" name="Picture Placeholder 2"/>
          <p:cNvSpPr>
            <a:spLocks noGrp="1"/>
          </p:cNvSpPr>
          <p:nvPr>
            <p:ph type="pic" sz="quarter" idx="11" hasCustomPrompt="1"/>
          </p:nvPr>
        </p:nvSpPr>
        <p:spPr>
          <a:xfrm>
            <a:off x="2185561"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0" name="Picture Placeholder 2"/>
          <p:cNvSpPr>
            <a:spLocks noGrp="1"/>
          </p:cNvSpPr>
          <p:nvPr>
            <p:ph type="pic" sz="quarter" idx="12" hasCustomPrompt="1"/>
          </p:nvPr>
        </p:nvSpPr>
        <p:spPr>
          <a:xfrm>
            <a:off x="3667120"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2" name="Picture Placeholder 2"/>
          <p:cNvSpPr>
            <a:spLocks noGrp="1"/>
          </p:cNvSpPr>
          <p:nvPr>
            <p:ph type="pic" sz="quarter" idx="14" hasCustomPrompt="1"/>
          </p:nvPr>
        </p:nvSpPr>
        <p:spPr>
          <a:xfrm>
            <a:off x="6630238"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3" name="Picture Placeholder 2"/>
          <p:cNvSpPr>
            <a:spLocks noGrp="1"/>
          </p:cNvSpPr>
          <p:nvPr>
            <p:ph type="pic" sz="quarter" idx="15" hasCustomPrompt="1"/>
          </p:nvPr>
        </p:nvSpPr>
        <p:spPr>
          <a:xfrm>
            <a:off x="704002"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5" name="Picture Placeholder 2"/>
          <p:cNvSpPr>
            <a:spLocks noGrp="1"/>
          </p:cNvSpPr>
          <p:nvPr>
            <p:ph type="pic" sz="quarter" idx="17" hasCustomPrompt="1"/>
          </p:nvPr>
        </p:nvSpPr>
        <p:spPr>
          <a:xfrm>
            <a:off x="3667120"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6" name="Picture Placeholder 2"/>
          <p:cNvSpPr>
            <a:spLocks noGrp="1"/>
          </p:cNvSpPr>
          <p:nvPr>
            <p:ph type="pic" sz="quarter" idx="18" hasCustomPrompt="1"/>
          </p:nvPr>
        </p:nvSpPr>
        <p:spPr>
          <a:xfrm>
            <a:off x="5148679"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704001" y="395222"/>
            <a:ext cx="7319343" cy="550331"/>
          </a:xfrm>
          <a:prstGeom prst="rect">
            <a:avLst/>
          </a:prstGeom>
        </p:spPr>
        <p:txBody>
          <a:bodyPr/>
          <a:lstStyle>
            <a:lvl1pPr>
              <a:defRPr sz="3200" baseline="0"/>
            </a:lvl1pPr>
          </a:lstStyle>
          <a:p>
            <a:r>
              <a:rPr lang="nl-BE" dirty="0"/>
              <a:t>Referenties + tekst</a:t>
            </a:r>
            <a:endParaRPr lang="nl-NL" dirty="0"/>
          </a:p>
        </p:txBody>
      </p:sp>
      <p:sp>
        <p:nvSpPr>
          <p:cNvPr id="16" name="Tijdelijke aanduiding voor tekst 8"/>
          <p:cNvSpPr>
            <a:spLocks noGrp="1" noChangeAspect="1"/>
          </p:cNvSpPr>
          <p:nvPr>
            <p:ph type="body" sz="quarter" idx="20" hasCustomPrompt="1"/>
          </p:nvPr>
        </p:nvSpPr>
        <p:spPr>
          <a:xfrm>
            <a:off x="2185561" y="2784982"/>
            <a:ext cx="1393107" cy="1393107"/>
          </a:xfrm>
          <a:prstGeom prst="rect">
            <a:avLst/>
          </a:prstGeom>
          <a:solidFill>
            <a:schemeClr val="accent4"/>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9" name="Tijdelijke aanduiding voor tekst 8"/>
          <p:cNvSpPr>
            <a:spLocks noGrp="1" noChangeAspect="1"/>
          </p:cNvSpPr>
          <p:nvPr>
            <p:ph type="body" sz="quarter" idx="21" hasCustomPrompt="1"/>
          </p:nvPr>
        </p:nvSpPr>
        <p:spPr>
          <a:xfrm>
            <a:off x="5148678" y="1315367"/>
            <a:ext cx="1393107" cy="1393107"/>
          </a:xfrm>
          <a:prstGeom prst="rect">
            <a:avLst/>
          </a:prstGeom>
          <a:solidFill>
            <a:schemeClr val="accent3"/>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0" name="Tijdelijke aanduiding voor tekst 8"/>
          <p:cNvSpPr>
            <a:spLocks noGrp="1" noChangeAspect="1"/>
          </p:cNvSpPr>
          <p:nvPr>
            <p:ph type="body" sz="quarter" idx="22" hasCustomPrompt="1"/>
          </p:nvPr>
        </p:nvSpPr>
        <p:spPr>
          <a:xfrm>
            <a:off x="6630238" y="2784981"/>
            <a:ext cx="1393107" cy="1393107"/>
          </a:xfrm>
          <a:prstGeom prst="rect">
            <a:avLst/>
          </a:prstGeom>
          <a:solidFill>
            <a:schemeClr val="accent2"/>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Tree>
    <p:extLst>
      <p:ext uri="{BB962C8B-B14F-4D97-AF65-F5344CB8AC3E}">
        <p14:creationId xmlns:p14="http://schemas.microsoft.com/office/powerpoint/2010/main" val="1736507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8263"/>
          </a:xfrm>
          <a:prstGeom prst="rect">
            <a:avLst/>
          </a:prstGeom>
        </p:spPr>
      </p:pic>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71112"/>
            <a:ext cx="1513731" cy="710233"/>
          </a:xfrm>
          <a:prstGeom prst="rect">
            <a:avLst/>
          </a:prstGeom>
        </p:spPr>
      </p:pic>
      <p:sp>
        <p:nvSpPr>
          <p:cNvPr id="33" name="Shape 989"/>
          <p:cNvSpPr/>
          <p:nvPr/>
        </p:nvSpPr>
        <p:spPr>
          <a:xfrm>
            <a:off x="567995" y="-232756"/>
            <a:ext cx="3799431" cy="3989053"/>
          </a:xfrm>
          <a:custGeom>
            <a:avLst/>
            <a:gdLst>
              <a:gd name="connsiteX0" fmla="*/ 0 w 3799431"/>
              <a:gd name="connsiteY0" fmla="*/ 0 h 3524596"/>
              <a:gd name="connsiteX1" fmla="*/ 3799431 w 3799431"/>
              <a:gd name="connsiteY1" fmla="*/ 0 h 3524596"/>
              <a:gd name="connsiteX2" fmla="*/ 3799431 w 3799431"/>
              <a:gd name="connsiteY2" fmla="*/ 3524596 h 3524596"/>
              <a:gd name="connsiteX3" fmla="*/ 0 w 3799431"/>
              <a:gd name="connsiteY3" fmla="*/ 3524596 h 3524596"/>
              <a:gd name="connsiteX4" fmla="*/ 0 w 3799431"/>
              <a:gd name="connsiteY4" fmla="*/ 0 h 3524596"/>
              <a:gd name="connsiteX0" fmla="*/ 0 w 3799431"/>
              <a:gd name="connsiteY0" fmla="*/ 0 h 3989053"/>
              <a:gd name="connsiteX1" fmla="*/ 3799431 w 3799431"/>
              <a:gd name="connsiteY1" fmla="*/ 0 h 3989053"/>
              <a:gd name="connsiteX2" fmla="*/ 3799431 w 3799431"/>
              <a:gd name="connsiteY2" fmla="*/ 3524596 h 3989053"/>
              <a:gd name="connsiteX3" fmla="*/ 0 w 3799431"/>
              <a:gd name="connsiteY3" fmla="*/ 3989053 h 3989053"/>
              <a:gd name="connsiteX4" fmla="*/ 0 w 3799431"/>
              <a:gd name="connsiteY4" fmla="*/ 0 h 39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431" h="3989053">
                <a:moveTo>
                  <a:pt x="0" y="0"/>
                </a:moveTo>
                <a:lnTo>
                  <a:pt x="3799431" y="0"/>
                </a:lnTo>
                <a:lnTo>
                  <a:pt x="3799431" y="3524596"/>
                </a:lnTo>
                <a:lnTo>
                  <a:pt x="0" y="3989053"/>
                </a:lnTo>
                <a:lnTo>
                  <a:pt x="0" y="0"/>
                </a:lnTo>
                <a:close/>
              </a:path>
            </a:pathLst>
          </a:custGeom>
          <a:solidFill>
            <a:schemeClr val="accent1">
              <a:alpha val="90000"/>
            </a:schemeClr>
          </a:solidFill>
          <a:ln w="12700">
            <a:miter lim="400000"/>
          </a:ln>
          <a:effectLst>
            <a:outerShdw blurRad="330200" dist="117724" dir="5400000" rotWithShape="0">
              <a:srgbClr val="000000">
                <a:alpha val="32001"/>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lang="en-US" sz="1200" dirty="0"/>
          </a:p>
        </p:txBody>
      </p:sp>
      <p:sp>
        <p:nvSpPr>
          <p:cNvPr id="34" name="Shape 990"/>
          <p:cNvSpPr/>
          <p:nvPr/>
        </p:nvSpPr>
        <p:spPr>
          <a:xfrm>
            <a:off x="567995" y="1166735"/>
            <a:ext cx="3799430"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80000"/>
              </a:lnSpc>
              <a:defRPr sz="10000" b="1" baseline="0">
                <a:solidFill>
                  <a:srgbClr val="FFFFFF"/>
                </a:solidFill>
              </a:defRPr>
            </a:lvl1pPr>
          </a:lstStyle>
          <a:p>
            <a:r>
              <a:rPr lang="nl-BE" sz="4000" b="0" dirty="0"/>
              <a:t>Bedankt!</a:t>
            </a:r>
          </a:p>
        </p:txBody>
      </p:sp>
      <p:sp>
        <p:nvSpPr>
          <p:cNvPr id="36" name="TextBox 35">
            <a:hlinkClick r:id="rId4"/>
          </p:cNvPr>
          <p:cNvSpPr txBox="1"/>
          <p:nvPr userDrawn="1"/>
        </p:nvSpPr>
        <p:spPr>
          <a:xfrm>
            <a:off x="561081" y="2422509"/>
            <a:ext cx="3799431" cy="369332"/>
          </a:xfrm>
          <a:prstGeom prst="rect">
            <a:avLst/>
          </a:prstGeom>
          <a:noFill/>
        </p:spPr>
        <p:txBody>
          <a:bodyPr wrap="square" rtlCol="0">
            <a:spAutoFit/>
          </a:bodyPr>
          <a:lstStyle/>
          <a:p>
            <a:pPr algn="ctr"/>
            <a:r>
              <a:rPr lang="nl-BE" u="sng" dirty="0">
                <a:solidFill>
                  <a:schemeClr val="bg2"/>
                </a:solidFill>
              </a:rPr>
              <a:t>www.attentia.be</a:t>
            </a:r>
          </a:p>
        </p:txBody>
      </p:sp>
      <p:pic>
        <p:nvPicPr>
          <p:cNvPr id="37" name="Picture 3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97866" y="1967895"/>
            <a:ext cx="361937" cy="361243"/>
          </a:xfrm>
          <a:prstGeom prst="rect">
            <a:avLst/>
          </a:prstGeom>
        </p:spPr>
      </p:pic>
      <p:pic>
        <p:nvPicPr>
          <p:cNvPr id="38" name="Picture 3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67771" y="1972440"/>
            <a:ext cx="361937" cy="361243"/>
          </a:xfrm>
          <a:prstGeom prst="rect">
            <a:avLst/>
          </a:prstGeom>
        </p:spPr>
      </p:pic>
      <p:pic>
        <p:nvPicPr>
          <p:cNvPr id="39" name="Picture 3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37676" y="1967895"/>
            <a:ext cx="361937" cy="361243"/>
          </a:xfrm>
          <a:prstGeom prst="rect">
            <a:avLst/>
          </a:prstGeom>
        </p:spPr>
      </p:pic>
      <p:sp>
        <p:nvSpPr>
          <p:cNvPr id="40" name="TextBox 39"/>
          <p:cNvSpPr txBox="1"/>
          <p:nvPr userDrawn="1"/>
        </p:nvSpPr>
        <p:spPr>
          <a:xfrm>
            <a:off x="503305" y="4681792"/>
            <a:ext cx="6767462" cy="553998"/>
          </a:xfrm>
          <a:prstGeom prst="rect">
            <a:avLst/>
          </a:prstGeom>
          <a:noFill/>
        </p:spPr>
        <p:txBody>
          <a:bodyPr wrap="square" rtlCol="0" anchor="t">
            <a:spAutoFit/>
          </a:bodyPr>
          <a:lstStyle/>
          <a:p>
            <a:r>
              <a:rPr lang="en-US" sz="1000" dirty="0" err="1">
                <a:hlinkClick r:id="rId8"/>
              </a:rPr>
              <a:t>linkedin.com</a:t>
            </a:r>
            <a:r>
              <a:rPr lang="en-US" sz="1000" dirty="0">
                <a:hlinkClick r:id="rId8"/>
              </a:rPr>
              <a:t>/company/</a:t>
            </a:r>
            <a:r>
              <a:rPr lang="en-US" sz="1000" dirty="0" err="1">
                <a:hlinkClick r:id="rId8"/>
              </a:rPr>
              <a:t>attentia</a:t>
            </a:r>
            <a:r>
              <a:rPr lang="en-US" sz="1000" dirty="0"/>
              <a:t> ● </a:t>
            </a:r>
            <a:r>
              <a:rPr lang="en-US" sz="1000" dirty="0" err="1">
                <a:hlinkClick r:id="rId9"/>
              </a:rPr>
              <a:t>facebook.com</a:t>
            </a:r>
            <a:r>
              <a:rPr lang="en-US" sz="1000" dirty="0">
                <a:hlinkClick r:id="rId9"/>
              </a:rPr>
              <a:t>/</a:t>
            </a:r>
            <a:r>
              <a:rPr lang="en-US" sz="1000" dirty="0" err="1">
                <a:hlinkClick r:id="rId9"/>
              </a:rPr>
              <a:t>AttentiaGroup</a:t>
            </a:r>
            <a:r>
              <a:rPr lang="en-US" sz="1000" dirty="0"/>
              <a:t> ● </a:t>
            </a:r>
            <a:r>
              <a:rPr lang="en-US" sz="1000" dirty="0" err="1">
                <a:hlinkClick r:id="rId10"/>
              </a:rPr>
              <a:t>twitter.com</a:t>
            </a:r>
            <a:r>
              <a:rPr lang="en-US" sz="1000" dirty="0">
                <a:hlinkClick r:id="rId10"/>
              </a:rPr>
              <a:t>/</a:t>
            </a:r>
            <a:r>
              <a:rPr lang="en-US" sz="1000" dirty="0" err="1">
                <a:hlinkClick r:id="rId10"/>
              </a:rPr>
              <a:t>attentianl</a:t>
            </a:r>
            <a:endParaRPr lang="en-US" sz="1000" dirty="0"/>
          </a:p>
          <a:p>
            <a:endParaRPr lang="en-US" sz="1000" dirty="0"/>
          </a:p>
          <a:p>
            <a:endParaRPr sz="1000" dirty="0"/>
          </a:p>
        </p:txBody>
      </p:sp>
    </p:spTree>
    <p:extLst>
      <p:ext uri="{BB962C8B-B14F-4D97-AF65-F5344CB8AC3E}">
        <p14:creationId xmlns:p14="http://schemas.microsoft.com/office/powerpoint/2010/main" val="994563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62533"/>
          </a:xfrm>
          <a:prstGeom prst="rect">
            <a:avLst/>
          </a:prstGeom>
        </p:spPr>
      </p:pic>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71112"/>
            <a:ext cx="1513731" cy="710233"/>
          </a:xfrm>
          <a:prstGeom prst="rect">
            <a:avLst/>
          </a:prstGeom>
        </p:spPr>
      </p:pic>
      <p:sp>
        <p:nvSpPr>
          <p:cNvPr id="33" name="Shape 989"/>
          <p:cNvSpPr/>
          <p:nvPr/>
        </p:nvSpPr>
        <p:spPr>
          <a:xfrm>
            <a:off x="567995" y="-232756"/>
            <a:ext cx="3799431" cy="3989053"/>
          </a:xfrm>
          <a:custGeom>
            <a:avLst/>
            <a:gdLst>
              <a:gd name="connsiteX0" fmla="*/ 0 w 3799431"/>
              <a:gd name="connsiteY0" fmla="*/ 0 h 3524596"/>
              <a:gd name="connsiteX1" fmla="*/ 3799431 w 3799431"/>
              <a:gd name="connsiteY1" fmla="*/ 0 h 3524596"/>
              <a:gd name="connsiteX2" fmla="*/ 3799431 w 3799431"/>
              <a:gd name="connsiteY2" fmla="*/ 3524596 h 3524596"/>
              <a:gd name="connsiteX3" fmla="*/ 0 w 3799431"/>
              <a:gd name="connsiteY3" fmla="*/ 3524596 h 3524596"/>
              <a:gd name="connsiteX4" fmla="*/ 0 w 3799431"/>
              <a:gd name="connsiteY4" fmla="*/ 0 h 3524596"/>
              <a:gd name="connsiteX0" fmla="*/ 0 w 3799431"/>
              <a:gd name="connsiteY0" fmla="*/ 0 h 3989053"/>
              <a:gd name="connsiteX1" fmla="*/ 3799431 w 3799431"/>
              <a:gd name="connsiteY1" fmla="*/ 0 h 3989053"/>
              <a:gd name="connsiteX2" fmla="*/ 3799431 w 3799431"/>
              <a:gd name="connsiteY2" fmla="*/ 3524596 h 3989053"/>
              <a:gd name="connsiteX3" fmla="*/ 0 w 3799431"/>
              <a:gd name="connsiteY3" fmla="*/ 3989053 h 3989053"/>
              <a:gd name="connsiteX4" fmla="*/ 0 w 3799431"/>
              <a:gd name="connsiteY4" fmla="*/ 0 h 39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431" h="3989053">
                <a:moveTo>
                  <a:pt x="0" y="0"/>
                </a:moveTo>
                <a:lnTo>
                  <a:pt x="3799431" y="0"/>
                </a:lnTo>
                <a:lnTo>
                  <a:pt x="3799431" y="3524596"/>
                </a:lnTo>
                <a:lnTo>
                  <a:pt x="0" y="3989053"/>
                </a:lnTo>
                <a:lnTo>
                  <a:pt x="0" y="0"/>
                </a:lnTo>
                <a:close/>
              </a:path>
            </a:pathLst>
          </a:custGeom>
          <a:solidFill>
            <a:schemeClr val="accent1">
              <a:alpha val="90000"/>
            </a:schemeClr>
          </a:solidFill>
          <a:ln w="12700">
            <a:miter lim="400000"/>
          </a:ln>
          <a:effectLst>
            <a:outerShdw blurRad="330200" dist="117724" dir="5400000" rotWithShape="0">
              <a:srgbClr val="000000">
                <a:alpha val="32001"/>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lang="en-US" sz="1200" dirty="0"/>
          </a:p>
        </p:txBody>
      </p:sp>
      <p:sp>
        <p:nvSpPr>
          <p:cNvPr id="34" name="Shape 990"/>
          <p:cNvSpPr/>
          <p:nvPr/>
        </p:nvSpPr>
        <p:spPr>
          <a:xfrm>
            <a:off x="567995" y="1166735"/>
            <a:ext cx="3799430"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80000"/>
              </a:lnSpc>
              <a:defRPr sz="10000" b="1" baseline="0">
                <a:solidFill>
                  <a:srgbClr val="FFFFFF"/>
                </a:solidFill>
              </a:defRPr>
            </a:lvl1pPr>
          </a:lstStyle>
          <a:p>
            <a:r>
              <a:rPr lang="nl-BE" sz="4000" b="0"/>
              <a:t>Bedankt!</a:t>
            </a:r>
            <a:endParaRPr lang="nl-BE" sz="4000" b="0" dirty="0"/>
          </a:p>
        </p:txBody>
      </p:sp>
      <p:sp>
        <p:nvSpPr>
          <p:cNvPr id="36" name="TextBox 35">
            <a:hlinkClick r:id="rId4"/>
          </p:cNvPr>
          <p:cNvSpPr txBox="1"/>
          <p:nvPr userDrawn="1"/>
        </p:nvSpPr>
        <p:spPr>
          <a:xfrm>
            <a:off x="561081" y="2422509"/>
            <a:ext cx="3799431" cy="369332"/>
          </a:xfrm>
          <a:prstGeom prst="rect">
            <a:avLst/>
          </a:prstGeom>
          <a:noFill/>
        </p:spPr>
        <p:txBody>
          <a:bodyPr wrap="square" rtlCol="0">
            <a:spAutoFit/>
          </a:bodyPr>
          <a:lstStyle/>
          <a:p>
            <a:pPr algn="ctr"/>
            <a:r>
              <a:rPr lang="nl-BE" u="sng" dirty="0">
                <a:solidFill>
                  <a:schemeClr val="bg2"/>
                </a:solidFill>
              </a:rPr>
              <a:t>www.attentia.be</a:t>
            </a:r>
          </a:p>
        </p:txBody>
      </p:sp>
      <p:pic>
        <p:nvPicPr>
          <p:cNvPr id="37" name="Picture 3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97866" y="1967895"/>
            <a:ext cx="361937" cy="361243"/>
          </a:xfrm>
          <a:prstGeom prst="rect">
            <a:avLst/>
          </a:prstGeom>
        </p:spPr>
      </p:pic>
      <p:pic>
        <p:nvPicPr>
          <p:cNvPr id="38" name="Picture 3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67771" y="1972440"/>
            <a:ext cx="361937" cy="361243"/>
          </a:xfrm>
          <a:prstGeom prst="rect">
            <a:avLst/>
          </a:prstGeom>
        </p:spPr>
      </p:pic>
      <p:pic>
        <p:nvPicPr>
          <p:cNvPr id="39" name="Picture 3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37676" y="1967895"/>
            <a:ext cx="361937" cy="361243"/>
          </a:xfrm>
          <a:prstGeom prst="rect">
            <a:avLst/>
          </a:prstGeom>
        </p:spPr>
      </p:pic>
      <p:sp>
        <p:nvSpPr>
          <p:cNvPr id="40" name="TextBox 39"/>
          <p:cNvSpPr txBox="1"/>
          <p:nvPr userDrawn="1"/>
        </p:nvSpPr>
        <p:spPr>
          <a:xfrm>
            <a:off x="503305" y="4681792"/>
            <a:ext cx="6767462" cy="553998"/>
          </a:xfrm>
          <a:prstGeom prst="rect">
            <a:avLst/>
          </a:prstGeom>
          <a:noFill/>
        </p:spPr>
        <p:txBody>
          <a:bodyPr wrap="square" rtlCol="0" anchor="t">
            <a:spAutoFit/>
          </a:bodyPr>
          <a:lstStyle/>
          <a:p>
            <a:r>
              <a:rPr lang="en-US" sz="1000" dirty="0" err="1">
                <a:hlinkClick r:id="rId8"/>
              </a:rPr>
              <a:t>linkedin.com</a:t>
            </a:r>
            <a:r>
              <a:rPr lang="en-US" sz="1000" dirty="0">
                <a:hlinkClick r:id="rId8"/>
              </a:rPr>
              <a:t>/company/</a:t>
            </a:r>
            <a:r>
              <a:rPr lang="en-US" sz="1000" dirty="0" err="1">
                <a:hlinkClick r:id="rId8"/>
              </a:rPr>
              <a:t>attentia</a:t>
            </a:r>
            <a:r>
              <a:rPr lang="en-US" sz="1000" dirty="0"/>
              <a:t> ● </a:t>
            </a:r>
            <a:r>
              <a:rPr lang="en-US" sz="1000" dirty="0" err="1">
                <a:hlinkClick r:id="rId9"/>
              </a:rPr>
              <a:t>facebook.com</a:t>
            </a:r>
            <a:r>
              <a:rPr lang="en-US" sz="1000" dirty="0">
                <a:hlinkClick r:id="rId9"/>
              </a:rPr>
              <a:t>/</a:t>
            </a:r>
            <a:r>
              <a:rPr lang="en-US" sz="1000" dirty="0" err="1">
                <a:hlinkClick r:id="rId9"/>
              </a:rPr>
              <a:t>AttentiaGroup</a:t>
            </a:r>
            <a:r>
              <a:rPr lang="en-US" sz="1000" dirty="0"/>
              <a:t> ● </a:t>
            </a:r>
            <a:r>
              <a:rPr lang="en-US" sz="1000" dirty="0" err="1">
                <a:hlinkClick r:id="rId10"/>
              </a:rPr>
              <a:t>twitter.com</a:t>
            </a:r>
            <a:r>
              <a:rPr lang="en-US" sz="1000" dirty="0">
                <a:hlinkClick r:id="rId10"/>
              </a:rPr>
              <a:t>/</a:t>
            </a:r>
            <a:r>
              <a:rPr lang="en-US" sz="1000" dirty="0" err="1">
                <a:hlinkClick r:id="rId10"/>
              </a:rPr>
              <a:t>attentianl</a:t>
            </a:r>
            <a:endParaRPr lang="en-US" sz="1000" dirty="0"/>
          </a:p>
          <a:p>
            <a:endParaRPr lang="en-US" sz="1000" dirty="0"/>
          </a:p>
          <a:p>
            <a:endParaRPr sz="1000" dirty="0"/>
          </a:p>
        </p:txBody>
      </p:sp>
    </p:spTree>
    <p:extLst>
      <p:ext uri="{BB962C8B-B14F-4D97-AF65-F5344CB8AC3E}">
        <p14:creationId xmlns:p14="http://schemas.microsoft.com/office/powerpoint/2010/main" val="1163055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879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8916" y="395222"/>
            <a:ext cx="6742800" cy="550331"/>
          </a:xfrm>
          <a:prstGeom prst="rect">
            <a:avLst/>
          </a:prstGeom>
        </p:spPr>
        <p:txBody>
          <a:bodyPr/>
          <a:lstStyle>
            <a:lvl1pPr>
              <a:defRPr sz="3200" baseline="0"/>
            </a:lvl1pPr>
          </a:lstStyle>
          <a:p>
            <a:r>
              <a:rPr lang="nl-BE" dirty="0"/>
              <a:t>Proces 03</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2" name="Shape 945"/>
          <p:cNvSpPr/>
          <p:nvPr userDrawn="1"/>
        </p:nvSpPr>
        <p:spPr>
          <a:xfrm rot="210509">
            <a:off x="4704473" y="1858845"/>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3" name="Shape 946"/>
          <p:cNvSpPr/>
          <p:nvPr userDrawn="1"/>
        </p:nvSpPr>
        <p:spPr>
          <a:xfrm rot="20039333">
            <a:off x="2472316" y="2506602"/>
            <a:ext cx="1663641" cy="1566224"/>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2">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4" name="Shape 947"/>
          <p:cNvSpPr/>
          <p:nvPr userDrawn="1"/>
        </p:nvSpPr>
        <p:spPr>
          <a:xfrm>
            <a:off x="3282335" y="983292"/>
            <a:ext cx="1569521" cy="1708846"/>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5" name="Shape 948"/>
          <p:cNvSpPr/>
          <p:nvPr userDrawn="1"/>
        </p:nvSpPr>
        <p:spPr>
          <a:xfrm>
            <a:off x="704001"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5874701" y="1655139"/>
            <a:ext cx="2069385"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376013"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704001" y="1254349"/>
            <a:ext cx="1265310" cy="213047"/>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1" hasCustomPrompt="1"/>
          </p:nvPr>
        </p:nvSpPr>
        <p:spPr>
          <a:xfrm>
            <a:off x="718916" y="1801347"/>
            <a:ext cx="1395924" cy="1147280"/>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2" hasCustomPrompt="1"/>
          </p:nvPr>
        </p:nvSpPr>
        <p:spPr>
          <a:xfrm>
            <a:off x="6492826" y="1251079"/>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3" hasCustomPrompt="1"/>
          </p:nvPr>
        </p:nvSpPr>
        <p:spPr>
          <a:xfrm>
            <a:off x="6492826" y="1801347"/>
            <a:ext cx="1395924" cy="114728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14" hasCustomPrompt="1"/>
          </p:nvPr>
        </p:nvSpPr>
        <p:spPr>
          <a:xfrm>
            <a:off x="6492826" y="3090525"/>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15" hasCustomPrompt="1"/>
          </p:nvPr>
        </p:nvSpPr>
        <p:spPr>
          <a:xfrm>
            <a:off x="6492826" y="3637523"/>
            <a:ext cx="1395924" cy="88681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8" name="Shape 946"/>
          <p:cNvSpPr/>
          <p:nvPr userDrawn="1"/>
        </p:nvSpPr>
        <p:spPr>
          <a:xfrm rot="394968">
            <a:off x="3822870" y="3518297"/>
            <a:ext cx="1663641" cy="1566224"/>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19" name="Shape 948"/>
          <p:cNvSpPr/>
          <p:nvPr userDrawn="1"/>
        </p:nvSpPr>
        <p:spPr>
          <a:xfrm>
            <a:off x="704001" y="3686874"/>
            <a:ext cx="1987684"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0" name="Tijdelijke aanduiding voor tekst 8"/>
          <p:cNvSpPr>
            <a:spLocks noGrp="1" noChangeAspect="1"/>
          </p:cNvSpPr>
          <p:nvPr>
            <p:ph type="body" sz="quarter" idx="16" hasCustomPrompt="1"/>
          </p:nvPr>
        </p:nvSpPr>
        <p:spPr>
          <a:xfrm>
            <a:off x="717400" y="3244283"/>
            <a:ext cx="1270322" cy="213047"/>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3"/>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1" name="Tijdelijke aanduiding voor tekst 8"/>
          <p:cNvSpPr>
            <a:spLocks noGrp="1" noChangeAspect="1"/>
          </p:cNvSpPr>
          <p:nvPr>
            <p:ph type="body" sz="quarter" idx="17" hasCustomPrompt="1"/>
          </p:nvPr>
        </p:nvSpPr>
        <p:spPr>
          <a:xfrm>
            <a:off x="732315" y="3791281"/>
            <a:ext cx="1401454" cy="1147280"/>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accent3"/>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Tree>
    <p:extLst>
      <p:ext uri="{BB962C8B-B14F-4D97-AF65-F5344CB8AC3E}">
        <p14:creationId xmlns:p14="http://schemas.microsoft.com/office/powerpoint/2010/main" val="94896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numCol="2" rtlCol="0" anchor="ctr"/>
          <a:lstStyle/>
          <a:p>
            <a:pPr algn="ctr"/>
            <a:endParaRPr/>
          </a:p>
        </p:txBody>
      </p:sp>
      <p:sp>
        <p:nvSpPr>
          <p:cNvPr id="9" name="Tijdelijke aanduiding voor tekst 8"/>
          <p:cNvSpPr>
            <a:spLocks noGrp="1" noChangeAspect="1"/>
          </p:cNvSpPr>
          <p:nvPr>
            <p:ph type="body" sz="quarter" idx="10" hasCustomPrompt="1"/>
          </p:nvPr>
        </p:nvSpPr>
        <p:spPr>
          <a:xfrm>
            <a:off x="1205346" y="1585696"/>
            <a:ext cx="7595754" cy="2676867"/>
          </a:xfrm>
          <a:prstGeom prst="rect">
            <a:avLst/>
          </a:prstGeom>
        </p:spPr>
        <p:txBody>
          <a:bodyPr lIns="0" tIns="0" rIns="0" bIns="0" numCol="2">
            <a:noAutofit/>
          </a:bodyPr>
          <a:lstStyle>
            <a:lvl1pPr marL="342900" marR="0" indent="-342900" algn="l" defTabSz="457200" rtl="0" eaLnBrk="1" fontAlgn="auto" latinLnBrk="0" hangingPunct="1">
              <a:lnSpc>
                <a:spcPct val="200000"/>
              </a:lnSpc>
              <a:spcBef>
                <a:spcPct val="20000"/>
              </a:spcBef>
              <a:spcAft>
                <a:spcPts val="0"/>
              </a:spcAft>
              <a:buClr>
                <a:schemeClr val="accent1"/>
              </a:buClr>
              <a:buSzPct val="120000"/>
              <a:buFont typeface="+mj-lt"/>
              <a:buAutoNum type="arabicPeriod"/>
              <a:tabLst/>
              <a:defRPr sz="1600" b="0" kern="0" baseline="0">
                <a:solidFill>
                  <a:schemeClr val="bg2"/>
                </a:solidFill>
              </a:defRPr>
            </a:lvl1pPr>
            <a:lvl2pPr>
              <a:buClr>
                <a:schemeClr val="accent1"/>
              </a:buClr>
              <a:buFont typeface="Arial" charset="0"/>
              <a:buChar char="•"/>
              <a:defRPr sz="1200" baseline="0">
                <a:solidFill>
                  <a:schemeClr val="bg2"/>
                </a:solidFill>
              </a:defRPr>
            </a:lvl2pPr>
          </a:lstStyle>
          <a:p>
            <a:pPr lvl="0"/>
            <a:r>
              <a:rPr lang="nl-BE" dirty="0"/>
              <a:t>Item</a:t>
            </a:r>
          </a:p>
          <a:p>
            <a:pPr lvl="1"/>
            <a:r>
              <a:rPr lang="nl-BE" dirty="0"/>
              <a:t>subitem1</a:t>
            </a:r>
          </a:p>
          <a:p>
            <a:pPr lvl="0"/>
            <a:r>
              <a:rPr lang="nl-BE" dirty="0"/>
              <a:t>Item</a:t>
            </a:r>
          </a:p>
          <a:p>
            <a:pPr lvl="0"/>
            <a:r>
              <a:rPr lang="nl-BE" dirty="0"/>
              <a:t>Item </a:t>
            </a:r>
          </a:p>
          <a:p>
            <a:pPr lvl="0"/>
            <a:r>
              <a:rPr lang="nl-BE" dirty="0"/>
              <a:t>Item </a:t>
            </a:r>
          </a:p>
          <a:p>
            <a:pPr lvl="0"/>
            <a:r>
              <a:rPr lang="nl-BE" dirty="0"/>
              <a:t>Item</a:t>
            </a:r>
          </a:p>
          <a:p>
            <a:pPr lvl="0"/>
            <a:r>
              <a:rPr lang="nl-BE" dirty="0"/>
              <a:t>Item</a:t>
            </a:r>
          </a:p>
          <a:p>
            <a:pPr lvl="0"/>
            <a:r>
              <a:rPr lang="nl-BE" dirty="0"/>
              <a:t>Item</a:t>
            </a:r>
          </a:p>
          <a:p>
            <a:pPr lvl="0"/>
            <a:r>
              <a:rPr lang="nl-BE" dirty="0"/>
              <a:t>Item</a:t>
            </a:r>
          </a:p>
          <a:p>
            <a:pPr lvl="0"/>
            <a:r>
              <a:rPr lang="nl-BE" dirty="0"/>
              <a:t>Item</a:t>
            </a:r>
          </a:p>
          <a:p>
            <a:pPr lvl="0"/>
            <a:r>
              <a:rPr lang="nl-BE" dirty="0"/>
              <a:t>Item </a:t>
            </a:r>
          </a:p>
          <a:p>
            <a:pPr lvl="0"/>
            <a:endParaRPr lang="nl-BE" dirty="0"/>
          </a:p>
        </p:txBody>
      </p:sp>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a:prstGeom prst="rect">
            <a:avLst/>
          </a:prstGeom>
        </p:spPr>
        <p:txBody>
          <a:bodyPr/>
          <a:lstStyle>
            <a:lvl1pPr>
              <a:defRPr sz="3200" baseline="0">
                <a:solidFill>
                  <a:schemeClr val="bg2"/>
                </a:solidFill>
              </a:defRPr>
            </a:lvl1pPr>
          </a:lstStyle>
          <a:p>
            <a:r>
              <a:rPr lang="nl-BE" dirty="0"/>
              <a:t>Agenda</a:t>
            </a:r>
            <a:endParaRPr lang="nl-NL" dirty="0"/>
          </a:p>
        </p:txBody>
      </p:sp>
    </p:spTree>
    <p:extLst>
      <p:ext uri="{BB962C8B-B14F-4D97-AF65-F5344CB8AC3E}">
        <p14:creationId xmlns:p14="http://schemas.microsoft.com/office/powerpoint/2010/main" val="1303468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386" y="2"/>
            <a:ext cx="4569142" cy="516338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US" sz="1799" noProof="1">
              <a:solidFill>
                <a:schemeClr val="accent3"/>
              </a:solidFill>
            </a:endParaRPr>
          </a:p>
        </p:txBody>
      </p:sp>
      <p:sp>
        <p:nvSpPr>
          <p:cNvPr id="4" name="Right Triangle 3"/>
          <p:cNvSpPr/>
          <p:nvPr/>
        </p:nvSpPr>
        <p:spPr>
          <a:xfrm flipH="1">
            <a:off x="5716" y="3871476"/>
            <a:ext cx="9138284" cy="129190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US" sz="1799" noProof="1">
              <a:solidFill>
                <a:schemeClr val="accent3"/>
              </a:solidFill>
            </a:endParaRPr>
          </a:p>
        </p:txBody>
      </p:sp>
      <p:sp>
        <p:nvSpPr>
          <p:cNvPr id="7" name="Title 6"/>
          <p:cNvSpPr>
            <a:spLocks noGrp="1"/>
          </p:cNvSpPr>
          <p:nvPr>
            <p:ph type="title"/>
          </p:nvPr>
        </p:nvSpPr>
        <p:spPr>
          <a:xfrm>
            <a:off x="457200" y="772265"/>
            <a:ext cx="3610744" cy="3459585"/>
          </a:xfrm>
        </p:spPr>
        <p:txBody>
          <a:bodyPr>
            <a:normAutofit/>
          </a:bodyPr>
          <a:lstStyle>
            <a:lvl1pPr>
              <a:defRPr sz="3197" b="1">
                <a:solidFill>
                  <a:schemeClr val="bg1"/>
                </a:solidFill>
              </a:defRPr>
            </a:lvl1pPr>
          </a:lstStyle>
          <a:p>
            <a:r>
              <a:rPr lang="en-US"/>
              <a:t>Click to edit Master title style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729" y="4124711"/>
            <a:ext cx="1788769" cy="997130"/>
          </a:xfrm>
          <a:prstGeom prst="rect">
            <a:avLst/>
          </a:prstGeom>
        </p:spPr>
      </p:pic>
    </p:spTree>
    <p:extLst>
      <p:ext uri="{BB962C8B-B14F-4D97-AF65-F5344CB8AC3E}">
        <p14:creationId xmlns:p14="http://schemas.microsoft.com/office/powerpoint/2010/main" val="3370448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63888" y="3387046"/>
            <a:ext cx="3456384" cy="1458046"/>
          </a:xfrm>
          <a:solidFill>
            <a:schemeClr val="bg1"/>
          </a:solidFill>
        </p:spPr>
        <p:txBody>
          <a:bodyPr anchor="t">
            <a:normAutofit/>
          </a:bodyPr>
          <a:lstStyle>
            <a:lvl1pPr algn="l">
              <a:defRPr sz="2698" b="0" cap="none" baseline="0">
                <a:solidFill>
                  <a:schemeClr val="accent6"/>
                </a:solidFill>
              </a:defRPr>
            </a:lvl1pPr>
          </a:lstStyle>
          <a:p>
            <a:r>
              <a:rPr lang="en-US" noProof="1"/>
              <a:t>Click to edit Master title style</a:t>
            </a:r>
          </a:p>
        </p:txBody>
      </p:sp>
    </p:spTree>
    <p:extLst>
      <p:ext uri="{BB962C8B-B14F-4D97-AF65-F5344CB8AC3E}">
        <p14:creationId xmlns:p14="http://schemas.microsoft.com/office/powerpoint/2010/main" val="1082913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04401" y="1791758"/>
            <a:ext cx="3928040" cy="1051273"/>
          </a:xfrm>
        </p:spPr>
        <p:txBody>
          <a:bodyPr>
            <a:noAutofit/>
          </a:bodyPr>
          <a:lstStyle>
            <a:lvl1pPr>
              <a:defRPr sz="4796"/>
            </a:lvl1pPr>
          </a:lstStyle>
          <a:p>
            <a:r>
              <a:rPr lang="en-US" noProof="1"/>
              <a:t>Click to edit Master title style</a:t>
            </a:r>
          </a:p>
        </p:txBody>
      </p:sp>
    </p:spTree>
    <p:extLst>
      <p:ext uri="{BB962C8B-B14F-4D97-AF65-F5344CB8AC3E}">
        <p14:creationId xmlns:p14="http://schemas.microsoft.com/office/powerpoint/2010/main" val="2389036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2593218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dirty="0"/>
          </a:p>
        </p:txBody>
      </p:sp>
      <p:sp>
        <p:nvSpPr>
          <p:cNvPr id="3" name="Content Placeholder 2"/>
          <p:cNvSpPr>
            <a:spLocks noGrp="1"/>
          </p:cNvSpPr>
          <p:nvPr>
            <p:ph sz="half" idx="1"/>
          </p:nvPr>
        </p:nvSpPr>
        <p:spPr>
          <a:xfrm>
            <a:off x="457200" y="1201262"/>
            <a:ext cx="4038600" cy="3397616"/>
          </a:xfrm>
        </p:spPr>
        <p:txBody>
          <a:bodyPr/>
          <a:lstStyle>
            <a:lvl1pPr>
              <a:defRPr sz="2597"/>
            </a:lvl1pPr>
            <a:lvl2pPr>
              <a:defRPr sz="2198"/>
            </a:lvl2pPr>
            <a:lvl3pPr>
              <a:defRPr sz="1799"/>
            </a:lvl3pPr>
            <a:lvl4pPr>
              <a:defRPr sz="1399"/>
            </a:lvl4pPr>
            <a:lvl5pPr>
              <a:defRPr sz="11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Content Placeholder 3"/>
          <p:cNvSpPr>
            <a:spLocks noGrp="1"/>
          </p:cNvSpPr>
          <p:nvPr>
            <p:ph sz="half" idx="2"/>
          </p:nvPr>
        </p:nvSpPr>
        <p:spPr>
          <a:xfrm>
            <a:off x="4648200" y="1201262"/>
            <a:ext cx="4038600" cy="3397616"/>
          </a:xfrm>
        </p:spPr>
        <p:txBody>
          <a:bodyPr/>
          <a:lstStyle>
            <a:lvl1pPr>
              <a:defRPr sz="2597"/>
            </a:lvl1pPr>
            <a:lvl2pPr>
              <a:defRPr sz="2198"/>
            </a:lvl2pPr>
            <a:lvl3pPr>
              <a:defRPr sz="1799"/>
            </a:lvl3pPr>
            <a:lvl4pPr>
              <a:defRPr sz="1399"/>
            </a:lvl4pPr>
            <a:lvl5pPr>
              <a:defRPr sz="11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574751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Tree>
    <p:extLst>
      <p:ext uri="{BB962C8B-B14F-4D97-AF65-F5344CB8AC3E}">
        <p14:creationId xmlns:p14="http://schemas.microsoft.com/office/powerpoint/2010/main" val="2054865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70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496"/>
            </a:lvl1pPr>
          </a:lstStyle>
          <a:p>
            <a:r>
              <a:rPr lang="en-US"/>
              <a:t>Click to edit Master title style</a:t>
            </a:r>
            <a:endParaRPr lang="nl-BE"/>
          </a:p>
        </p:txBody>
      </p:sp>
      <p:sp>
        <p:nvSpPr>
          <p:cNvPr id="3" name="Subtitle 2"/>
          <p:cNvSpPr>
            <a:spLocks noGrp="1"/>
          </p:cNvSpPr>
          <p:nvPr>
            <p:ph type="subTitle" idx="1"/>
          </p:nvPr>
        </p:nvSpPr>
        <p:spPr>
          <a:xfrm>
            <a:off x="1143000" y="2704031"/>
            <a:ext cx="6858000" cy="1242971"/>
          </a:xfrm>
        </p:spPr>
        <p:txBody>
          <a:bodyPr/>
          <a:lstStyle>
            <a:lvl1pPr marL="0" indent="0" algn="ctr">
              <a:buNone/>
              <a:defRPr sz="1799"/>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101D4E08-CBD3-4FBF-BAC9-4F5A7042CFEF}" type="datetimeFigureOut">
              <a:rPr lang="nl-BE" smtClean="0"/>
              <a:t>2/09/18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99FCAF0-CCF8-4ED8-B747-73B5C8513FB5}" type="slidenum">
              <a:rPr lang="nl-BE" smtClean="0"/>
              <a:t>‹#›</a:t>
            </a:fld>
            <a:endParaRPr lang="nl-BE"/>
          </a:p>
        </p:txBody>
      </p:sp>
    </p:spTree>
    <p:extLst>
      <p:ext uri="{BB962C8B-B14F-4D97-AF65-F5344CB8AC3E}">
        <p14:creationId xmlns:p14="http://schemas.microsoft.com/office/powerpoint/2010/main" val="967811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3"/>
            <a:ext cx="6742800" cy="550331"/>
          </a:xfrm>
        </p:spPr>
        <p:txBody>
          <a:bodyPr/>
          <a:lstStyle>
            <a:lvl1pPr>
              <a:defRPr sz="3194" baseline="0"/>
            </a:lvl1pPr>
          </a:lstStyle>
          <a:p>
            <a:r>
              <a:rPr lang="nl-BE"/>
              <a:t>Titelstijl bewerken</a:t>
            </a:r>
            <a:endParaRPr lang="nl-NL"/>
          </a:p>
        </p:txBody>
      </p:sp>
      <p:sp>
        <p:nvSpPr>
          <p:cNvPr id="9" name="Tijdelijke aanduiding voor tekst 8"/>
          <p:cNvSpPr>
            <a:spLocks noGrp="1" noChangeAspect="1"/>
          </p:cNvSpPr>
          <p:nvPr>
            <p:ph type="body" sz="quarter" idx="10" hasCustomPrompt="1"/>
          </p:nvPr>
        </p:nvSpPr>
        <p:spPr>
          <a:xfrm>
            <a:off x="1205345" y="1249752"/>
            <a:ext cx="6742800" cy="2937600"/>
          </a:xfrm>
        </p:spPr>
        <p:txBody>
          <a:bodyPr lIns="0" tIns="0" rIns="0" bIns="0">
            <a:noAutofit/>
          </a:bodyPr>
          <a:lstStyle>
            <a:lvl1pPr marL="342266" marR="0" indent="-342266" algn="l" defTabSz="456355" rtl="0" eaLnBrk="1" fontAlgn="auto" latinLnBrk="0" hangingPunct="1">
              <a:lnSpc>
                <a:spcPct val="100000"/>
              </a:lnSpc>
              <a:spcBef>
                <a:spcPct val="20000"/>
              </a:spcBef>
              <a:spcAft>
                <a:spcPts val="0"/>
              </a:spcAft>
              <a:buClr>
                <a:schemeClr val="accent1"/>
              </a:buClr>
              <a:buSzTx/>
              <a:buFont typeface="LucidaGrande" charset="0"/>
              <a:buChar char="●"/>
              <a:tabLst/>
              <a:defRPr sz="1398" kern="0">
                <a:solidFill>
                  <a:schemeClr val="tx2"/>
                </a:solidFill>
              </a:defRPr>
            </a:lvl1pPr>
          </a:lstStyle>
          <a:p>
            <a:pPr lvl="0"/>
            <a:r>
              <a:rPr lang="nl-BE"/>
              <a:t>Item 1</a:t>
            </a:r>
          </a:p>
          <a:p>
            <a:pPr marL="342266" marR="0" lvl="0" indent="-342266" algn="l" defTabSz="456355"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8" name="TextBox 7"/>
          <p:cNvSpPr txBox="1"/>
          <p:nvPr userDrawn="1"/>
        </p:nvSpPr>
        <p:spPr>
          <a:xfrm>
            <a:off x="84292" y="4655123"/>
            <a:ext cx="619711" cy="276679"/>
          </a:xfrm>
          <a:prstGeom prst="rect">
            <a:avLst/>
          </a:prstGeom>
          <a:noFill/>
        </p:spPr>
        <p:txBody>
          <a:bodyPr wrap="square" rtlCol="0">
            <a:spAutoFit/>
          </a:bodyPr>
          <a:lstStyle/>
          <a:p>
            <a:pPr algn="ctr"/>
            <a:fld id="{DF892E59-3358-9240-BA61-61F51D98566F}" type="slidenum">
              <a:rPr lang="uk-UA" sz="1198" smtClean="0">
                <a:solidFill>
                  <a:schemeClr val="bg2"/>
                </a:solidFill>
              </a:rPr>
              <a:t>‹#›</a:t>
            </a:fld>
            <a:endParaRPr sz="1198">
              <a:solidFill>
                <a:schemeClr val="bg2"/>
              </a:solidFill>
            </a:endParaRPr>
          </a:p>
        </p:txBody>
      </p:sp>
    </p:spTree>
    <p:extLst>
      <p:ext uri="{BB962C8B-B14F-4D97-AF65-F5344CB8AC3E}">
        <p14:creationId xmlns:p14="http://schemas.microsoft.com/office/powerpoint/2010/main" val="247041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numCol="2" rtlCol="0" anchor="ctr"/>
          <a:lstStyle/>
          <a:p>
            <a:pPr algn="ctr"/>
            <a:endParaRPr/>
          </a:p>
        </p:txBody>
      </p:sp>
      <p:sp>
        <p:nvSpPr>
          <p:cNvPr id="9" name="Tijdelijke aanduiding voor tekst 8"/>
          <p:cNvSpPr>
            <a:spLocks noGrp="1" noChangeAspect="1"/>
          </p:cNvSpPr>
          <p:nvPr>
            <p:ph type="body" sz="quarter" idx="10" hasCustomPrompt="1"/>
          </p:nvPr>
        </p:nvSpPr>
        <p:spPr>
          <a:xfrm>
            <a:off x="1205346" y="1585696"/>
            <a:ext cx="7595754" cy="2676867"/>
          </a:xfrm>
          <a:prstGeom prst="rect">
            <a:avLst/>
          </a:prstGeom>
        </p:spPr>
        <p:txBody>
          <a:bodyPr lIns="0" tIns="0" rIns="0" bIns="0" numCol="2">
            <a:noAutofit/>
          </a:bodyPr>
          <a:lstStyle>
            <a:lvl1pPr marL="342900" marR="0" indent="-342900" algn="l" defTabSz="457200" rtl="0" eaLnBrk="1" fontAlgn="auto" latinLnBrk="0" hangingPunct="1">
              <a:lnSpc>
                <a:spcPct val="200000"/>
              </a:lnSpc>
              <a:spcBef>
                <a:spcPct val="20000"/>
              </a:spcBef>
              <a:spcAft>
                <a:spcPts val="0"/>
              </a:spcAft>
              <a:buClr>
                <a:schemeClr val="accent1"/>
              </a:buClr>
              <a:buSzPct val="120000"/>
              <a:buFont typeface="+mj-lt"/>
              <a:buAutoNum type="arabicPeriod"/>
              <a:tabLst/>
              <a:defRPr sz="1600" b="0" kern="0" baseline="0">
                <a:solidFill>
                  <a:schemeClr val="bg2"/>
                </a:solidFill>
              </a:defRPr>
            </a:lvl1pPr>
            <a:lvl2pPr>
              <a:buClr>
                <a:schemeClr val="accent1"/>
              </a:buClr>
              <a:buFont typeface="Arial" charset="0"/>
              <a:buChar char="•"/>
              <a:defRPr sz="1200" baseline="0">
                <a:solidFill>
                  <a:schemeClr val="bg2"/>
                </a:solidFill>
              </a:defRPr>
            </a:lvl2pPr>
          </a:lstStyle>
          <a:p>
            <a:pPr lvl="0"/>
            <a:r>
              <a:rPr lang="nl-BE" dirty="0"/>
              <a:t>Item</a:t>
            </a:r>
          </a:p>
          <a:p>
            <a:pPr lvl="1"/>
            <a:r>
              <a:rPr lang="nl-BE" dirty="0"/>
              <a:t>subitem1</a:t>
            </a:r>
          </a:p>
          <a:p>
            <a:pPr lvl="0"/>
            <a:r>
              <a:rPr lang="nl-BE" dirty="0"/>
              <a:t>Item</a:t>
            </a:r>
          </a:p>
          <a:p>
            <a:pPr lvl="0"/>
            <a:r>
              <a:rPr lang="nl-BE" dirty="0"/>
              <a:t>Item </a:t>
            </a:r>
          </a:p>
          <a:p>
            <a:pPr lvl="0"/>
            <a:r>
              <a:rPr lang="nl-BE" dirty="0"/>
              <a:t>Item </a:t>
            </a:r>
          </a:p>
          <a:p>
            <a:pPr lvl="0"/>
            <a:r>
              <a:rPr lang="nl-BE" dirty="0"/>
              <a:t>Item</a:t>
            </a:r>
          </a:p>
          <a:p>
            <a:pPr lvl="0"/>
            <a:r>
              <a:rPr lang="nl-BE" dirty="0"/>
              <a:t>Item</a:t>
            </a:r>
          </a:p>
          <a:p>
            <a:pPr lvl="0"/>
            <a:r>
              <a:rPr lang="nl-BE" dirty="0"/>
              <a:t>Item</a:t>
            </a:r>
          </a:p>
          <a:p>
            <a:pPr lvl="0"/>
            <a:r>
              <a:rPr lang="nl-BE" dirty="0"/>
              <a:t>Item</a:t>
            </a:r>
          </a:p>
          <a:p>
            <a:pPr lvl="0"/>
            <a:r>
              <a:rPr lang="nl-BE" dirty="0"/>
              <a:t>Item</a:t>
            </a:r>
          </a:p>
          <a:p>
            <a:pPr lvl="0"/>
            <a:r>
              <a:rPr lang="nl-BE" dirty="0"/>
              <a:t>Item </a:t>
            </a:r>
          </a:p>
          <a:p>
            <a:pPr lvl="0"/>
            <a:endParaRPr lang="nl-BE" dirty="0"/>
          </a:p>
        </p:txBody>
      </p:sp>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a:prstGeom prst="rect">
            <a:avLst/>
          </a:prstGeom>
        </p:spPr>
        <p:txBody>
          <a:bodyPr/>
          <a:lstStyle>
            <a:lvl1pPr>
              <a:defRPr sz="3200" baseline="0">
                <a:solidFill>
                  <a:schemeClr val="bg2"/>
                </a:solidFill>
              </a:defRPr>
            </a:lvl1pPr>
          </a:lstStyle>
          <a:p>
            <a:r>
              <a:rPr lang="nl-BE" dirty="0"/>
              <a:t>Agenda</a:t>
            </a:r>
            <a:endParaRPr lang="nl-NL" dirty="0"/>
          </a:p>
        </p:txBody>
      </p:sp>
    </p:spTree>
    <p:extLst>
      <p:ext uri="{BB962C8B-B14F-4D97-AF65-F5344CB8AC3E}">
        <p14:creationId xmlns:p14="http://schemas.microsoft.com/office/powerpoint/2010/main" val="401698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hoofdstuk 1">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8263"/>
          </a:xfrm>
          <a:prstGeom prst="rect">
            <a:avLst/>
          </a:prstGeom>
        </p:spPr>
      </p:pic>
      <p:sp>
        <p:nvSpPr>
          <p:cNvPr id="9" name="Rectangle 8"/>
          <p:cNvSpPr/>
          <p:nvPr userDrawn="1"/>
        </p:nvSpPr>
        <p:spPr>
          <a:xfrm>
            <a:off x="0" y="0"/>
            <a:ext cx="9143999" cy="5148263"/>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a:prstGeom prst="rect">
            <a:avLst/>
          </a:prstGeom>
        </p:spPr>
        <p:txBody>
          <a:bodyPr anchor="ctr" anchorCtr="0"/>
          <a:lstStyle>
            <a:lvl1pPr>
              <a:defRPr>
                <a:solidFill>
                  <a:schemeClr val="bg2"/>
                </a:solidFill>
              </a:defRPr>
            </a:lvl1pPr>
          </a:lstStyle>
          <a:p>
            <a:r>
              <a:rPr lang="nl-BE" dirty="0"/>
              <a:t>Titelstijl van model bewerken</a:t>
            </a:r>
            <a:endParaRPr lang="nl-NL" dirty="0"/>
          </a:p>
        </p:txBody>
      </p:sp>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1014962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roces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01</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cxnSp>
        <p:nvCxnSpPr>
          <p:cNvPr id="31" name="Straight Arrow Connector 30"/>
          <p:cNvCxnSpPr/>
          <p:nvPr userDrawn="1"/>
        </p:nvCxnSpPr>
        <p:spPr>
          <a:xfrm>
            <a:off x="812984" y="2702940"/>
            <a:ext cx="7426712" cy="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Shape 348"/>
          <p:cNvSpPr/>
          <p:nvPr userDrawn="1"/>
        </p:nvSpPr>
        <p:spPr>
          <a:xfrm>
            <a:off x="2678579" y="2245038"/>
            <a:ext cx="915438" cy="915438"/>
          </a:xfrm>
          <a:prstGeom prst="ellipse">
            <a:avLst/>
          </a:prstGeom>
          <a:solidFill>
            <a:schemeClr val="accent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latin typeface="Trebuchet MS" charset="0"/>
              <a:ea typeface="Trebuchet MS" charset="0"/>
              <a:cs typeface="Trebuchet MS" charset="0"/>
            </a:endParaRPr>
          </a:p>
        </p:txBody>
      </p:sp>
      <p:sp>
        <p:nvSpPr>
          <p:cNvPr id="35" name="Shape 361"/>
          <p:cNvSpPr/>
          <p:nvPr userDrawn="1"/>
        </p:nvSpPr>
        <p:spPr>
          <a:xfrm flipV="1">
            <a:off x="3139310" y="2006582"/>
            <a:ext cx="0" cy="463272"/>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9"/>
          <p:cNvSpPr/>
          <p:nvPr userDrawn="1"/>
        </p:nvSpPr>
        <p:spPr>
          <a:xfrm>
            <a:off x="5394390" y="2228864"/>
            <a:ext cx="915438" cy="915438"/>
          </a:xfrm>
          <a:prstGeom prst="ellipse">
            <a:avLst/>
          </a:prstGeom>
          <a:solidFill>
            <a:schemeClr val="accent3"/>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latin typeface="Trebuchet MS" charset="0"/>
              <a:ea typeface="Trebuchet MS" charset="0"/>
              <a:cs typeface="Trebuchet MS" charset="0"/>
            </a:endParaRPr>
          </a:p>
        </p:txBody>
      </p:sp>
      <p:sp>
        <p:nvSpPr>
          <p:cNvPr id="45" name="Shape 364"/>
          <p:cNvSpPr/>
          <p:nvPr userDrawn="1"/>
        </p:nvSpPr>
        <p:spPr>
          <a:xfrm flipV="1">
            <a:off x="5853664" y="2006582"/>
            <a:ext cx="0" cy="463271"/>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8" name="Shape 345"/>
          <p:cNvSpPr/>
          <p:nvPr userDrawn="1"/>
        </p:nvSpPr>
        <p:spPr>
          <a:xfrm>
            <a:off x="1320373" y="2228864"/>
            <a:ext cx="915438" cy="915438"/>
          </a:xfrm>
          <a:prstGeom prst="ellipse">
            <a:avLst/>
          </a:prstGeom>
          <a:solidFill>
            <a:schemeClr val="tx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0" name="Shape 363"/>
          <p:cNvSpPr/>
          <p:nvPr userDrawn="1"/>
        </p:nvSpPr>
        <p:spPr>
          <a:xfrm flipV="1">
            <a:off x="1779599" y="2928773"/>
            <a:ext cx="0" cy="434424"/>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2" name="Shape 347"/>
          <p:cNvSpPr/>
          <p:nvPr userDrawn="1"/>
        </p:nvSpPr>
        <p:spPr>
          <a:xfrm>
            <a:off x="3880968" y="2063827"/>
            <a:ext cx="1245511" cy="1245511"/>
          </a:xfrm>
          <a:prstGeom prst="ellipse">
            <a:avLst/>
          </a:prstGeom>
          <a:solidFill>
            <a:schemeClr val="accent4"/>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4" name="Shape 357"/>
          <p:cNvSpPr/>
          <p:nvPr userDrawn="1"/>
        </p:nvSpPr>
        <p:spPr>
          <a:xfrm flipV="1">
            <a:off x="4492995"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5" name="Shape 346"/>
          <p:cNvSpPr/>
          <p:nvPr userDrawn="1"/>
        </p:nvSpPr>
        <p:spPr>
          <a:xfrm>
            <a:off x="6751996" y="2228864"/>
            <a:ext cx="915438" cy="915438"/>
          </a:xfrm>
          <a:prstGeom prst="ellipse">
            <a:avLst/>
          </a:prstGeom>
          <a:solidFill>
            <a:schemeClr val="accent5"/>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solidFill>
                <a:schemeClr val="bg2"/>
              </a:solidFill>
              <a:latin typeface="Trebuchet MS" charset="0"/>
              <a:ea typeface="Trebuchet MS" charset="0"/>
              <a:cs typeface="Trebuchet MS" charset="0"/>
            </a:endParaRPr>
          </a:p>
        </p:txBody>
      </p:sp>
      <p:sp>
        <p:nvSpPr>
          <p:cNvPr id="57" name="Shape 362"/>
          <p:cNvSpPr/>
          <p:nvPr userDrawn="1"/>
        </p:nvSpPr>
        <p:spPr>
          <a:xfrm flipV="1">
            <a:off x="7216979"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62" name="Tijdelijke aanduiding voor tekst 8"/>
          <p:cNvSpPr>
            <a:spLocks noGrp="1" noChangeAspect="1"/>
          </p:cNvSpPr>
          <p:nvPr>
            <p:ph type="body" sz="quarter" idx="15" hasCustomPrompt="1"/>
          </p:nvPr>
        </p:nvSpPr>
        <p:spPr>
          <a:xfrm>
            <a:off x="1500758"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3" name="Tijdelijke aanduiding voor tekst 8"/>
          <p:cNvSpPr>
            <a:spLocks noGrp="1" noChangeAspect="1"/>
          </p:cNvSpPr>
          <p:nvPr>
            <p:ph type="body" sz="quarter" idx="16" hasCustomPrompt="1"/>
          </p:nvPr>
        </p:nvSpPr>
        <p:spPr>
          <a:xfrm>
            <a:off x="2865792"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4" name="Tijdelijke aanduiding voor tekst 8"/>
          <p:cNvSpPr>
            <a:spLocks noGrp="1" noChangeAspect="1"/>
          </p:cNvSpPr>
          <p:nvPr>
            <p:ph type="body" sz="quarter" idx="17" hasCustomPrompt="1"/>
          </p:nvPr>
        </p:nvSpPr>
        <p:spPr>
          <a:xfrm>
            <a:off x="4223997"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5" name="Tijdelijke aanduiding voor tekst 8"/>
          <p:cNvSpPr>
            <a:spLocks noGrp="1" noChangeAspect="1"/>
          </p:cNvSpPr>
          <p:nvPr>
            <p:ph type="body" sz="quarter" idx="18" hasCustomPrompt="1"/>
          </p:nvPr>
        </p:nvSpPr>
        <p:spPr>
          <a:xfrm>
            <a:off x="5583111"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6" name="Tijdelijke aanduiding voor tekst 8"/>
          <p:cNvSpPr>
            <a:spLocks noGrp="1" noChangeAspect="1"/>
          </p:cNvSpPr>
          <p:nvPr>
            <p:ph type="body" sz="quarter" idx="19" hasCustomPrompt="1"/>
          </p:nvPr>
        </p:nvSpPr>
        <p:spPr>
          <a:xfrm>
            <a:off x="6947981"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7" name="Tijdelijke aanduiding voor tekst 8"/>
          <p:cNvSpPr>
            <a:spLocks noGrp="1" noChangeAspect="1"/>
          </p:cNvSpPr>
          <p:nvPr>
            <p:ph type="body" sz="quarter" idx="10" hasCustomPrompt="1"/>
          </p:nvPr>
        </p:nvSpPr>
        <p:spPr>
          <a:xfrm>
            <a:off x="2073903"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8" name="Tijdelijke aanduiding voor tekst 8"/>
          <p:cNvSpPr>
            <a:spLocks noGrp="1" noChangeAspect="1"/>
          </p:cNvSpPr>
          <p:nvPr>
            <p:ph type="body" sz="quarter" idx="11" hasCustomPrompt="1"/>
          </p:nvPr>
        </p:nvSpPr>
        <p:spPr>
          <a:xfrm>
            <a:off x="4791222"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9" name="Tijdelijke aanduiding voor tekst 8"/>
          <p:cNvSpPr>
            <a:spLocks noGrp="1" noChangeAspect="1"/>
          </p:cNvSpPr>
          <p:nvPr>
            <p:ph type="body" sz="quarter" idx="12" hasCustomPrompt="1"/>
          </p:nvPr>
        </p:nvSpPr>
        <p:spPr>
          <a:xfrm>
            <a:off x="717206"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0" name="Tijdelijke aanduiding voor tekst 8"/>
          <p:cNvSpPr>
            <a:spLocks noGrp="1" noChangeAspect="1"/>
          </p:cNvSpPr>
          <p:nvPr>
            <p:ph type="body" sz="quarter" idx="13" hasCustomPrompt="1"/>
          </p:nvPr>
        </p:nvSpPr>
        <p:spPr>
          <a:xfrm>
            <a:off x="3432108"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1" name="Tijdelijke aanduiding voor tekst 8"/>
          <p:cNvSpPr>
            <a:spLocks noGrp="1" noChangeAspect="1"/>
          </p:cNvSpPr>
          <p:nvPr>
            <p:ph type="body" sz="quarter" idx="14" hasCustomPrompt="1"/>
          </p:nvPr>
        </p:nvSpPr>
        <p:spPr>
          <a:xfrm>
            <a:off x="6147010"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a:t>
            </a:fld>
            <a:endParaRPr sz="1200" dirty="0">
              <a:solidFill>
                <a:schemeClr val="bg2"/>
              </a:solidFill>
            </a:endParaRPr>
          </a:p>
        </p:txBody>
      </p:sp>
    </p:spTree>
    <p:extLst>
      <p:ext uri="{BB962C8B-B14F-4D97-AF65-F5344CB8AC3E}">
        <p14:creationId xmlns:p14="http://schemas.microsoft.com/office/powerpoint/2010/main" val="10959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hoofdstuk 2">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966"/>
            <a:ext cx="9166002" cy="5163230"/>
          </a:xfrm>
          <a:prstGeom prst="rect">
            <a:avLst/>
          </a:prstGeom>
        </p:spPr>
      </p:pic>
      <p:sp>
        <p:nvSpPr>
          <p:cNvPr id="9" name="Rectangle 8"/>
          <p:cNvSpPr/>
          <p:nvPr userDrawn="1"/>
        </p:nvSpPr>
        <p:spPr>
          <a:xfrm>
            <a:off x="0" y="-14967"/>
            <a:ext cx="9166002" cy="5163230"/>
          </a:xfrm>
          <a:prstGeom prst="rect">
            <a:avLst/>
          </a:pr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a:prstGeom prst="rect">
            <a:avLst/>
          </a:prstGeom>
        </p:spPr>
        <p:txBody>
          <a:bodyPr anchor="ctr" anchorCtr="0"/>
          <a:lstStyle>
            <a:lvl1pPr>
              <a:defRPr>
                <a:solidFill>
                  <a:schemeClr val="bg2"/>
                </a:solidFill>
              </a:defRPr>
            </a:lvl1pPr>
          </a:lstStyle>
          <a:p>
            <a:r>
              <a:rPr lang="nl-BE" dirty="0"/>
              <a:t>Titelstijl van model bewerken</a:t>
            </a:r>
            <a:endParaRPr lang="nl-NL" dirty="0"/>
          </a:p>
        </p:txBody>
      </p:sp>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0510"/>
            <a:ext cx="860062" cy="5148263"/>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45982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1" name="Text Placeholder 2"/>
          <p:cNvSpPr>
            <a:spLocks noGrp="1"/>
          </p:cNvSpPr>
          <p:nvPr>
            <p:ph type="body" sz="quarter" idx="10"/>
          </p:nvPr>
        </p:nvSpPr>
        <p:spPr>
          <a:xfrm>
            <a:off x="704000" y="3378590"/>
            <a:ext cx="7647519" cy="993385"/>
          </a:xfrm>
          <a:prstGeom prst="rect">
            <a:avLst/>
          </a:prstGeom>
        </p:spPr>
        <p:txBody>
          <a:bodyPr>
            <a:normAutofit/>
          </a:bodyPr>
          <a:lstStyle>
            <a:lvl1pPr>
              <a:defRPr sz="1400">
                <a:solidFill>
                  <a:schemeClr val="tx2"/>
                </a:solidFill>
              </a:defRPr>
            </a:lvl1pPr>
          </a:lstStyle>
          <a:p>
            <a:pPr marL="0" lvl="0" indent="0">
              <a:buNone/>
            </a:pPr>
            <a:r>
              <a:rPr lang="en-US"/>
              <a:t>Edit Master text styles</a:t>
            </a:r>
          </a:p>
        </p:txBody>
      </p:sp>
      <p:sp>
        <p:nvSpPr>
          <p:cNvPr id="12" name="Oval 11"/>
          <p:cNvSpPr/>
          <p:nvPr userDrawn="1"/>
        </p:nvSpPr>
        <p:spPr>
          <a:xfrm>
            <a:off x="704001"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HR</a:t>
            </a:r>
          </a:p>
        </p:txBody>
      </p:sp>
      <p:sp>
        <p:nvSpPr>
          <p:cNvPr id="13" name="Oval 12"/>
          <p:cNvSpPr/>
          <p:nvPr userDrawn="1"/>
        </p:nvSpPr>
        <p:spPr>
          <a:xfrm>
            <a:off x="2477427"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Payroll</a:t>
            </a:r>
          </a:p>
        </p:txBody>
      </p:sp>
      <p:sp>
        <p:nvSpPr>
          <p:cNvPr id="14" name="Oval 13"/>
          <p:cNvSpPr/>
          <p:nvPr userDrawn="1"/>
        </p:nvSpPr>
        <p:spPr>
          <a:xfrm>
            <a:off x="4284514"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Well-being</a:t>
            </a:r>
          </a:p>
        </p:txBody>
      </p:sp>
      <p:sp>
        <p:nvSpPr>
          <p:cNvPr id="15" name="Oval 14"/>
          <p:cNvSpPr/>
          <p:nvPr userDrawn="1"/>
        </p:nvSpPr>
        <p:spPr>
          <a:xfrm>
            <a:off x="6102910"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Health &amp; safety</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31821" y="1777799"/>
            <a:ext cx="449276" cy="449276"/>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3837" y="1777799"/>
            <a:ext cx="550074" cy="550074"/>
          </a:xfrm>
          <a:prstGeom prst="rect">
            <a:avLst/>
          </a:prstGeom>
        </p:spPr>
      </p:pic>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539872" y="1777799"/>
            <a:ext cx="469966" cy="469966"/>
          </a:xfrm>
          <a:prstGeom prst="rect">
            <a:avLst/>
          </a:prstGeom>
        </p:spPr>
      </p:pic>
      <p:pic>
        <p:nvPicPr>
          <p:cNvPr id="19" name="Picture 1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85020" y="1777799"/>
            <a:ext cx="517195" cy="517195"/>
          </a:xfrm>
          <a:prstGeom prst="rect">
            <a:avLst/>
          </a:prstGeom>
        </p:spPr>
      </p:pic>
      <p:sp>
        <p:nvSpPr>
          <p:cNvPr id="21" name="Titel 1"/>
          <p:cNvSpPr txBox="1">
            <a:spLocks/>
          </p:cNvSpPr>
          <p:nvPr userDrawn="1"/>
        </p:nvSpPr>
        <p:spPr>
          <a:xfrm>
            <a:off x="704001" y="433641"/>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Over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169991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ttentia in cijfer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a:t>
            </a:fld>
            <a:endParaRPr sz="1200" dirty="0">
              <a:solidFill>
                <a:schemeClr val="accent1"/>
              </a:solidFill>
            </a:endParaRPr>
          </a:p>
        </p:txBody>
      </p:sp>
      <p:sp>
        <p:nvSpPr>
          <p:cNvPr id="10" name="Title 1"/>
          <p:cNvSpPr txBox="1">
            <a:spLocks/>
          </p:cNvSpPr>
          <p:nvPr userDrawn="1"/>
        </p:nvSpPr>
        <p:spPr>
          <a:xfrm>
            <a:off x="1147870" y="1650043"/>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40</a:t>
            </a:r>
          </a:p>
          <a:p>
            <a:r>
              <a:rPr lang="en-US" sz="1200" b="0" noProof="1">
                <a:solidFill>
                  <a:schemeClr val="tx1"/>
                </a:solidFill>
                <a:latin typeface="+mn-lt"/>
              </a:rPr>
              <a:t>Bureaus</a:t>
            </a:r>
          </a:p>
        </p:txBody>
      </p:sp>
      <p:sp>
        <p:nvSpPr>
          <p:cNvPr id="11" name="Title 1"/>
          <p:cNvSpPr txBox="1">
            <a:spLocks/>
          </p:cNvSpPr>
          <p:nvPr userDrawn="1"/>
        </p:nvSpPr>
        <p:spPr>
          <a:xfrm>
            <a:off x="2981091" y="1650043"/>
            <a:ext cx="1655476"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750</a:t>
            </a:r>
          </a:p>
          <a:p>
            <a:r>
              <a:rPr lang="en-US" sz="1200" b="0" noProof="1">
                <a:solidFill>
                  <a:schemeClr val="tx1"/>
                </a:solidFill>
                <a:latin typeface="+mn-lt"/>
              </a:rPr>
              <a:t>Werknemers</a:t>
            </a:r>
          </a:p>
        </p:txBody>
      </p:sp>
      <p:sp>
        <p:nvSpPr>
          <p:cNvPr id="12" name="Title 1"/>
          <p:cNvSpPr txBox="1">
            <a:spLocks/>
          </p:cNvSpPr>
          <p:nvPr userDrawn="1"/>
        </p:nvSpPr>
        <p:spPr>
          <a:xfrm>
            <a:off x="5309934" y="1650043"/>
            <a:ext cx="240052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80 mln</a:t>
            </a:r>
          </a:p>
          <a:p>
            <a:r>
              <a:rPr lang="en-US" sz="1200" b="0" noProof="1">
                <a:solidFill>
                  <a:schemeClr val="tx1"/>
                </a:solidFill>
                <a:latin typeface="+mn-lt"/>
              </a:rPr>
              <a:t>Omzet per jaar</a:t>
            </a:r>
          </a:p>
        </p:txBody>
      </p:sp>
      <p:sp>
        <p:nvSpPr>
          <p:cNvPr id="13" name="Title 1"/>
          <p:cNvSpPr txBox="1">
            <a:spLocks/>
          </p:cNvSpPr>
          <p:nvPr userDrawn="1"/>
        </p:nvSpPr>
        <p:spPr>
          <a:xfrm>
            <a:off x="7432164" y="1650044"/>
            <a:ext cx="1435110" cy="95601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93%</a:t>
            </a:r>
          </a:p>
          <a:p>
            <a:r>
              <a:rPr lang="en-US" sz="1200" b="0" noProof="1">
                <a:solidFill>
                  <a:schemeClr val="tx1"/>
                </a:solidFill>
                <a:latin typeface="+mn-lt"/>
              </a:rPr>
              <a:t>Tevreden klanten</a:t>
            </a:r>
          </a:p>
        </p:txBody>
      </p:sp>
      <p:sp>
        <p:nvSpPr>
          <p:cNvPr id="14" name="Title 1"/>
          <p:cNvSpPr txBox="1">
            <a:spLocks/>
          </p:cNvSpPr>
          <p:nvPr userDrawn="1"/>
        </p:nvSpPr>
        <p:spPr>
          <a:xfrm>
            <a:off x="1147870" y="3090916"/>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94</a:t>
            </a:r>
          </a:p>
          <a:p>
            <a:r>
              <a:rPr lang="en-US" sz="1200" b="0" noProof="1">
                <a:solidFill>
                  <a:schemeClr val="tx1"/>
                </a:solidFill>
                <a:latin typeface="+mn-lt"/>
              </a:rPr>
              <a:t>Dokters</a:t>
            </a:r>
          </a:p>
        </p:txBody>
      </p:sp>
      <p:sp>
        <p:nvSpPr>
          <p:cNvPr id="15" name="Title 1"/>
          <p:cNvSpPr txBox="1">
            <a:spLocks/>
          </p:cNvSpPr>
          <p:nvPr userDrawn="1"/>
        </p:nvSpPr>
        <p:spPr>
          <a:xfrm>
            <a:off x="2981091" y="3090916"/>
            <a:ext cx="2524830"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219 k</a:t>
            </a:r>
          </a:p>
          <a:p>
            <a:r>
              <a:rPr lang="en-US" sz="1200" b="0" noProof="1">
                <a:solidFill>
                  <a:schemeClr val="tx1"/>
                </a:solidFill>
                <a:latin typeface="+mn-lt"/>
              </a:rPr>
              <a:t>Medische onderzoeken</a:t>
            </a:r>
          </a:p>
        </p:txBody>
      </p:sp>
      <p:sp>
        <p:nvSpPr>
          <p:cNvPr id="16" name="Title 1"/>
          <p:cNvSpPr txBox="1">
            <a:spLocks/>
          </p:cNvSpPr>
          <p:nvPr userDrawn="1"/>
        </p:nvSpPr>
        <p:spPr>
          <a:xfrm>
            <a:off x="5328101" y="3090916"/>
            <a:ext cx="2364187"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324 k </a:t>
            </a:r>
          </a:p>
          <a:p>
            <a:r>
              <a:rPr lang="en-US" sz="1200" b="0" noProof="1">
                <a:solidFill>
                  <a:schemeClr val="tx1"/>
                </a:solidFill>
                <a:latin typeface="+mn-lt"/>
              </a:rPr>
              <a:t>Salaris berekeningen</a:t>
            </a:r>
          </a:p>
        </p:txBody>
      </p:sp>
      <p:sp>
        <p:nvSpPr>
          <p:cNvPr id="17" name="Title 1"/>
          <p:cNvSpPr txBox="1">
            <a:spLocks/>
          </p:cNvSpPr>
          <p:nvPr userDrawn="1"/>
        </p:nvSpPr>
        <p:spPr>
          <a:xfrm>
            <a:off x="7432165" y="3090916"/>
            <a:ext cx="1343536" cy="84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15.000</a:t>
            </a:r>
          </a:p>
          <a:p>
            <a:r>
              <a:rPr lang="en-US" sz="1200" b="0" noProof="1">
                <a:solidFill>
                  <a:schemeClr val="tx1"/>
                </a:solidFill>
                <a:latin typeface="+mn-lt"/>
              </a:rPr>
              <a:t> Klanten</a:t>
            </a:r>
          </a:p>
        </p:txBody>
      </p:sp>
      <p:cxnSp>
        <p:nvCxnSpPr>
          <p:cNvPr id="18" name="Straight Connector 17"/>
          <p:cNvCxnSpPr/>
          <p:nvPr userDrawn="1"/>
        </p:nvCxnSpPr>
        <p:spPr>
          <a:xfrm>
            <a:off x="822154" y="1405997"/>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822154" y="2732929"/>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822154" y="4048205"/>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el 1"/>
          <p:cNvSpPr txBox="1">
            <a:spLocks/>
          </p:cNvSpPr>
          <p:nvPr userDrawn="1"/>
        </p:nvSpPr>
        <p:spPr>
          <a:xfrm>
            <a:off x="725817" y="450908"/>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err="1">
                <a:solidFill>
                  <a:schemeClr val="tx1"/>
                </a:solidFill>
              </a:rPr>
              <a:t>Attentia</a:t>
            </a:r>
            <a:r>
              <a:rPr lang="nl-NL" sz="3200" dirty="0">
                <a:solidFill>
                  <a:schemeClr val="tx1"/>
                </a:solidFill>
              </a:rPr>
              <a:t> in cijfers</a:t>
            </a:r>
          </a:p>
        </p:txBody>
      </p: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6972686" y="3257629"/>
            <a:ext cx="421520" cy="421520"/>
          </a:xfrm>
          <a:prstGeom prst="rect">
            <a:avLst/>
          </a:prstGeom>
        </p:spPr>
      </p:pic>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2487207" y="3257629"/>
            <a:ext cx="399532" cy="399532"/>
          </a:xfrm>
          <a:prstGeom prst="rect">
            <a:avLst/>
          </a:prstGeom>
        </p:spPr>
      </p:pic>
      <p:pic>
        <p:nvPicPr>
          <p:cNvPr id="24" name="Picture 2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flipH="1">
            <a:off x="725817" y="3271546"/>
            <a:ext cx="407603" cy="385615"/>
          </a:xfrm>
          <a:prstGeom prst="rect">
            <a:avLst/>
          </a:prstGeom>
        </p:spPr>
      </p:pic>
      <p:pic>
        <p:nvPicPr>
          <p:cNvPr id="25" name="Picture 2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flipH="1">
            <a:off x="6990039" y="1864268"/>
            <a:ext cx="389371" cy="389371"/>
          </a:xfrm>
          <a:prstGeom prst="rect">
            <a:avLst/>
          </a:prstGeom>
        </p:spPr>
      </p:pic>
      <p:pic>
        <p:nvPicPr>
          <p:cNvPr id="26" name="Picture 2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827909" y="1779730"/>
            <a:ext cx="448554" cy="421520"/>
          </a:xfrm>
          <a:prstGeom prst="rect">
            <a:avLst/>
          </a:prstGeom>
        </p:spPr>
      </p:pic>
      <p:pic>
        <p:nvPicPr>
          <p:cNvPr id="27" name="Picture 26"/>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2408722" y="1713648"/>
            <a:ext cx="556502" cy="556502"/>
          </a:xfrm>
          <a:prstGeom prst="rect">
            <a:avLst/>
          </a:prstGeom>
        </p:spPr>
      </p:pic>
      <p:pic>
        <p:nvPicPr>
          <p:cNvPr id="28" name="Picture 27"/>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04001" y="1766347"/>
            <a:ext cx="451234" cy="448285"/>
          </a:xfrm>
          <a:prstGeom prst="rect">
            <a:avLst/>
          </a:prstGeom>
        </p:spPr>
      </p:pic>
      <p:pic>
        <p:nvPicPr>
          <p:cNvPr id="29" name="Picture 2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783593" y="3211574"/>
            <a:ext cx="445587" cy="445587"/>
          </a:xfrm>
          <a:prstGeom prst="rect">
            <a:avLst/>
          </a:prstGeom>
        </p:spPr>
      </p:pic>
    </p:spTree>
    <p:extLst>
      <p:ext uri="{BB962C8B-B14F-4D97-AF65-F5344CB8AC3E}">
        <p14:creationId xmlns:p14="http://schemas.microsoft.com/office/powerpoint/2010/main" val="21061273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748014"/>
      </p:ext>
    </p:extLst>
  </p:cSld>
  <p:clrMap bg1="lt1" tx1="dk1" bg2="lt2" tx2="dk2" accent1="accent1" accent2="accent2" accent3="accent3" accent4="accent4" accent5="accent5" accent6="accent6" hlink="hlink" folHlink="folHlink"/>
  <p:sldLayoutIdLst>
    <p:sldLayoutId id="2147483678" r:id="rId1"/>
    <p:sldLayoutId id="2147483661" r:id="rId2"/>
    <p:sldLayoutId id="2147483679" r:id="rId3"/>
    <p:sldLayoutId id="2147483676" r:id="rId4"/>
    <p:sldLayoutId id="2147483662" r:id="rId5"/>
    <p:sldLayoutId id="2147483704" r:id="rId6"/>
    <p:sldLayoutId id="2147483707" r:id="rId7"/>
    <p:sldLayoutId id="2147483708" r:id="rId8"/>
    <p:sldLayoutId id="2147483709" r:id="rId9"/>
    <p:sldLayoutId id="2147483687" r:id="rId10"/>
    <p:sldLayoutId id="2147483710" r:id="rId11"/>
    <p:sldLayoutId id="2147483711" r:id="rId12"/>
    <p:sldLayoutId id="2147483712" r:id="rId13"/>
    <p:sldLayoutId id="2147483713" r:id="rId14"/>
    <p:sldLayoutId id="2147483714" r:id="rId15"/>
    <p:sldLayoutId id="2147483715" r:id="rId16"/>
    <p:sldLayoutId id="2147483673" r:id="rId17"/>
    <p:sldLayoutId id="2147483681" r:id="rId18"/>
    <p:sldLayoutId id="2147483685" r:id="rId19"/>
    <p:sldLayoutId id="2147483688" r:id="rId20"/>
    <p:sldLayoutId id="2147483689" r:id="rId21"/>
    <p:sldLayoutId id="2147483694" r:id="rId22"/>
    <p:sldLayoutId id="2147483699" r:id="rId23"/>
    <p:sldLayoutId id="2147483701" r:id="rId24"/>
    <p:sldLayoutId id="2147483716" r:id="rId25"/>
    <p:sldLayoutId id="2147483717" r:id="rId26"/>
    <p:sldLayoutId id="2147483690" r:id="rId27"/>
    <p:sldLayoutId id="2147483718" r:id="rId28"/>
    <p:sldLayoutId id="2147483691" r:id="rId29"/>
    <p:sldLayoutId id="2147483692" r:id="rId30"/>
    <p:sldLayoutId id="2147483693" r:id="rId31"/>
    <p:sldLayoutId id="2147483719" r:id="rId32"/>
    <p:sldLayoutId id="2147483720" r:id="rId33"/>
    <p:sldLayoutId id="2147483722" r:id="rId34"/>
    <p:sldLayoutId id="2147483682" r:id="rId35"/>
    <p:sldLayoutId id="2147483684" r:id="rId36"/>
    <p:sldLayoutId id="2147483702" r:id="rId37"/>
    <p:sldLayoutId id="2147483727" r:id="rId38"/>
    <p:sldLayoutId id="2147483695" r:id="rId39"/>
    <p:sldLayoutId id="2147483723" r:id="rId40"/>
    <p:sldLayoutId id="2147483724" r:id="rId41"/>
    <p:sldLayoutId id="2147483725" r:id="rId42"/>
    <p:sldLayoutId id="2147483677" r:id="rId43"/>
    <p:sldLayoutId id="2147483700" r:id="rId44"/>
    <p:sldLayoutId id="2147483686" r:id="rId45"/>
    <p:sldLayoutId id="2147483664" r:id="rId46"/>
    <p:sldLayoutId id="2147483726" r:id="rId47"/>
    <p:sldLayoutId id="2147483740" r:id="rId48"/>
    <p:sldLayoutId id="2147483741" r:id="rId49"/>
  </p:sldLayoutIdLst>
  <p:hf hdr="0" ftr="0" dt="0"/>
  <p:txStyles>
    <p:titleStyle>
      <a:lvl1pPr algn="l" defTabSz="457200" rtl="0" eaLnBrk="1" latinLnBrk="0" hangingPunct="1">
        <a:spcBef>
          <a:spcPct val="0"/>
        </a:spcBef>
        <a:buNone/>
        <a:defRPr sz="3600" kern="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168"/>
            <a:ext cx="8229600" cy="858044"/>
          </a:xfrm>
          <a:prstGeom prst="rect">
            <a:avLst/>
          </a:prstGeom>
        </p:spPr>
        <p:txBody>
          <a:bodyPr vert="horz" lIns="91440" tIns="45720" rIns="91440" bIns="45720" rtlCol="0" anchor="ctr">
            <a:normAutofit/>
          </a:bodyPr>
          <a:lstStyle/>
          <a:p>
            <a:r>
              <a:rPr lang="en-US" noProof="1"/>
              <a:t>Click to rMasteras title style</a:t>
            </a:r>
          </a:p>
        </p:txBody>
      </p:sp>
      <p:sp>
        <p:nvSpPr>
          <p:cNvPr id="3" name="Text Placeholder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58696" y="4458291"/>
            <a:ext cx="1649808" cy="701182"/>
          </a:xfrm>
          <a:prstGeom prst="rect">
            <a:avLst/>
          </a:prstGeom>
        </p:spPr>
      </p:pic>
    </p:spTree>
    <p:extLst>
      <p:ext uri="{BB962C8B-B14F-4D97-AF65-F5344CB8AC3E}">
        <p14:creationId xmlns:p14="http://schemas.microsoft.com/office/powerpoint/2010/main" val="190545483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3532" rtl="0" eaLnBrk="1" latinLnBrk="0" hangingPunct="1">
        <a:spcBef>
          <a:spcPct val="0"/>
        </a:spcBef>
        <a:buNone/>
        <a:defRPr sz="2997" kern="1200" cap="none" baseline="0">
          <a:solidFill>
            <a:schemeClr val="accent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575" indent="-342575" algn="l" defTabSz="913532" rtl="0" eaLnBrk="1" latinLnBrk="0" hangingPunct="1">
        <a:spcBef>
          <a:spcPct val="20000"/>
        </a:spcBef>
        <a:buFont typeface="Arial" panose="020B0604020202020204" pitchFamily="34" charset="0"/>
        <a:buChar char="•"/>
        <a:defRPr sz="2597" kern="1200">
          <a:solidFill>
            <a:schemeClr val="accent1"/>
          </a:solidFill>
          <a:latin typeface="+mn-lt"/>
          <a:ea typeface="+mn-ea"/>
          <a:cs typeface="+mn-cs"/>
        </a:defRPr>
      </a:lvl1pPr>
      <a:lvl2pPr marL="742244" indent="-285479" algn="l" defTabSz="913532" rtl="0" eaLnBrk="1" latinLnBrk="0" hangingPunct="1">
        <a:spcBef>
          <a:spcPct val="20000"/>
        </a:spcBef>
        <a:buFont typeface="Arial" panose="020B0604020202020204" pitchFamily="34" charset="0"/>
        <a:buChar char="•"/>
        <a:defRPr sz="2198" kern="1200">
          <a:solidFill>
            <a:schemeClr val="accent3"/>
          </a:solidFill>
          <a:latin typeface="+mn-lt"/>
          <a:ea typeface="+mn-ea"/>
          <a:cs typeface="+mn-cs"/>
        </a:defRPr>
      </a:lvl2pPr>
      <a:lvl3pPr marL="1141915" indent="-228383" algn="l" defTabSz="913532" rtl="0" eaLnBrk="1" latinLnBrk="0" hangingPunct="1">
        <a:spcBef>
          <a:spcPct val="20000"/>
        </a:spcBef>
        <a:buFont typeface="Arial" panose="020B0604020202020204" pitchFamily="34" charset="0"/>
        <a:buChar char="•"/>
        <a:defRPr sz="1799" kern="1200">
          <a:solidFill>
            <a:schemeClr val="accent2"/>
          </a:solidFill>
          <a:latin typeface="+mn-lt"/>
          <a:ea typeface="+mn-ea"/>
          <a:cs typeface="+mn-cs"/>
        </a:defRPr>
      </a:lvl3pPr>
      <a:lvl4pPr marL="1598680" indent="-228383" algn="l" defTabSz="913532" rtl="0" eaLnBrk="1" latinLnBrk="0" hangingPunct="1">
        <a:spcBef>
          <a:spcPct val="20000"/>
        </a:spcBef>
        <a:buFont typeface="Arial" panose="020B0604020202020204" pitchFamily="34" charset="0"/>
        <a:buChar char="•"/>
        <a:defRPr sz="1399" kern="1200">
          <a:solidFill>
            <a:schemeClr val="tx1"/>
          </a:solidFill>
          <a:latin typeface="+mn-lt"/>
          <a:ea typeface="+mn-ea"/>
          <a:cs typeface="+mn-cs"/>
        </a:defRPr>
      </a:lvl4pPr>
      <a:lvl5pPr marL="2055445" indent="-228383" algn="l" defTabSz="913532" rtl="0" eaLnBrk="1" latinLnBrk="0" hangingPunct="1">
        <a:spcBef>
          <a:spcPct val="20000"/>
        </a:spcBef>
        <a:buFont typeface="Arial" panose="020B0604020202020204" pitchFamily="34" charset="0"/>
        <a:buChar char="•"/>
        <a:defRPr sz="1199" kern="1200">
          <a:solidFill>
            <a:schemeClr val="tx1"/>
          </a:solidFill>
          <a:latin typeface="+mn-lt"/>
          <a:ea typeface="+mn-ea"/>
          <a:cs typeface="+mn-cs"/>
        </a:defRPr>
      </a:lvl5pPr>
      <a:lvl6pPr marL="2512211"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68977"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5744"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2509"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nl-NL"/>
      </a:defPPr>
      <a:lvl1pPr marL="0" algn="l" defTabSz="913532" rtl="0" eaLnBrk="1" latinLnBrk="0" hangingPunct="1">
        <a:defRPr sz="1799" kern="1200">
          <a:solidFill>
            <a:schemeClr val="tx1"/>
          </a:solidFill>
          <a:latin typeface="+mn-lt"/>
          <a:ea typeface="+mn-ea"/>
          <a:cs typeface="+mn-cs"/>
        </a:defRPr>
      </a:lvl1pPr>
      <a:lvl2pPr marL="456766" algn="l" defTabSz="913532" rtl="0" eaLnBrk="1" latinLnBrk="0" hangingPunct="1">
        <a:defRPr sz="1799" kern="1200">
          <a:solidFill>
            <a:schemeClr val="tx1"/>
          </a:solidFill>
          <a:latin typeface="+mn-lt"/>
          <a:ea typeface="+mn-ea"/>
          <a:cs typeface="+mn-cs"/>
        </a:defRPr>
      </a:lvl2pPr>
      <a:lvl3pPr marL="913532" algn="l" defTabSz="913532" rtl="0" eaLnBrk="1" latinLnBrk="0" hangingPunct="1">
        <a:defRPr sz="1799" kern="1200">
          <a:solidFill>
            <a:schemeClr val="tx1"/>
          </a:solidFill>
          <a:latin typeface="+mn-lt"/>
          <a:ea typeface="+mn-ea"/>
          <a:cs typeface="+mn-cs"/>
        </a:defRPr>
      </a:lvl3pPr>
      <a:lvl4pPr marL="1370297" algn="l" defTabSz="913532" rtl="0" eaLnBrk="1" latinLnBrk="0" hangingPunct="1">
        <a:defRPr sz="1799" kern="1200">
          <a:solidFill>
            <a:schemeClr val="tx1"/>
          </a:solidFill>
          <a:latin typeface="+mn-lt"/>
          <a:ea typeface="+mn-ea"/>
          <a:cs typeface="+mn-cs"/>
        </a:defRPr>
      </a:lvl4pPr>
      <a:lvl5pPr marL="1827062" algn="l" defTabSz="913532" rtl="0" eaLnBrk="1" latinLnBrk="0" hangingPunct="1">
        <a:defRPr sz="1799" kern="1200">
          <a:solidFill>
            <a:schemeClr val="tx1"/>
          </a:solidFill>
          <a:latin typeface="+mn-lt"/>
          <a:ea typeface="+mn-ea"/>
          <a:cs typeface="+mn-cs"/>
        </a:defRPr>
      </a:lvl5pPr>
      <a:lvl6pPr marL="2283829" algn="l" defTabSz="913532" rtl="0" eaLnBrk="1" latinLnBrk="0" hangingPunct="1">
        <a:defRPr sz="1799" kern="1200">
          <a:solidFill>
            <a:schemeClr val="tx1"/>
          </a:solidFill>
          <a:latin typeface="+mn-lt"/>
          <a:ea typeface="+mn-ea"/>
          <a:cs typeface="+mn-cs"/>
        </a:defRPr>
      </a:lvl6pPr>
      <a:lvl7pPr marL="2740595" algn="l" defTabSz="913532" rtl="0" eaLnBrk="1" latinLnBrk="0" hangingPunct="1">
        <a:defRPr sz="1799" kern="1200">
          <a:solidFill>
            <a:schemeClr val="tx1"/>
          </a:solidFill>
          <a:latin typeface="+mn-lt"/>
          <a:ea typeface="+mn-ea"/>
          <a:cs typeface="+mn-cs"/>
        </a:defRPr>
      </a:lvl7pPr>
      <a:lvl8pPr marL="3197360" algn="l" defTabSz="913532" rtl="0" eaLnBrk="1" latinLnBrk="0" hangingPunct="1">
        <a:defRPr sz="1799" kern="1200">
          <a:solidFill>
            <a:schemeClr val="tx1"/>
          </a:solidFill>
          <a:latin typeface="+mn-lt"/>
          <a:ea typeface="+mn-ea"/>
          <a:cs typeface="+mn-cs"/>
        </a:defRPr>
      </a:lvl8pPr>
      <a:lvl9pPr marL="3654126" algn="l" defTabSz="91353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7.jpg"/><Relationship Id="rId1" Type="http://schemas.openxmlformats.org/officeDocument/2006/relationships/slideLayout" Target="../slideLayouts/slideLayout17.xml"/><Relationship Id="rId4" Type="http://schemas.openxmlformats.org/officeDocument/2006/relationships/image" Target="../media/image7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7.jpe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48.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80.jpg"/></Relationships>
</file>

<file path=ppt/slides/_rels/slide2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80.jpg"/></Relationships>
</file>

<file path=ppt/slides/_rels/slide3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80.jpg"/></Relationships>
</file>

<file path=ppt/slides/_rels/slide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hyperlink" Target="https://etion.be/sites/default/files/documents/beleidsnotas/bn94_leiderschap_web.pdf"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hyperlink" Target="https://www.slideshare.net/erwinreynaert9/sterk-leiderschap-voor-autonome-team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53.xml"/><Relationship Id="rId5" Type="http://schemas.openxmlformats.org/officeDocument/2006/relationships/image" Target="../media/image9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80.jpg"/></Relationships>
</file>

<file path=ppt/slides/_rels/slide7.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7.jpe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80.jpg"/></Relationships>
</file>

<file path=ppt/slides/_rels/slide8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30" y="1210456"/>
            <a:ext cx="3766222" cy="512166"/>
          </a:xfrm>
        </p:spPr>
        <p:txBody>
          <a:bodyPr/>
          <a:lstStyle/>
          <a:p>
            <a:r>
              <a:rPr lang="nl-BE" sz="2000" dirty="0"/>
              <a:t>Tussentijdse kwalitatieve bevraging bij VCLB in tijden van verandering</a:t>
            </a:r>
            <a:endParaRPr sz="2000" dirty="0"/>
          </a:p>
        </p:txBody>
      </p:sp>
      <p:sp>
        <p:nvSpPr>
          <p:cNvPr id="4" name="Content Placeholder 3"/>
          <p:cNvSpPr>
            <a:spLocks noGrp="1"/>
          </p:cNvSpPr>
          <p:nvPr>
            <p:ph idx="1"/>
          </p:nvPr>
        </p:nvSpPr>
        <p:spPr>
          <a:xfrm>
            <a:off x="608830" y="2341214"/>
            <a:ext cx="3766222" cy="512166"/>
          </a:xfrm>
        </p:spPr>
        <p:txBody>
          <a:bodyPr>
            <a:normAutofit/>
          </a:bodyPr>
          <a:lstStyle/>
          <a:p>
            <a:r>
              <a:rPr lang="nl-BE" sz="1600" dirty="0"/>
              <a:t>Terugkoppeling</a:t>
            </a:r>
            <a:endParaRPr sz="1600" dirty="0"/>
          </a:p>
        </p:txBody>
      </p:sp>
      <p:pic>
        <p:nvPicPr>
          <p:cNvPr id="9" name="Content Placeholder 8"/>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2632851" y="3819155"/>
            <a:ext cx="1909248" cy="139006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618" y="3981163"/>
            <a:ext cx="2220942" cy="1066052"/>
          </a:xfrm>
          <a:prstGeom prst="rect">
            <a:avLst/>
          </a:prstGeom>
        </p:spPr>
      </p:pic>
    </p:spTree>
    <p:extLst>
      <p:ext uri="{BB962C8B-B14F-4D97-AF65-F5344CB8AC3E}">
        <p14:creationId xmlns:p14="http://schemas.microsoft.com/office/powerpoint/2010/main" val="1847153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3406" y="1095836"/>
            <a:ext cx="6257108" cy="3902272"/>
            <a:chOff x="668237" y="126612"/>
            <a:chExt cx="6921282" cy="4883150"/>
          </a:xfrm>
        </p:grpSpPr>
        <p:pic>
          <p:nvPicPr>
            <p:cNvPr id="4" name="Picture 3">
              <a:extLst>
                <a:ext uri="{FF2B5EF4-FFF2-40B4-BE49-F238E27FC236}">
                  <a16:creationId xmlns:a16="http://schemas.microsoft.com/office/drawing/2014/main" id="{0ED00765-6065-AF46-908F-73440531B6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237" y="126612"/>
              <a:ext cx="3143250" cy="48831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1063349-D13D-5143-9D29-027E7DCD1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9734" y="145678"/>
              <a:ext cx="3419785" cy="4864084"/>
            </a:xfrm>
            <a:prstGeom prst="rect">
              <a:avLst/>
            </a:prstGeom>
            <a:ln>
              <a:noFill/>
            </a:ln>
            <a:effectLst>
              <a:outerShdw blurRad="292100" dist="139700" dir="2700000" algn="tl" rotWithShape="0">
                <a:srgbClr val="333333">
                  <a:alpha val="65000"/>
                </a:srgbClr>
              </a:outerShdw>
            </a:effectLst>
          </p:spPr>
        </p:pic>
      </p:grpSp>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Aanpak</a:t>
            </a:r>
            <a:br>
              <a:rPr lang="nl-BE" sz="1800" dirty="0"/>
            </a:br>
            <a:r>
              <a:rPr lang="nl-BE" sz="1800" dirty="0"/>
              <a:t>		</a:t>
            </a:r>
            <a:r>
              <a:rPr lang="nl-BE" sz="1800" dirty="0">
                <a:solidFill>
                  <a:schemeClr val="accent1"/>
                </a:solidFill>
              </a:rPr>
              <a:t> Kwalitatieve data-verzameling: 2 interviewleidraden</a:t>
            </a:r>
            <a:endParaRPr lang="en-BE" sz="1800" dirty="0">
              <a:solidFill>
                <a:schemeClr val="accent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519349126"/>
              </p:ext>
            </p:extLst>
          </p:nvPr>
        </p:nvGraphicFramePr>
        <p:xfrm>
          <a:off x="7557782" y="2031694"/>
          <a:ext cx="1551382" cy="832902"/>
        </p:xfrm>
        <a:graphic>
          <a:graphicData uri="http://schemas.openxmlformats.org/drawingml/2006/table">
            <a:tbl>
              <a:tblPr firstRow="1" bandRow="1">
                <a:tableStyleId>{8799B23B-EC83-4686-B30A-512413B5E67A}</a:tableStyleId>
              </a:tblPr>
              <a:tblGrid>
                <a:gridCol w="1246582">
                  <a:extLst>
                    <a:ext uri="{9D8B030D-6E8A-4147-A177-3AD203B41FA5}">
                      <a16:colId xmlns:a16="http://schemas.microsoft.com/office/drawing/2014/main" val="3575112406"/>
                    </a:ext>
                  </a:extLst>
                </a:gridCol>
                <a:gridCol w="304800">
                  <a:extLst>
                    <a:ext uri="{9D8B030D-6E8A-4147-A177-3AD203B41FA5}">
                      <a16:colId xmlns:a16="http://schemas.microsoft.com/office/drawing/2014/main" val="3584775047"/>
                    </a:ext>
                  </a:extLst>
                </a:gridCol>
              </a:tblGrid>
              <a:tr h="277634">
                <a:tc>
                  <a:txBody>
                    <a:bodyPr/>
                    <a:lstStyle/>
                    <a:p>
                      <a:r>
                        <a:rPr lang="nl-BE" sz="1200" b="0" dirty="0"/>
                        <a:t>VCLB Maasland</a:t>
                      </a:r>
                    </a:p>
                  </a:txBody>
                  <a:tcPr/>
                </a:tc>
                <a:tc>
                  <a:txBody>
                    <a:bodyPr/>
                    <a:lstStyle/>
                    <a:p>
                      <a:pPr algn="ct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2224660896"/>
                  </a:ext>
                </a:extLst>
              </a:tr>
              <a:tr h="277634">
                <a:tc>
                  <a:txBody>
                    <a:bodyPr/>
                    <a:lstStyle/>
                    <a:p>
                      <a:r>
                        <a:rPr lang="nl-BE" sz="1200" b="0" dirty="0"/>
                        <a:t>VCLB</a:t>
                      </a:r>
                      <a:r>
                        <a:rPr lang="nl-BE" sz="1200" b="0" baseline="0" dirty="0"/>
                        <a:t> Aarschot</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428392101"/>
                  </a:ext>
                </a:extLst>
              </a:tr>
              <a:tr h="277634">
                <a:tc>
                  <a:txBody>
                    <a:bodyPr/>
                    <a:lstStyle/>
                    <a:p>
                      <a:r>
                        <a:rPr lang="nl-BE" sz="1200" b="0" dirty="0"/>
                        <a:t>VCLB</a:t>
                      </a:r>
                      <a:r>
                        <a:rPr lang="nl-BE" sz="1200" b="0" baseline="0" dirty="0"/>
                        <a:t> Ninove</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548986735"/>
                  </a:ext>
                </a:extLst>
              </a:tr>
            </a:tbl>
          </a:graphicData>
        </a:graphic>
      </p:graphicFrame>
    </p:spTree>
    <p:extLst>
      <p:ext uri="{BB962C8B-B14F-4D97-AF65-F5344CB8AC3E}">
        <p14:creationId xmlns:p14="http://schemas.microsoft.com/office/powerpoint/2010/main" val="3614026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Aanpak</a:t>
            </a:r>
            <a:br>
              <a:rPr lang="nl-BE" sz="1800" dirty="0"/>
            </a:br>
            <a:r>
              <a:rPr lang="nl-BE" sz="1800" dirty="0"/>
              <a:t>	</a:t>
            </a:r>
            <a:r>
              <a:rPr lang="nl-BE" sz="1800" dirty="0">
                <a:solidFill>
                  <a:schemeClr val="accent1"/>
                </a:solidFill>
              </a:rPr>
              <a:t>Kwalitatieve data-verzameling: Steekkaarten tijdens interview</a:t>
            </a:r>
            <a:endParaRPr lang="en-BE" sz="1800" dirty="0">
              <a:solidFill>
                <a:schemeClr val="accent1"/>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511"/>
          <a:stretch/>
        </p:blipFill>
        <p:spPr>
          <a:xfrm>
            <a:off x="68002" y="1145580"/>
            <a:ext cx="1717208" cy="3067551"/>
          </a:xfrm>
          <a:prstGeom prst="rect">
            <a:avLst/>
          </a:prstGeom>
        </p:spPr>
      </p:pic>
      <p:pic>
        <p:nvPicPr>
          <p:cNvPr id="9" name="Afbeelding 6" descr="FS st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4486" r="3460"/>
          <a:stretch/>
        </p:blipFill>
        <p:spPr>
          <a:xfrm>
            <a:off x="2785135" y="1145580"/>
            <a:ext cx="1748057" cy="3067552"/>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2149" r="36551"/>
          <a:stretch/>
        </p:blipFill>
        <p:spPr>
          <a:xfrm>
            <a:off x="1346761" y="2011330"/>
            <a:ext cx="1706928" cy="306755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68388"/>
          <a:stretch/>
        </p:blipFill>
        <p:spPr>
          <a:xfrm>
            <a:off x="4285137" y="1837996"/>
            <a:ext cx="1819711" cy="323800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2148" r="35699"/>
          <a:stretch/>
        </p:blipFill>
        <p:spPr>
          <a:xfrm>
            <a:off x="5764640" y="1060354"/>
            <a:ext cx="1850884" cy="3238001"/>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4480" r="3724"/>
          <a:stretch/>
        </p:blipFill>
        <p:spPr>
          <a:xfrm>
            <a:off x="7160227" y="1922745"/>
            <a:ext cx="1830319" cy="3238001"/>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150228574"/>
              </p:ext>
            </p:extLst>
          </p:nvPr>
        </p:nvGraphicFramePr>
        <p:xfrm>
          <a:off x="7584351" y="1107490"/>
          <a:ext cx="1551382" cy="832902"/>
        </p:xfrm>
        <a:graphic>
          <a:graphicData uri="http://schemas.openxmlformats.org/drawingml/2006/table">
            <a:tbl>
              <a:tblPr firstRow="1" bandRow="1">
                <a:tableStyleId>{8799B23B-EC83-4686-B30A-512413B5E67A}</a:tableStyleId>
              </a:tblPr>
              <a:tblGrid>
                <a:gridCol w="1246582">
                  <a:extLst>
                    <a:ext uri="{9D8B030D-6E8A-4147-A177-3AD203B41FA5}">
                      <a16:colId xmlns:a16="http://schemas.microsoft.com/office/drawing/2014/main" val="3575112406"/>
                    </a:ext>
                  </a:extLst>
                </a:gridCol>
                <a:gridCol w="304800">
                  <a:extLst>
                    <a:ext uri="{9D8B030D-6E8A-4147-A177-3AD203B41FA5}">
                      <a16:colId xmlns:a16="http://schemas.microsoft.com/office/drawing/2014/main" val="3584775047"/>
                    </a:ext>
                  </a:extLst>
                </a:gridCol>
              </a:tblGrid>
              <a:tr h="277634">
                <a:tc>
                  <a:txBody>
                    <a:bodyPr/>
                    <a:lstStyle/>
                    <a:p>
                      <a:r>
                        <a:rPr lang="nl-BE" sz="1200" b="0" dirty="0"/>
                        <a:t>VCLB Maasland</a:t>
                      </a:r>
                    </a:p>
                  </a:txBody>
                  <a:tcPr/>
                </a:tc>
                <a:tc>
                  <a:txBody>
                    <a:bodyPr/>
                    <a:lstStyle/>
                    <a:p>
                      <a:pPr algn="ct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2224660896"/>
                  </a:ext>
                </a:extLst>
              </a:tr>
              <a:tr h="277634">
                <a:tc>
                  <a:txBody>
                    <a:bodyPr/>
                    <a:lstStyle/>
                    <a:p>
                      <a:r>
                        <a:rPr lang="nl-BE" sz="1200" b="0" dirty="0"/>
                        <a:t>VCLB</a:t>
                      </a:r>
                      <a:r>
                        <a:rPr lang="nl-BE" sz="1200" b="0" baseline="0" dirty="0"/>
                        <a:t> Aarschot</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428392101"/>
                  </a:ext>
                </a:extLst>
              </a:tr>
              <a:tr h="277634">
                <a:tc>
                  <a:txBody>
                    <a:bodyPr/>
                    <a:lstStyle/>
                    <a:p>
                      <a:r>
                        <a:rPr lang="nl-BE" sz="1200" b="0" dirty="0"/>
                        <a:t>VCLB</a:t>
                      </a:r>
                      <a:r>
                        <a:rPr lang="nl-BE" sz="1200" b="0" baseline="0" dirty="0"/>
                        <a:t> Ninove</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548986735"/>
                  </a:ext>
                </a:extLst>
              </a:tr>
            </a:tbl>
          </a:graphicData>
        </a:graphic>
      </p:graphicFrame>
    </p:spTree>
    <p:extLst>
      <p:ext uri="{BB962C8B-B14F-4D97-AF65-F5344CB8AC3E}">
        <p14:creationId xmlns:p14="http://schemas.microsoft.com/office/powerpoint/2010/main" val="271325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nl-BE" dirty="0"/>
              <a:t>Samenvoegen</a:t>
            </a:r>
          </a:p>
        </p:txBody>
      </p:sp>
      <p:sp>
        <p:nvSpPr>
          <p:cNvPr id="4" name="Text Placeholder 3"/>
          <p:cNvSpPr>
            <a:spLocks noGrp="1"/>
          </p:cNvSpPr>
          <p:nvPr>
            <p:ph type="body" sz="quarter" idx="11"/>
          </p:nvPr>
        </p:nvSpPr>
        <p:spPr/>
        <p:txBody>
          <a:bodyPr/>
          <a:lstStyle/>
          <a:p>
            <a:r>
              <a:rPr lang="nl-BE" dirty="0"/>
              <a:t>Verwerking van interviews in 1 overkoepelend document</a:t>
            </a:r>
          </a:p>
        </p:txBody>
      </p:sp>
      <p:sp>
        <p:nvSpPr>
          <p:cNvPr id="5" name="Text Placeholder 4"/>
          <p:cNvSpPr>
            <a:spLocks noGrp="1"/>
          </p:cNvSpPr>
          <p:nvPr>
            <p:ph type="body" sz="quarter" idx="12"/>
          </p:nvPr>
        </p:nvSpPr>
        <p:spPr/>
        <p:txBody>
          <a:bodyPr/>
          <a:lstStyle/>
          <a:p>
            <a:r>
              <a:rPr lang="nl-BE" dirty="0"/>
              <a:t>Synthese</a:t>
            </a:r>
          </a:p>
        </p:txBody>
      </p:sp>
      <p:sp>
        <p:nvSpPr>
          <p:cNvPr id="6" name="Text Placeholder 5"/>
          <p:cNvSpPr>
            <a:spLocks noGrp="1"/>
          </p:cNvSpPr>
          <p:nvPr>
            <p:ph type="body" sz="quarter" idx="13"/>
          </p:nvPr>
        </p:nvSpPr>
        <p:spPr>
          <a:xfrm>
            <a:off x="2717074" y="2969225"/>
            <a:ext cx="1497875" cy="664254"/>
          </a:xfrm>
        </p:spPr>
        <p:txBody>
          <a:bodyPr/>
          <a:lstStyle/>
          <a:p>
            <a:r>
              <a:rPr lang="nl-BE" dirty="0"/>
              <a:t>Van detaildocument naar een overzicht van de belangrijkste beïnvloedende factoren en randvoorwaarden</a:t>
            </a:r>
          </a:p>
        </p:txBody>
      </p:sp>
      <p:sp>
        <p:nvSpPr>
          <p:cNvPr id="7" name="Text Placeholder 6"/>
          <p:cNvSpPr>
            <a:spLocks noGrp="1"/>
          </p:cNvSpPr>
          <p:nvPr>
            <p:ph type="body" sz="quarter" idx="14"/>
          </p:nvPr>
        </p:nvSpPr>
        <p:spPr/>
        <p:txBody>
          <a:bodyPr/>
          <a:lstStyle/>
          <a:p>
            <a:r>
              <a:rPr lang="nl-BE" dirty="0"/>
              <a:t>Opmaak </a:t>
            </a:r>
            <a:r>
              <a:rPr lang="nl-BE" dirty="0" err="1"/>
              <a:t>ppt</a:t>
            </a:r>
            <a:endParaRPr lang="nl-BE" dirty="0"/>
          </a:p>
        </p:txBody>
      </p:sp>
      <p:sp>
        <p:nvSpPr>
          <p:cNvPr id="8" name="Text Placeholder 7"/>
          <p:cNvSpPr>
            <a:spLocks noGrp="1"/>
          </p:cNvSpPr>
          <p:nvPr>
            <p:ph type="body" sz="quarter" idx="15"/>
          </p:nvPr>
        </p:nvSpPr>
        <p:spPr>
          <a:xfrm>
            <a:off x="4670761" y="2976177"/>
            <a:ext cx="1538680" cy="664254"/>
          </a:xfrm>
        </p:spPr>
        <p:txBody>
          <a:bodyPr/>
          <a:lstStyle/>
          <a:p>
            <a:r>
              <a:rPr lang="nl-BE" dirty="0"/>
              <a:t>Bundeling van theoretische inzichten, kwalitatieve bevindingen en advies in </a:t>
            </a:r>
            <a:r>
              <a:rPr lang="nl-BE" dirty="0" err="1"/>
              <a:t>ppt</a:t>
            </a:r>
            <a:endParaRPr lang="nl-BE" dirty="0"/>
          </a:p>
        </p:txBody>
      </p:sp>
      <p:sp>
        <p:nvSpPr>
          <p:cNvPr id="9" name="Text Placeholder 8"/>
          <p:cNvSpPr>
            <a:spLocks noGrp="1"/>
          </p:cNvSpPr>
          <p:nvPr>
            <p:ph type="body" sz="quarter" idx="16"/>
          </p:nvPr>
        </p:nvSpPr>
        <p:spPr/>
        <p:txBody>
          <a:bodyPr/>
          <a:lstStyle/>
          <a:p>
            <a:r>
              <a:rPr lang="nl-BE" dirty="0" err="1"/>
              <a:t>Aftoetsing</a:t>
            </a:r>
            <a:endParaRPr lang="nl-BE" dirty="0"/>
          </a:p>
        </p:txBody>
      </p:sp>
      <p:sp>
        <p:nvSpPr>
          <p:cNvPr id="10" name="Text Placeholder 9"/>
          <p:cNvSpPr>
            <a:spLocks noGrp="1"/>
          </p:cNvSpPr>
          <p:nvPr>
            <p:ph type="body" sz="quarter" idx="17"/>
          </p:nvPr>
        </p:nvSpPr>
        <p:spPr>
          <a:xfrm>
            <a:off x="6666331" y="2976177"/>
            <a:ext cx="1485970" cy="664254"/>
          </a:xfrm>
        </p:spPr>
        <p:txBody>
          <a:bodyPr/>
          <a:lstStyle/>
          <a:p>
            <a:r>
              <a:rPr lang="nl-BE" dirty="0"/>
              <a:t>Tussentijdse </a:t>
            </a:r>
            <a:r>
              <a:rPr lang="nl-BE" dirty="0" err="1"/>
              <a:t>aftoetsing</a:t>
            </a:r>
            <a:r>
              <a:rPr lang="nl-BE" dirty="0"/>
              <a:t> met relevante anderen van VCLB, Attentia &amp; </a:t>
            </a:r>
            <a:r>
              <a:rPr lang="nl-BE" dirty="0" err="1"/>
              <a:t>Flanders</a:t>
            </a:r>
            <a:r>
              <a:rPr lang="nl-BE" dirty="0"/>
              <a:t> </a:t>
            </a:r>
            <a:r>
              <a:rPr lang="nl-BE" dirty="0" err="1"/>
              <a:t>Synergy</a:t>
            </a:r>
            <a:endParaRPr lang="nl-BE" dirty="0"/>
          </a:p>
        </p:txBody>
      </p:sp>
      <p:sp>
        <p:nvSpPr>
          <p:cNvPr id="11" name="Text Placeholder 10"/>
          <p:cNvSpPr>
            <a:spLocks noGrp="1"/>
          </p:cNvSpPr>
          <p:nvPr>
            <p:ph type="body" sz="quarter" idx="18"/>
          </p:nvPr>
        </p:nvSpPr>
        <p:spPr/>
        <p:txBody>
          <a:bodyPr/>
          <a:lstStyle/>
          <a:p>
            <a:pPr algn="ctr"/>
            <a:r>
              <a:rPr lang="nl-BE" dirty="0"/>
              <a:t>Een grondige analyse-oefening waarbij we de veelheid aan verzamelde data bundelden, synthetiseerden in kernbevindingen, koppelden aan theoretische inzichten en aftoetsten bij relevante anderen (betrokkenen en experten)</a:t>
            </a:r>
          </a:p>
          <a:p>
            <a:endParaRPr lang="nl-BE" dirty="0"/>
          </a:p>
        </p:txBody>
      </p:sp>
      <p:sp>
        <p:nvSpPr>
          <p:cNvPr id="12"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6742800" cy="550331"/>
          </a:xfrm>
        </p:spPr>
        <p:txBody>
          <a:bodyPr/>
          <a:lstStyle/>
          <a:p>
            <a:r>
              <a:rPr lang="nl-BE" sz="1800" dirty="0"/>
              <a:t>2. Aanpak</a:t>
            </a:r>
            <a:br>
              <a:rPr lang="nl-BE" sz="1800" dirty="0"/>
            </a:br>
            <a:r>
              <a:rPr lang="nl-BE" sz="1800" dirty="0"/>
              <a:t>		</a:t>
            </a:r>
            <a:r>
              <a:rPr lang="nl-BE" sz="1800" dirty="0">
                <a:solidFill>
                  <a:schemeClr val="accent1"/>
                </a:solidFill>
              </a:rPr>
              <a:t> </a:t>
            </a:r>
            <a:r>
              <a:rPr lang="nl-BE" sz="1800" dirty="0" err="1">
                <a:solidFill>
                  <a:schemeClr val="accent1"/>
                </a:solidFill>
              </a:rPr>
              <a:t>Data-verwerking</a:t>
            </a:r>
            <a:r>
              <a:rPr lang="nl-BE" sz="1800" dirty="0">
                <a:solidFill>
                  <a:schemeClr val="accent1"/>
                </a:solidFill>
              </a:rPr>
              <a:t> en analyse</a:t>
            </a:r>
            <a:endParaRPr lang="en-BE" sz="1800" dirty="0">
              <a:solidFill>
                <a:schemeClr val="accent1"/>
              </a:solidFill>
            </a:endParaRPr>
          </a:p>
        </p:txBody>
      </p:sp>
    </p:spTree>
    <p:extLst>
      <p:ext uri="{BB962C8B-B14F-4D97-AF65-F5344CB8AC3E}">
        <p14:creationId xmlns:p14="http://schemas.microsoft.com/office/powerpoint/2010/main" val="419122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5346" y="1516327"/>
            <a:ext cx="7595754" cy="2676867"/>
          </a:xfrm>
        </p:spPr>
        <p:txBody>
          <a:bodyPr numCol="1"/>
          <a:lstStyle/>
          <a:p>
            <a:r>
              <a:rPr lang="nl-BE" dirty="0"/>
              <a:t>Vraag- &amp; doelstelling</a:t>
            </a:r>
          </a:p>
          <a:p>
            <a:r>
              <a:rPr lang="nl-BE" dirty="0"/>
              <a:t>Aanpak</a:t>
            </a:r>
          </a:p>
          <a:p>
            <a:r>
              <a:rPr lang="nl-BE" dirty="0"/>
              <a:t>Drie theoretische kaders als handvat (dynamieken)</a:t>
            </a:r>
          </a:p>
          <a:p>
            <a:r>
              <a:rPr lang="nl-BE" dirty="0"/>
              <a:t>Terugkoppeling bevindingen</a:t>
            </a:r>
          </a:p>
          <a:p>
            <a:r>
              <a:rPr lang="nl-BE" dirty="0"/>
              <a:t>Hoe verder?</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pic>
        <p:nvPicPr>
          <p:cNvPr id="4" name="Afbeelding 6" descr="FS ster.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Tree>
    <p:extLst>
      <p:ext uri="{BB962C8B-B14F-4D97-AF65-F5344CB8AC3E}">
        <p14:creationId xmlns:p14="http://schemas.microsoft.com/office/powerpoint/2010/main" val="59829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2">
                                            <p:txEl>
                                              <p:pRg st="3" end="3"/>
                                            </p:txEl>
                                          </p:spTgt>
                                        </p:tgtEl>
                                        <p:attrNameLst>
                                          <p:attrName>style.opacity</p:attrName>
                                        </p:attrNameLst>
                                      </p:cBhvr>
                                      <p:to>
                                        <p:strVal val="0.5"/>
                                      </p:to>
                                    </p:set>
                                    <p:animEffect filter="image" prLst="opacity: 0.5">
                                      <p:cBhvr rctx="IE">
                                        <p:cTn id="13" dur="indefinite"/>
                                        <p:tgtEl>
                                          <p:spTgt spid="2">
                                            <p:txEl>
                                              <p:pRg st="3" end="3"/>
                                            </p:txEl>
                                          </p:spTgt>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2">
                                            <p:txEl>
                                              <p:pRg st="2" end="2"/>
                                            </p:txEl>
                                          </p:spTgt>
                                        </p:tgtEl>
                                        <p:attrNameLst>
                                          <p:attrName>style.fontWeight</p:attrName>
                                        </p:attrNameLst>
                                      </p:cBhvr>
                                      <p:to>
                                        <p:strVal val="bold"/>
                                      </p:to>
                                    </p:set>
                                  </p:childTnLst>
                                </p:cTn>
                              </p:par>
                              <p:par>
                                <p:cTn id="16" presetID="9" presetClass="emph" presetSubtype="0" nodeType="withEffect">
                                  <p:stCondLst>
                                    <p:cond delay="0"/>
                                  </p:stCondLst>
                                  <p:childTnLst>
                                    <p:set>
                                      <p:cBhvr rctx="PPT">
                                        <p:cTn id="17" dur="indefinite"/>
                                        <p:tgtEl>
                                          <p:spTgt spid="2">
                                            <p:txEl>
                                              <p:pRg st="4" end="4"/>
                                            </p:txEl>
                                          </p:spTgt>
                                        </p:tgtEl>
                                        <p:attrNameLst>
                                          <p:attrName>style.opacity</p:attrName>
                                        </p:attrNameLst>
                                      </p:cBhvr>
                                      <p:to>
                                        <p:strVal val="0.5"/>
                                      </p:to>
                                    </p:set>
                                    <p:animEffect filter="image" prLst="opacity: 0.5">
                                      <p:cBhvr rctx="IE">
                                        <p:cTn id="18" dur="indefinite"/>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1224" y="1110841"/>
            <a:ext cx="8066866" cy="2937600"/>
          </a:xfrm>
        </p:spPr>
        <p:txBody>
          <a:bodyPr/>
          <a:lstStyle/>
          <a:p>
            <a:pPr marL="0" indent="0" algn="r">
              <a:buNone/>
            </a:pPr>
            <a:r>
              <a:rPr lang="nl-BE" dirty="0"/>
              <a:t>“Organisatieverandering is voor veel organisaties een </a:t>
            </a:r>
            <a:r>
              <a:rPr lang="nl-BE" b="1" dirty="0"/>
              <a:t>moeizaam proces</a:t>
            </a:r>
            <a:r>
              <a:rPr lang="nl-BE" dirty="0"/>
              <a:t> dat dikwijls niet [meteen] tot verbetering leidt en nieuwe problemen met zich mee kan brengen”.</a:t>
            </a:r>
            <a:br>
              <a:rPr lang="nl-BE" dirty="0"/>
            </a:br>
            <a:r>
              <a:rPr lang="nl-BE" sz="1100" dirty="0"/>
              <a:t>(Werkman, Boonstra, &amp; </a:t>
            </a:r>
            <a:r>
              <a:rPr lang="nl-BE" sz="1100" dirty="0" err="1"/>
              <a:t>Bennebroeck</a:t>
            </a:r>
            <a:r>
              <a:rPr lang="nl-BE" sz="1100" dirty="0"/>
              <a:t> Gravenhorst, 2001, p.7)</a:t>
            </a:r>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buNone/>
            </a:pPr>
            <a:r>
              <a:rPr lang="nl-BE" dirty="0"/>
              <a:t>Onze insteek: Organisatieverandering als een </a:t>
            </a:r>
            <a:r>
              <a:rPr lang="nl-BE" b="1" dirty="0"/>
              <a:t>continu proces </a:t>
            </a:r>
            <a:r>
              <a:rPr lang="nl-BE" dirty="0"/>
              <a:t>van opvolgen </a:t>
            </a:r>
            <a:br>
              <a:rPr lang="nl-BE" dirty="0"/>
            </a:br>
            <a:r>
              <a:rPr lang="nl-BE" dirty="0"/>
              <a:t>en bijsturen (wat én hoe) richting de nieuwe ideale organisatie.</a:t>
            </a:r>
            <a:r>
              <a:rPr lang="nl-BE" sz="1600" dirty="0"/>
              <a:t> </a:t>
            </a:r>
            <a:r>
              <a:rPr lang="nl-BE" sz="1100" dirty="0"/>
              <a:t> </a:t>
            </a:r>
            <a:endParaRPr lang="nl-BE" sz="1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05" t="33010" b="31475"/>
          <a:stretch/>
        </p:blipFill>
        <p:spPr>
          <a:xfrm>
            <a:off x="257569" y="2281646"/>
            <a:ext cx="8786949" cy="1826728"/>
          </a:xfrm>
          <a:prstGeom prst="rect">
            <a:avLst/>
          </a:prstGeom>
        </p:spPr>
      </p:pic>
      <p:sp>
        <p:nvSpPr>
          <p:cNvPr id="11" name="Striped Right Arrow 10"/>
          <p:cNvSpPr/>
          <p:nvPr/>
        </p:nvSpPr>
        <p:spPr>
          <a:xfrm>
            <a:off x="165463" y="1828800"/>
            <a:ext cx="8809767" cy="452846"/>
          </a:xfrm>
          <a:prstGeom prst="stripedRightArrow">
            <a:avLst>
              <a:gd name="adj1" fmla="val 50000"/>
              <a:gd name="adj2" fmla="val 81579"/>
            </a:avLst>
          </a:prstGeom>
          <a:solidFill>
            <a:schemeClr val="accent3">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chemeClr val="bg2"/>
                </a:solidFill>
              </a:rPr>
              <a:t>“</a:t>
            </a:r>
            <a:r>
              <a:rPr lang="nl-BE" sz="1400" b="1" dirty="0">
                <a:solidFill>
                  <a:schemeClr val="bg2"/>
                </a:solidFill>
              </a:rPr>
              <a:t>WAT</a:t>
            </a:r>
            <a:r>
              <a:rPr lang="nl-BE" sz="1400" dirty="0">
                <a:solidFill>
                  <a:schemeClr val="bg2"/>
                </a:solidFill>
              </a:rPr>
              <a:t>” van verandering </a:t>
            </a:r>
            <a:r>
              <a:rPr lang="nl-BE" sz="1200" dirty="0">
                <a:solidFill>
                  <a:schemeClr val="bg2"/>
                </a:solidFill>
              </a:rPr>
              <a:t>(alle externe en organisatorische factoren)</a:t>
            </a:r>
          </a:p>
        </p:txBody>
      </p:sp>
      <p:sp>
        <p:nvSpPr>
          <p:cNvPr id="12" name="Striped Right Arrow 11"/>
          <p:cNvSpPr/>
          <p:nvPr/>
        </p:nvSpPr>
        <p:spPr>
          <a:xfrm>
            <a:off x="165462" y="4048441"/>
            <a:ext cx="8809767" cy="452846"/>
          </a:xfrm>
          <a:prstGeom prst="stripedRightArrow">
            <a:avLst>
              <a:gd name="adj1" fmla="val 50000"/>
              <a:gd name="adj2" fmla="val 81579"/>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chemeClr val="bg2"/>
                </a:solidFill>
              </a:rPr>
              <a:t>“</a:t>
            </a:r>
            <a:r>
              <a:rPr lang="nl-BE" sz="1400" b="1" dirty="0">
                <a:solidFill>
                  <a:schemeClr val="bg2"/>
                </a:solidFill>
              </a:rPr>
              <a:t>HOE</a:t>
            </a:r>
            <a:r>
              <a:rPr lang="nl-BE" sz="1400" dirty="0">
                <a:solidFill>
                  <a:schemeClr val="bg2"/>
                </a:solidFill>
              </a:rPr>
              <a:t>” van verandering </a:t>
            </a:r>
            <a:r>
              <a:rPr lang="nl-BE" sz="1200" dirty="0">
                <a:solidFill>
                  <a:schemeClr val="bg2"/>
                </a:solidFill>
              </a:rPr>
              <a:t>(procesmatige factoren)</a:t>
            </a:r>
          </a:p>
        </p:txBody>
      </p:sp>
      <p:sp>
        <p:nvSpPr>
          <p:cNvPr id="14"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04570" cy="550331"/>
          </a:xfrm>
        </p:spPr>
        <p:txBody>
          <a:bodyPr/>
          <a:lstStyle/>
          <a:p>
            <a:r>
              <a:rPr lang="nl-BE" sz="1800" dirty="0"/>
              <a:t>3. Terugkoppeling: 3 theoretische kaders als handvat (dynamieken)</a:t>
            </a:r>
            <a:br>
              <a:rPr lang="nl-BE" sz="1800" dirty="0"/>
            </a:br>
            <a:r>
              <a:rPr lang="nl-BE" sz="1800" dirty="0"/>
              <a:t>		</a:t>
            </a:r>
            <a:r>
              <a:rPr lang="nl-BE" sz="1800" dirty="0">
                <a:solidFill>
                  <a:schemeClr val="accent1"/>
                </a:solidFill>
              </a:rPr>
              <a:t>Organisatieverandering als een continu proces</a:t>
            </a:r>
            <a:endParaRPr lang="en-BE" sz="1800" dirty="0">
              <a:solidFill>
                <a:schemeClr val="accent1"/>
              </a:solidFill>
            </a:endParaRPr>
          </a:p>
        </p:txBody>
      </p:sp>
    </p:spTree>
    <p:extLst>
      <p:ext uri="{BB962C8B-B14F-4D97-AF65-F5344CB8AC3E}">
        <p14:creationId xmlns:p14="http://schemas.microsoft.com/office/powerpoint/2010/main" val="2867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500" fill="hold"/>
                                        <p:tgtEl>
                                          <p:spTgt spid="12"/>
                                        </p:tgtEl>
                                        <p:attrNameLst>
                                          <p:attrName>ppt_x</p:attrName>
                                        </p:attrNameLst>
                                      </p:cBhvr>
                                      <p:tavLst>
                                        <p:tav tm="0">
                                          <p:val>
                                            <p:strVal val="0-#ppt_w/2"/>
                                          </p:val>
                                        </p:tav>
                                        <p:tav tm="100000">
                                          <p:val>
                                            <p:strVal val="#ppt_x"/>
                                          </p:val>
                                        </p:tav>
                                      </p:tavLst>
                                    </p:anim>
                                    <p:anim calcmode="lin" valueType="num">
                                      <p:cBhvr additive="base">
                                        <p:cTn id="14" dur="1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animEffect transition="in" filter="fade">
                                      <p:cBhvr>
                                        <p:cTn id="19"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04570" cy="550331"/>
          </a:xfrm>
        </p:spPr>
        <p:txBody>
          <a:bodyPr/>
          <a:lstStyle/>
          <a:p>
            <a:r>
              <a:rPr lang="nl-BE" sz="1800" dirty="0"/>
              <a:t>3. Terugkoppeling: 3 theoretische kaders als handvat (dynamieken)</a:t>
            </a:r>
            <a:br>
              <a:rPr lang="nl-BE" sz="1800" dirty="0"/>
            </a:br>
            <a:r>
              <a:rPr lang="nl-BE" sz="1800" dirty="0"/>
              <a:t>		</a:t>
            </a:r>
            <a:r>
              <a:rPr lang="nl-BE" sz="1800" dirty="0">
                <a:solidFill>
                  <a:schemeClr val="accent1"/>
                </a:solidFill>
              </a:rPr>
              <a:t>Drie invalshoeken als basis voor de analyse</a:t>
            </a:r>
            <a:endParaRPr lang="en-BE" sz="1800" dirty="0">
              <a:solidFill>
                <a:schemeClr val="accent1"/>
              </a:solidFill>
            </a:endParaRPr>
          </a:p>
        </p:txBody>
      </p:sp>
      <p:sp>
        <p:nvSpPr>
          <p:cNvPr id="2" name="Text Placeholder 1"/>
          <p:cNvSpPr>
            <a:spLocks noGrp="1"/>
          </p:cNvSpPr>
          <p:nvPr>
            <p:ph type="body" sz="quarter" idx="10"/>
          </p:nvPr>
        </p:nvSpPr>
        <p:spPr>
          <a:xfrm>
            <a:off x="277292" y="1249752"/>
            <a:ext cx="7402769" cy="2937600"/>
          </a:xfrm>
        </p:spPr>
        <p:txBody>
          <a:bodyPr/>
          <a:lstStyle/>
          <a:p>
            <a:r>
              <a:rPr lang="nl-BE" b="1" dirty="0"/>
              <a:t>Tempel-model van </a:t>
            </a:r>
            <a:r>
              <a:rPr lang="nl-BE" b="1" dirty="0" err="1"/>
              <a:t>Flanders</a:t>
            </a:r>
            <a:r>
              <a:rPr lang="nl-BE" b="1" dirty="0"/>
              <a:t> </a:t>
            </a:r>
            <a:r>
              <a:rPr lang="nl-BE" b="1" dirty="0" err="1"/>
              <a:t>Synergy</a:t>
            </a:r>
            <a:endParaRPr lang="nl-BE" b="1" dirty="0"/>
          </a:p>
          <a:p>
            <a:pPr lvl="1"/>
            <a:r>
              <a:rPr lang="nl-BE" dirty="0"/>
              <a:t>Holistische kijk op essentiële bouwstenen van de arbeidsorganisatie</a:t>
            </a:r>
          </a:p>
          <a:p>
            <a:endParaRPr lang="nl-BE" dirty="0"/>
          </a:p>
          <a:p>
            <a:r>
              <a:rPr lang="nl-BE" b="1" dirty="0"/>
              <a:t>Job </a:t>
            </a:r>
            <a:r>
              <a:rPr lang="nl-BE" b="1" dirty="0" err="1"/>
              <a:t>demands</a:t>
            </a:r>
            <a:r>
              <a:rPr lang="nl-BE" b="1" dirty="0"/>
              <a:t>-resources model</a:t>
            </a:r>
          </a:p>
          <a:p>
            <a:pPr lvl="1"/>
            <a:r>
              <a:rPr lang="nl-BE" dirty="0"/>
              <a:t>Bouwt verder op het </a:t>
            </a:r>
            <a:r>
              <a:rPr lang="nl-BE" dirty="0" err="1"/>
              <a:t>Karasek</a:t>
            </a:r>
            <a:r>
              <a:rPr lang="nl-BE" dirty="0"/>
              <a:t>-model (job </a:t>
            </a:r>
            <a:r>
              <a:rPr lang="nl-BE" dirty="0" err="1"/>
              <a:t>demands</a:t>
            </a:r>
            <a:r>
              <a:rPr lang="nl-BE" dirty="0"/>
              <a:t> – control model)</a:t>
            </a:r>
          </a:p>
          <a:p>
            <a:pPr lvl="1"/>
            <a:r>
              <a:rPr lang="nl-BE" dirty="0"/>
              <a:t>Stress- en motivatiebronnen als triggers voor psychosociale werkbeleving</a:t>
            </a:r>
          </a:p>
          <a:p>
            <a:pPr lvl="1"/>
            <a:r>
              <a:rPr lang="nl-BE" dirty="0"/>
              <a:t>Streven naar positieve spiralen en doorbreken van negatieve spiralen</a:t>
            </a:r>
          </a:p>
          <a:p>
            <a:pPr marL="0" indent="0">
              <a:buNone/>
            </a:pPr>
            <a:endParaRPr lang="nl-BE" dirty="0"/>
          </a:p>
          <a:p>
            <a:r>
              <a:rPr lang="nl-BE" b="1" dirty="0"/>
              <a:t>Het veranderingsproces: het “hoe” van verandering</a:t>
            </a:r>
          </a:p>
          <a:p>
            <a:pPr lvl="1"/>
            <a:r>
              <a:rPr lang="nl-BE" dirty="0"/>
              <a:t>Verandering als een continu proces</a:t>
            </a:r>
          </a:p>
          <a:p>
            <a:pPr lvl="1"/>
            <a:r>
              <a:rPr lang="nl-BE" dirty="0"/>
              <a:t>Stapsgewijze aanpak van verandering </a:t>
            </a:r>
            <a:r>
              <a:rPr lang="nl-BE" sz="800" dirty="0"/>
              <a:t>(Kotter, 1996)</a:t>
            </a:r>
            <a:endParaRPr lang="nl-BE" sz="1200" dirty="0"/>
          </a:p>
          <a:p>
            <a:pPr lvl="1"/>
            <a:r>
              <a:rPr lang="nl-BE" dirty="0"/>
              <a:t>Het veranderingsvermogen van de organisatie </a:t>
            </a:r>
            <a:r>
              <a:rPr lang="nl-BE" sz="800" dirty="0"/>
              <a:t>(Werkman, Boonstra, &amp; Bennebroek Gravenborst, 2001)</a:t>
            </a:r>
            <a:endParaRPr lang="nl-BE" dirty="0"/>
          </a:p>
        </p:txBody>
      </p:sp>
      <p:sp>
        <p:nvSpPr>
          <p:cNvPr id="4" name="Right Bracket 3"/>
          <p:cNvSpPr/>
          <p:nvPr/>
        </p:nvSpPr>
        <p:spPr>
          <a:xfrm>
            <a:off x="6756622" y="1231300"/>
            <a:ext cx="263471" cy="2094339"/>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BE"/>
          </a:p>
        </p:txBody>
      </p:sp>
      <p:sp>
        <p:nvSpPr>
          <p:cNvPr id="6" name="Right Bracket 5"/>
          <p:cNvSpPr/>
          <p:nvPr/>
        </p:nvSpPr>
        <p:spPr>
          <a:xfrm>
            <a:off x="6756622" y="3560446"/>
            <a:ext cx="263471" cy="1304815"/>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BE"/>
          </a:p>
        </p:txBody>
      </p:sp>
      <p:sp>
        <p:nvSpPr>
          <p:cNvPr id="7" name="TextBox 6"/>
          <p:cNvSpPr txBox="1"/>
          <p:nvPr/>
        </p:nvSpPr>
        <p:spPr>
          <a:xfrm>
            <a:off x="7021905" y="1776402"/>
            <a:ext cx="1577676" cy="584775"/>
          </a:xfrm>
          <a:prstGeom prst="rect">
            <a:avLst/>
          </a:prstGeom>
          <a:noFill/>
        </p:spPr>
        <p:txBody>
          <a:bodyPr wrap="none" rtlCol="0">
            <a:spAutoFit/>
          </a:bodyPr>
          <a:lstStyle/>
          <a:p>
            <a:r>
              <a:rPr lang="nl-BE" sz="1600" dirty="0">
                <a:solidFill>
                  <a:schemeClr val="accent1"/>
                </a:solidFill>
              </a:rPr>
              <a:t>Het “</a:t>
            </a:r>
            <a:r>
              <a:rPr lang="nl-BE" sz="1600" b="1" dirty="0">
                <a:solidFill>
                  <a:schemeClr val="accent1"/>
                </a:solidFill>
              </a:rPr>
              <a:t>wat</a:t>
            </a:r>
            <a:r>
              <a:rPr lang="nl-BE" sz="1600" dirty="0">
                <a:solidFill>
                  <a:schemeClr val="accent1"/>
                </a:solidFill>
              </a:rPr>
              <a:t>” van </a:t>
            </a:r>
            <a:br>
              <a:rPr lang="nl-BE" sz="1600" dirty="0">
                <a:solidFill>
                  <a:schemeClr val="accent1"/>
                </a:solidFill>
              </a:rPr>
            </a:br>
            <a:r>
              <a:rPr lang="nl-BE" sz="1600" dirty="0">
                <a:solidFill>
                  <a:schemeClr val="accent1"/>
                </a:solidFill>
              </a:rPr>
              <a:t>verandering</a:t>
            </a:r>
          </a:p>
        </p:txBody>
      </p:sp>
      <p:sp>
        <p:nvSpPr>
          <p:cNvPr id="8" name="TextBox 7"/>
          <p:cNvSpPr txBox="1"/>
          <p:nvPr/>
        </p:nvSpPr>
        <p:spPr>
          <a:xfrm>
            <a:off x="7046984" y="3624324"/>
            <a:ext cx="1529586" cy="584775"/>
          </a:xfrm>
          <a:prstGeom prst="rect">
            <a:avLst/>
          </a:prstGeom>
          <a:noFill/>
        </p:spPr>
        <p:txBody>
          <a:bodyPr wrap="none" rtlCol="0">
            <a:spAutoFit/>
          </a:bodyPr>
          <a:lstStyle/>
          <a:p>
            <a:r>
              <a:rPr lang="nl-BE" sz="1600" dirty="0">
                <a:solidFill>
                  <a:schemeClr val="accent1"/>
                </a:solidFill>
              </a:rPr>
              <a:t>Het “</a:t>
            </a:r>
            <a:r>
              <a:rPr lang="nl-BE" sz="1600" b="1" dirty="0">
                <a:solidFill>
                  <a:schemeClr val="accent1"/>
                </a:solidFill>
              </a:rPr>
              <a:t>hoe</a:t>
            </a:r>
            <a:r>
              <a:rPr lang="nl-BE" sz="1600" dirty="0">
                <a:solidFill>
                  <a:schemeClr val="accent1"/>
                </a:solidFill>
              </a:rPr>
              <a:t>” van</a:t>
            </a:r>
            <a:br>
              <a:rPr lang="nl-BE" sz="1600" dirty="0">
                <a:solidFill>
                  <a:schemeClr val="accent1"/>
                </a:solidFill>
              </a:rPr>
            </a:br>
            <a:r>
              <a:rPr lang="nl-BE" sz="1600" dirty="0">
                <a:solidFill>
                  <a:schemeClr val="accent1"/>
                </a:solidFill>
              </a:rPr>
              <a:t>verandering</a:t>
            </a:r>
          </a:p>
        </p:txBody>
      </p:sp>
      <p:pic>
        <p:nvPicPr>
          <p:cNvPr id="9" name="Picture Placeholder 33">
            <a:extLst>
              <a:ext uri="{FF2B5EF4-FFF2-40B4-BE49-F238E27FC236}">
                <a16:creationId xmlns:a16="http://schemas.microsoft.com/office/drawing/2014/main" id="{5CDDE369-D620-4DEA-8037-DFAC355CBEB5}"/>
              </a:ext>
            </a:extLst>
          </p:cNvPr>
          <p:cNvPicPr>
            <a:picLocks noChangeAspect="1"/>
          </p:cNvPicPr>
          <p:nvPr/>
        </p:nvPicPr>
        <p:blipFill>
          <a:blip r:embed="rId2"/>
          <a:srcRect l="31335" r="31335"/>
          <a:stretch>
            <a:fillRect/>
          </a:stretch>
        </p:blipFill>
        <p:spPr>
          <a:xfrm>
            <a:off x="8165349" y="201728"/>
            <a:ext cx="809881" cy="809881"/>
          </a:xfrm>
          <a:prstGeom prst="ellipse">
            <a:avLst/>
          </a:prstGeom>
        </p:spPr>
      </p:pic>
    </p:spTree>
    <p:extLst>
      <p:ext uri="{BB962C8B-B14F-4D97-AF65-F5344CB8AC3E}">
        <p14:creationId xmlns:p14="http://schemas.microsoft.com/office/powerpoint/2010/main" val="371465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21988" cy="550331"/>
          </a:xfrm>
        </p:spPr>
        <p:txBody>
          <a:bodyPr/>
          <a:lstStyle/>
          <a:p>
            <a:r>
              <a:rPr lang="nl-BE" sz="1800" dirty="0"/>
              <a:t>3. Terugkoppeling: 3 theoretische kaders als handvat (dynamieken)</a:t>
            </a:r>
            <a:br>
              <a:rPr lang="nl-BE" sz="1800" dirty="0"/>
            </a:br>
            <a:r>
              <a:rPr lang="nl-BE" sz="1800" dirty="0"/>
              <a:t>		</a:t>
            </a:r>
            <a:r>
              <a:rPr lang="nl-BE" sz="1800" dirty="0">
                <a:solidFill>
                  <a:schemeClr val="accent1"/>
                </a:solidFill>
              </a:rPr>
              <a:t>Tempel-model (</a:t>
            </a:r>
            <a:r>
              <a:rPr lang="nl-BE" sz="1800" dirty="0" err="1">
                <a:solidFill>
                  <a:schemeClr val="accent1"/>
                </a:solidFill>
              </a:rPr>
              <a:t>Flanders</a:t>
            </a:r>
            <a:r>
              <a:rPr lang="nl-BE" sz="1800" dirty="0">
                <a:solidFill>
                  <a:schemeClr val="accent1"/>
                </a:solidFill>
              </a:rPr>
              <a:t> </a:t>
            </a:r>
            <a:r>
              <a:rPr lang="nl-BE" sz="1800" dirty="0" err="1">
                <a:solidFill>
                  <a:schemeClr val="accent1"/>
                </a:solidFill>
              </a:rPr>
              <a:t>Synergy</a:t>
            </a:r>
            <a:r>
              <a:rPr lang="nl-BE" sz="1800" dirty="0">
                <a:solidFill>
                  <a:schemeClr val="accent1"/>
                </a:solidFill>
              </a:rPr>
              <a:t>)</a:t>
            </a:r>
            <a:endParaRPr lang="en-BE" sz="1800" dirty="0">
              <a:solidFill>
                <a:schemeClr val="accent1"/>
              </a:solidFill>
            </a:endParaRPr>
          </a:p>
        </p:txBody>
      </p:sp>
      <p:grpSp>
        <p:nvGrpSpPr>
          <p:cNvPr id="40" name="Group 39"/>
          <p:cNvGrpSpPr/>
          <p:nvPr/>
        </p:nvGrpSpPr>
        <p:grpSpPr>
          <a:xfrm>
            <a:off x="2457601" y="1628391"/>
            <a:ext cx="3876439" cy="3139784"/>
            <a:chOff x="2499686" y="943178"/>
            <a:chExt cx="4004204" cy="3764667"/>
          </a:xfrm>
        </p:grpSpPr>
        <p:sp>
          <p:nvSpPr>
            <p:cNvPr id="41" name="Rectangle 3"/>
            <p:cNvSpPr>
              <a:spLocks noChangeArrowheads="1"/>
            </p:cNvSpPr>
            <p:nvPr/>
          </p:nvSpPr>
          <p:spPr bwMode="auto">
            <a:xfrm>
              <a:off x="2828602" y="2040759"/>
              <a:ext cx="276481" cy="1770907"/>
            </a:xfrm>
            <a:prstGeom prst="rect">
              <a:avLst/>
            </a:prstGeom>
            <a:solidFill>
              <a:schemeClr val="bg1">
                <a:lumMod val="75000"/>
              </a:schemeClr>
            </a:solidFill>
            <a:ln w="9525">
              <a:solidFill>
                <a:schemeClr val="bg1">
                  <a:lumMod val="75000"/>
                </a:schemeClr>
              </a:solidFill>
              <a:miter lim="800000"/>
              <a:headEnd/>
              <a:tailEnd/>
            </a:ln>
          </p:spPr>
          <p:txBody>
            <a:bodyPr/>
            <a:lstStyle/>
            <a:p>
              <a:pPr defTabSz="686440"/>
              <a:endParaRPr lang="nl-NL" sz="1400">
                <a:solidFill>
                  <a:prstClr val="black"/>
                </a:solidFill>
              </a:endParaRPr>
            </a:p>
          </p:txBody>
        </p:sp>
        <p:sp>
          <p:nvSpPr>
            <p:cNvPr id="42" name="Rectangle 6"/>
            <p:cNvSpPr>
              <a:spLocks noChangeArrowheads="1"/>
            </p:cNvSpPr>
            <p:nvPr/>
          </p:nvSpPr>
          <p:spPr bwMode="auto">
            <a:xfrm rot="16200000">
              <a:off x="2617358" y="2499536"/>
              <a:ext cx="647725" cy="190752"/>
            </a:xfrm>
            <a:prstGeom prst="rect">
              <a:avLst/>
            </a:prstGeom>
            <a:noFill/>
            <a:ln w="9525">
              <a:noFill/>
              <a:miter lim="800000"/>
              <a:headEnd/>
              <a:tailEnd/>
            </a:ln>
          </p:spPr>
          <p:txBody>
            <a:bodyPr wrap="none" lIns="0" tIns="0" rIns="0" bIns="0">
              <a:spAutoFit/>
            </a:bodyPr>
            <a:lstStyle/>
            <a:p>
              <a:pPr defTabSz="686440" eaLnBrk="0" hangingPunct="0"/>
              <a:r>
                <a:rPr lang="en-GB" sz="1200" b="1" dirty="0" err="1">
                  <a:solidFill>
                    <a:schemeClr val="bg2"/>
                  </a:solidFill>
                </a:rPr>
                <a:t>Mensen</a:t>
              </a:r>
              <a:endParaRPr lang="en-GB" sz="1200" b="1" dirty="0">
                <a:solidFill>
                  <a:schemeClr val="bg2"/>
                </a:solidFill>
              </a:endParaRPr>
            </a:p>
          </p:txBody>
        </p:sp>
        <p:sp>
          <p:nvSpPr>
            <p:cNvPr id="43" name="Rectangle 7"/>
            <p:cNvSpPr>
              <a:spLocks noChangeArrowheads="1"/>
            </p:cNvSpPr>
            <p:nvPr/>
          </p:nvSpPr>
          <p:spPr bwMode="auto">
            <a:xfrm>
              <a:off x="3864213" y="2039567"/>
              <a:ext cx="276481" cy="1762565"/>
            </a:xfrm>
            <a:prstGeom prst="rect">
              <a:avLst/>
            </a:prstGeom>
            <a:solidFill>
              <a:schemeClr val="accent3"/>
            </a:solidFill>
            <a:ln w="9525">
              <a:noFill/>
              <a:miter lim="800000"/>
              <a:headEnd/>
              <a:tailEnd/>
            </a:ln>
          </p:spPr>
          <p:txBody>
            <a:bodyPr/>
            <a:lstStyle/>
            <a:p>
              <a:pPr defTabSz="686440"/>
              <a:endParaRPr lang="nl-NL" sz="1400">
                <a:solidFill>
                  <a:prstClr val="black"/>
                </a:solidFill>
              </a:endParaRPr>
            </a:p>
          </p:txBody>
        </p:sp>
        <p:sp>
          <p:nvSpPr>
            <p:cNvPr id="44" name="Rectangle 10"/>
            <p:cNvSpPr>
              <a:spLocks noChangeArrowheads="1"/>
            </p:cNvSpPr>
            <p:nvPr/>
          </p:nvSpPr>
          <p:spPr bwMode="auto">
            <a:xfrm rot="16200000">
              <a:off x="3609472" y="2473323"/>
              <a:ext cx="772855" cy="190752"/>
            </a:xfrm>
            <a:prstGeom prst="rect">
              <a:avLst/>
            </a:prstGeom>
            <a:noFill/>
            <a:ln w="9525">
              <a:noFill/>
              <a:miter lim="800000"/>
              <a:headEnd/>
              <a:tailEnd/>
            </a:ln>
          </p:spPr>
          <p:txBody>
            <a:bodyPr wrap="square" lIns="0" tIns="0" rIns="0" bIns="0">
              <a:spAutoFit/>
            </a:bodyPr>
            <a:lstStyle/>
            <a:p>
              <a:pPr defTabSz="686440" eaLnBrk="0" hangingPunct="0"/>
              <a:r>
                <a:rPr lang="en-GB" sz="1200" b="1" dirty="0" err="1">
                  <a:solidFill>
                    <a:schemeClr val="bg2"/>
                  </a:solidFill>
                </a:rPr>
                <a:t>Cultuur</a:t>
              </a:r>
              <a:endParaRPr lang="en-GB" sz="1200" b="1" dirty="0">
                <a:solidFill>
                  <a:schemeClr val="bg2"/>
                </a:solidFill>
              </a:endParaRPr>
            </a:p>
          </p:txBody>
        </p:sp>
        <p:sp>
          <p:nvSpPr>
            <p:cNvPr id="45" name="Rectangle 11"/>
            <p:cNvSpPr>
              <a:spLocks noChangeArrowheads="1"/>
            </p:cNvSpPr>
            <p:nvPr/>
          </p:nvSpPr>
          <p:spPr bwMode="auto">
            <a:xfrm>
              <a:off x="4899825" y="2040759"/>
              <a:ext cx="277672" cy="1770907"/>
            </a:xfrm>
            <a:prstGeom prst="rect">
              <a:avLst/>
            </a:prstGeom>
            <a:solidFill>
              <a:schemeClr val="accent4"/>
            </a:solidFill>
            <a:ln w="9525">
              <a:noFill/>
              <a:miter lim="800000"/>
              <a:headEnd/>
              <a:tailEnd/>
            </a:ln>
          </p:spPr>
          <p:txBody>
            <a:bodyPr/>
            <a:lstStyle/>
            <a:p>
              <a:pPr defTabSz="686440"/>
              <a:endParaRPr lang="nl-NL" sz="1400">
                <a:solidFill>
                  <a:prstClr val="black"/>
                </a:solidFill>
              </a:endParaRPr>
            </a:p>
          </p:txBody>
        </p:sp>
        <p:sp>
          <p:nvSpPr>
            <p:cNvPr id="46" name="Rectangle 14"/>
            <p:cNvSpPr>
              <a:spLocks noChangeArrowheads="1"/>
            </p:cNvSpPr>
            <p:nvPr/>
          </p:nvSpPr>
          <p:spPr bwMode="auto">
            <a:xfrm rot="16200000">
              <a:off x="4609239" y="2536481"/>
              <a:ext cx="820709" cy="190752"/>
            </a:xfrm>
            <a:prstGeom prst="rect">
              <a:avLst/>
            </a:prstGeom>
            <a:noFill/>
            <a:ln w="9525">
              <a:noFill/>
              <a:miter lim="800000"/>
              <a:headEnd/>
              <a:tailEnd/>
            </a:ln>
          </p:spPr>
          <p:txBody>
            <a:bodyPr wrap="none" lIns="0" tIns="0" rIns="0" bIns="0">
              <a:spAutoFit/>
            </a:bodyPr>
            <a:lstStyle/>
            <a:p>
              <a:pPr defTabSz="686440" eaLnBrk="0" hangingPunct="0"/>
              <a:r>
                <a:rPr lang="en-GB" sz="1200" b="1">
                  <a:solidFill>
                    <a:schemeClr val="bg2"/>
                  </a:solidFill>
                </a:rPr>
                <a:t>Structuur</a:t>
              </a:r>
              <a:endParaRPr lang="en-GB" sz="1200" b="1" dirty="0">
                <a:solidFill>
                  <a:schemeClr val="bg2"/>
                </a:solidFill>
              </a:endParaRPr>
            </a:p>
          </p:txBody>
        </p:sp>
        <p:sp>
          <p:nvSpPr>
            <p:cNvPr id="47" name="Rectangle 15"/>
            <p:cNvSpPr>
              <a:spLocks noChangeArrowheads="1"/>
            </p:cNvSpPr>
            <p:nvPr/>
          </p:nvSpPr>
          <p:spPr bwMode="auto">
            <a:xfrm>
              <a:off x="5937819" y="2040759"/>
              <a:ext cx="276481" cy="1751839"/>
            </a:xfrm>
            <a:prstGeom prst="rect">
              <a:avLst/>
            </a:prstGeom>
            <a:solidFill>
              <a:schemeClr val="bg1"/>
            </a:solidFill>
            <a:ln w="9525">
              <a:noFill/>
              <a:miter lim="800000"/>
              <a:headEnd/>
              <a:tailEnd/>
            </a:ln>
          </p:spPr>
          <p:txBody>
            <a:bodyPr/>
            <a:lstStyle/>
            <a:p>
              <a:pPr defTabSz="686440"/>
              <a:endParaRPr lang="nl-NL" sz="1400">
                <a:solidFill>
                  <a:prstClr val="black"/>
                </a:solidFill>
              </a:endParaRPr>
            </a:p>
          </p:txBody>
        </p:sp>
        <p:sp>
          <p:nvSpPr>
            <p:cNvPr id="48" name="Rectangle 18"/>
            <p:cNvSpPr>
              <a:spLocks noChangeArrowheads="1"/>
            </p:cNvSpPr>
            <p:nvPr/>
          </p:nvSpPr>
          <p:spPr bwMode="auto">
            <a:xfrm rot="16200000">
              <a:off x="5638161" y="2573424"/>
              <a:ext cx="824553" cy="190752"/>
            </a:xfrm>
            <a:prstGeom prst="rect">
              <a:avLst/>
            </a:prstGeom>
            <a:noFill/>
            <a:ln w="9525">
              <a:noFill/>
              <a:miter lim="800000"/>
              <a:headEnd/>
              <a:tailEnd/>
            </a:ln>
          </p:spPr>
          <p:txBody>
            <a:bodyPr wrap="none" lIns="0" tIns="0" rIns="0" bIns="0">
              <a:spAutoFit/>
            </a:bodyPr>
            <a:lstStyle/>
            <a:p>
              <a:pPr defTabSz="686440" eaLnBrk="0" hangingPunct="0"/>
              <a:r>
                <a:rPr lang="en-GB" sz="1200" b="1">
                  <a:solidFill>
                    <a:schemeClr val="bg2"/>
                  </a:solidFill>
                </a:rPr>
                <a:t>Systemen</a:t>
              </a:r>
              <a:endParaRPr lang="en-GB" sz="400" b="1">
                <a:solidFill>
                  <a:schemeClr val="bg2"/>
                </a:solidFill>
              </a:endParaRPr>
            </a:p>
          </p:txBody>
        </p:sp>
        <p:sp>
          <p:nvSpPr>
            <p:cNvPr id="49" name="Rectangle 22"/>
            <p:cNvSpPr>
              <a:spLocks noChangeArrowheads="1"/>
            </p:cNvSpPr>
            <p:nvPr/>
          </p:nvSpPr>
          <p:spPr bwMode="auto">
            <a:xfrm>
              <a:off x="2499686" y="4376545"/>
              <a:ext cx="4004204" cy="331300"/>
            </a:xfrm>
            <a:prstGeom prst="rect">
              <a:avLst/>
            </a:prstGeom>
            <a:solidFill>
              <a:schemeClr val="tx2"/>
            </a:solidFill>
            <a:ln w="9525">
              <a:noFill/>
              <a:miter lim="800000"/>
              <a:headEnd/>
              <a:tailEnd/>
            </a:ln>
          </p:spPr>
          <p:txBody>
            <a:bodyPr/>
            <a:lstStyle/>
            <a:p>
              <a:pPr defTabSz="686440"/>
              <a:endParaRPr lang="nl-NL" sz="1400">
                <a:solidFill>
                  <a:prstClr val="black"/>
                </a:solidFill>
              </a:endParaRPr>
            </a:p>
          </p:txBody>
        </p:sp>
        <p:sp>
          <p:nvSpPr>
            <p:cNvPr id="50" name="Rectangle 24"/>
            <p:cNvSpPr>
              <a:spLocks noChangeArrowheads="1"/>
            </p:cNvSpPr>
            <p:nvPr/>
          </p:nvSpPr>
          <p:spPr bwMode="auto">
            <a:xfrm>
              <a:off x="2735648" y="4016643"/>
              <a:ext cx="3548964" cy="331300"/>
            </a:xfrm>
            <a:prstGeom prst="rect">
              <a:avLst/>
            </a:prstGeom>
            <a:solidFill>
              <a:schemeClr val="tx1"/>
            </a:solidFill>
            <a:ln w="9525">
              <a:noFill/>
              <a:miter lim="800000"/>
              <a:headEnd/>
              <a:tailEnd/>
            </a:ln>
          </p:spPr>
          <p:txBody>
            <a:bodyPr/>
            <a:lstStyle/>
            <a:p>
              <a:pPr defTabSz="686440"/>
              <a:endParaRPr lang="nl-NL" sz="1400">
                <a:solidFill>
                  <a:prstClr val="black"/>
                </a:solidFill>
              </a:endParaRPr>
            </a:p>
          </p:txBody>
        </p:sp>
        <p:sp>
          <p:nvSpPr>
            <p:cNvPr id="51" name="Rectangle 25"/>
            <p:cNvSpPr>
              <a:spLocks noChangeArrowheads="1"/>
            </p:cNvSpPr>
            <p:nvPr/>
          </p:nvSpPr>
          <p:spPr bwMode="auto">
            <a:xfrm>
              <a:off x="2735648" y="4063120"/>
              <a:ext cx="3548965" cy="221418"/>
            </a:xfrm>
            <a:prstGeom prst="rect">
              <a:avLst/>
            </a:prstGeom>
            <a:noFill/>
            <a:ln w="9525">
              <a:noFill/>
              <a:miter lim="800000"/>
              <a:headEnd/>
              <a:tailEnd/>
            </a:ln>
          </p:spPr>
          <p:txBody>
            <a:bodyPr wrap="square" lIns="0" tIns="0" rIns="0" bIns="0">
              <a:spAutoFit/>
            </a:bodyPr>
            <a:lstStyle/>
            <a:p>
              <a:pPr algn="ctr" defTabSz="686440" eaLnBrk="0" hangingPunct="0"/>
              <a:r>
                <a:rPr lang="en-GB" sz="1200" b="1" dirty="0" err="1">
                  <a:solidFill>
                    <a:schemeClr val="bg2"/>
                  </a:solidFill>
                </a:rPr>
                <a:t>Leiderschap</a:t>
              </a:r>
              <a:endParaRPr lang="en-GB" sz="1200" b="1" dirty="0">
                <a:solidFill>
                  <a:schemeClr val="bg2"/>
                </a:solidFill>
              </a:endParaRPr>
            </a:p>
          </p:txBody>
        </p:sp>
        <p:sp>
          <p:nvSpPr>
            <p:cNvPr id="52" name="Rectangle 26"/>
            <p:cNvSpPr>
              <a:spLocks noChangeArrowheads="1"/>
            </p:cNvSpPr>
            <p:nvPr/>
          </p:nvSpPr>
          <p:spPr bwMode="auto">
            <a:xfrm>
              <a:off x="2813110" y="3982082"/>
              <a:ext cx="3211706" cy="482650"/>
            </a:xfrm>
            <a:prstGeom prst="rect">
              <a:avLst/>
            </a:prstGeom>
            <a:noFill/>
            <a:ln w="9525">
              <a:noFill/>
              <a:miter lim="800000"/>
              <a:headEnd/>
              <a:tailEnd/>
            </a:ln>
          </p:spPr>
          <p:txBody>
            <a:bodyPr/>
            <a:lstStyle/>
            <a:p>
              <a:pPr defTabSz="686440"/>
              <a:endParaRPr lang="nl-NL" sz="1400">
                <a:solidFill>
                  <a:prstClr val="black"/>
                </a:solidFill>
              </a:endParaRPr>
            </a:p>
          </p:txBody>
        </p:sp>
        <p:sp>
          <p:nvSpPr>
            <p:cNvPr id="53" name="Rectangle 27"/>
            <p:cNvSpPr>
              <a:spLocks noChangeArrowheads="1"/>
            </p:cNvSpPr>
            <p:nvPr/>
          </p:nvSpPr>
          <p:spPr bwMode="auto">
            <a:xfrm>
              <a:off x="3130109" y="4396804"/>
              <a:ext cx="2888747" cy="221418"/>
            </a:xfrm>
            <a:prstGeom prst="rect">
              <a:avLst/>
            </a:prstGeom>
            <a:noFill/>
            <a:ln w="9525">
              <a:noFill/>
              <a:miter lim="800000"/>
              <a:headEnd/>
              <a:tailEnd/>
            </a:ln>
          </p:spPr>
          <p:txBody>
            <a:bodyPr lIns="0" tIns="0" rIns="0" bIns="0">
              <a:spAutoFit/>
            </a:bodyPr>
            <a:lstStyle/>
            <a:p>
              <a:pPr algn="ctr" defTabSz="686440" eaLnBrk="0" hangingPunct="0"/>
              <a:r>
                <a:rPr lang="en-GB" sz="1200" b="1" dirty="0" err="1">
                  <a:solidFill>
                    <a:schemeClr val="bg2"/>
                  </a:solidFill>
                </a:rPr>
                <a:t>Visie</a:t>
              </a:r>
              <a:endParaRPr lang="en-GB" sz="1200" b="1" dirty="0">
                <a:solidFill>
                  <a:schemeClr val="bg2"/>
                </a:solidFill>
              </a:endParaRPr>
            </a:p>
          </p:txBody>
        </p:sp>
        <p:sp>
          <p:nvSpPr>
            <p:cNvPr id="54" name="Freeform 28"/>
            <p:cNvSpPr>
              <a:spLocks/>
            </p:cNvSpPr>
            <p:nvPr/>
          </p:nvSpPr>
          <p:spPr bwMode="auto">
            <a:xfrm>
              <a:off x="2779741" y="943178"/>
              <a:ext cx="3463160" cy="902138"/>
            </a:xfrm>
            <a:custGeom>
              <a:avLst/>
              <a:gdLst>
                <a:gd name="T0" fmla="*/ 2147483647 w 672"/>
                <a:gd name="T1" fmla="*/ 0 h 240"/>
                <a:gd name="T2" fmla="*/ 0 w 672"/>
                <a:gd name="T3" fmla="*/ 2147483647 h 240"/>
                <a:gd name="T4" fmla="*/ 2147483647 w 672"/>
                <a:gd name="T5" fmla="*/ 2147483647 h 240"/>
                <a:gd name="T6" fmla="*/ 2147483647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336" y="0"/>
                  </a:moveTo>
                  <a:lnTo>
                    <a:pt x="0" y="240"/>
                  </a:lnTo>
                  <a:lnTo>
                    <a:pt x="672" y="240"/>
                  </a:lnTo>
                  <a:lnTo>
                    <a:pt x="336" y="0"/>
                  </a:lnTo>
                  <a:close/>
                </a:path>
              </a:pathLst>
            </a:custGeom>
            <a:solidFill>
              <a:schemeClr val="accent1"/>
            </a:solidFill>
            <a:ln w="9525">
              <a:noFill/>
              <a:round/>
              <a:headEnd/>
              <a:tailEnd/>
            </a:ln>
          </p:spPr>
          <p:txBody>
            <a:bodyPr/>
            <a:lstStyle/>
            <a:p>
              <a:pPr defTabSz="686440"/>
              <a:endParaRPr lang="nl-BE" sz="1100">
                <a:solidFill>
                  <a:prstClr val="black"/>
                </a:solidFill>
              </a:endParaRPr>
            </a:p>
          </p:txBody>
        </p:sp>
        <p:sp>
          <p:nvSpPr>
            <p:cNvPr id="55" name="Rectangle 29"/>
            <p:cNvSpPr>
              <a:spLocks noChangeArrowheads="1"/>
            </p:cNvSpPr>
            <p:nvPr/>
          </p:nvSpPr>
          <p:spPr bwMode="auto">
            <a:xfrm>
              <a:off x="3840379" y="1384117"/>
              <a:ext cx="2234489" cy="461199"/>
            </a:xfrm>
            <a:prstGeom prst="rect">
              <a:avLst/>
            </a:prstGeom>
            <a:noFill/>
            <a:ln w="9525">
              <a:noFill/>
              <a:miter lim="800000"/>
              <a:headEnd/>
              <a:tailEnd/>
            </a:ln>
          </p:spPr>
          <p:txBody>
            <a:bodyPr/>
            <a:lstStyle/>
            <a:p>
              <a:pPr defTabSz="686440"/>
              <a:endParaRPr lang="nl-NL" sz="1400">
                <a:solidFill>
                  <a:prstClr val="black"/>
                </a:solidFill>
              </a:endParaRPr>
            </a:p>
          </p:txBody>
        </p:sp>
        <p:sp>
          <p:nvSpPr>
            <p:cNvPr id="56" name="Rectangle 35"/>
            <p:cNvSpPr>
              <a:spLocks noChangeArrowheads="1"/>
            </p:cNvSpPr>
            <p:nvPr/>
          </p:nvSpPr>
          <p:spPr bwMode="auto">
            <a:xfrm>
              <a:off x="2742798" y="3834308"/>
              <a:ext cx="434980" cy="147774"/>
            </a:xfrm>
            <a:prstGeom prst="rect">
              <a:avLst/>
            </a:prstGeom>
            <a:solidFill>
              <a:schemeClr val="bg1">
                <a:lumMod val="75000"/>
              </a:schemeClr>
            </a:solidFill>
            <a:ln w="9525">
              <a:solidFill>
                <a:schemeClr val="bg1">
                  <a:lumMod val="75000"/>
                </a:schemeClr>
              </a:solidFill>
              <a:miter lim="800000"/>
              <a:headEnd/>
              <a:tailEnd/>
            </a:ln>
          </p:spPr>
          <p:txBody>
            <a:bodyPr wrap="none" anchor="ctr"/>
            <a:lstStyle/>
            <a:p>
              <a:pPr defTabSz="686440"/>
              <a:endParaRPr lang="nl-NL" sz="1400">
                <a:solidFill>
                  <a:prstClr val="black"/>
                </a:solidFill>
              </a:endParaRPr>
            </a:p>
          </p:txBody>
        </p:sp>
        <p:sp>
          <p:nvSpPr>
            <p:cNvPr id="57" name="Rectangle 36"/>
            <p:cNvSpPr>
              <a:spLocks noChangeArrowheads="1"/>
            </p:cNvSpPr>
            <p:nvPr/>
          </p:nvSpPr>
          <p:spPr bwMode="auto">
            <a:xfrm>
              <a:off x="3777218" y="3834308"/>
              <a:ext cx="434980" cy="147774"/>
            </a:xfrm>
            <a:prstGeom prst="rect">
              <a:avLst/>
            </a:prstGeom>
            <a:solidFill>
              <a:schemeClr val="accent3"/>
            </a:solidFill>
            <a:ln w="9525">
              <a:noFill/>
              <a:miter lim="800000"/>
              <a:headEnd/>
              <a:tailEnd/>
            </a:ln>
          </p:spPr>
          <p:txBody>
            <a:bodyPr wrap="none" anchor="ctr"/>
            <a:lstStyle/>
            <a:p>
              <a:pPr defTabSz="686440"/>
              <a:endParaRPr lang="nl-NL" sz="1400">
                <a:solidFill>
                  <a:prstClr val="black"/>
                </a:solidFill>
              </a:endParaRPr>
            </a:p>
          </p:txBody>
        </p:sp>
        <p:sp>
          <p:nvSpPr>
            <p:cNvPr id="58" name="Rectangle 37"/>
            <p:cNvSpPr>
              <a:spLocks noChangeArrowheads="1"/>
            </p:cNvSpPr>
            <p:nvPr/>
          </p:nvSpPr>
          <p:spPr bwMode="auto">
            <a:xfrm>
              <a:off x="4830705" y="3834308"/>
              <a:ext cx="434980" cy="147774"/>
            </a:xfrm>
            <a:prstGeom prst="rect">
              <a:avLst/>
            </a:prstGeom>
            <a:solidFill>
              <a:schemeClr val="accent4"/>
            </a:solidFill>
            <a:ln w="9525">
              <a:noFill/>
              <a:miter lim="800000"/>
              <a:headEnd/>
              <a:tailEnd/>
            </a:ln>
          </p:spPr>
          <p:txBody>
            <a:bodyPr wrap="none" anchor="ctr"/>
            <a:lstStyle/>
            <a:p>
              <a:pPr defTabSz="686440"/>
              <a:endParaRPr lang="nl-NL" sz="1400">
                <a:solidFill>
                  <a:prstClr val="black"/>
                </a:solidFill>
              </a:endParaRPr>
            </a:p>
          </p:txBody>
        </p:sp>
        <p:sp>
          <p:nvSpPr>
            <p:cNvPr id="59" name="Rectangle 38"/>
            <p:cNvSpPr>
              <a:spLocks noChangeArrowheads="1"/>
            </p:cNvSpPr>
            <p:nvPr/>
          </p:nvSpPr>
          <p:spPr bwMode="auto">
            <a:xfrm>
              <a:off x="5855590" y="3834308"/>
              <a:ext cx="434980" cy="147774"/>
            </a:xfrm>
            <a:prstGeom prst="rect">
              <a:avLst/>
            </a:prstGeom>
            <a:solidFill>
              <a:schemeClr val="bg1"/>
            </a:solidFill>
            <a:ln w="9525">
              <a:noFill/>
              <a:miter lim="800000"/>
              <a:headEnd/>
              <a:tailEnd/>
            </a:ln>
          </p:spPr>
          <p:txBody>
            <a:bodyPr wrap="none" anchor="ctr"/>
            <a:lstStyle/>
            <a:p>
              <a:pPr defTabSz="686440"/>
              <a:endParaRPr lang="nl-NL" sz="1400">
                <a:solidFill>
                  <a:prstClr val="black"/>
                </a:solidFill>
              </a:endParaRPr>
            </a:p>
          </p:txBody>
        </p:sp>
        <p:sp>
          <p:nvSpPr>
            <p:cNvPr id="60" name="Rectangle 39"/>
            <p:cNvSpPr>
              <a:spLocks noChangeArrowheads="1"/>
            </p:cNvSpPr>
            <p:nvPr/>
          </p:nvSpPr>
          <p:spPr bwMode="auto">
            <a:xfrm>
              <a:off x="5855590" y="1865575"/>
              <a:ext cx="434980" cy="147774"/>
            </a:xfrm>
            <a:prstGeom prst="rect">
              <a:avLst/>
            </a:prstGeom>
            <a:solidFill>
              <a:schemeClr val="bg1"/>
            </a:solidFill>
            <a:ln w="9525">
              <a:noFill/>
              <a:miter lim="800000"/>
              <a:headEnd/>
              <a:tailEnd/>
            </a:ln>
          </p:spPr>
          <p:txBody>
            <a:bodyPr wrap="none" anchor="ctr"/>
            <a:lstStyle/>
            <a:p>
              <a:pPr defTabSz="686440"/>
              <a:endParaRPr lang="nl-NL" sz="1400">
                <a:solidFill>
                  <a:prstClr val="black"/>
                </a:solidFill>
              </a:endParaRPr>
            </a:p>
          </p:txBody>
        </p:sp>
        <p:sp>
          <p:nvSpPr>
            <p:cNvPr id="61" name="Rectangle 40"/>
            <p:cNvSpPr>
              <a:spLocks noChangeArrowheads="1"/>
            </p:cNvSpPr>
            <p:nvPr/>
          </p:nvSpPr>
          <p:spPr bwMode="auto">
            <a:xfrm>
              <a:off x="2742798" y="1865575"/>
              <a:ext cx="434980" cy="147774"/>
            </a:xfrm>
            <a:prstGeom prst="rect">
              <a:avLst/>
            </a:prstGeom>
            <a:solidFill>
              <a:schemeClr val="bg1">
                <a:lumMod val="75000"/>
              </a:schemeClr>
            </a:solidFill>
            <a:ln w="9525">
              <a:solidFill>
                <a:schemeClr val="bg1">
                  <a:lumMod val="75000"/>
                </a:schemeClr>
              </a:solidFill>
              <a:miter lim="800000"/>
              <a:headEnd/>
              <a:tailEnd/>
            </a:ln>
          </p:spPr>
          <p:txBody>
            <a:bodyPr wrap="none" anchor="ctr"/>
            <a:lstStyle/>
            <a:p>
              <a:pPr defTabSz="686440"/>
              <a:endParaRPr lang="nl-NL" sz="1400">
                <a:solidFill>
                  <a:prstClr val="black"/>
                </a:solidFill>
              </a:endParaRPr>
            </a:p>
          </p:txBody>
        </p:sp>
        <p:sp>
          <p:nvSpPr>
            <p:cNvPr id="62" name="Rectangle 41"/>
            <p:cNvSpPr>
              <a:spLocks noChangeArrowheads="1"/>
            </p:cNvSpPr>
            <p:nvPr/>
          </p:nvSpPr>
          <p:spPr bwMode="auto">
            <a:xfrm>
              <a:off x="3777218" y="1865575"/>
              <a:ext cx="434980" cy="147774"/>
            </a:xfrm>
            <a:prstGeom prst="rect">
              <a:avLst/>
            </a:prstGeom>
            <a:solidFill>
              <a:schemeClr val="accent3"/>
            </a:solidFill>
            <a:ln w="9525">
              <a:noFill/>
              <a:miter lim="800000"/>
              <a:headEnd/>
              <a:tailEnd/>
            </a:ln>
          </p:spPr>
          <p:txBody>
            <a:bodyPr wrap="none" anchor="ctr"/>
            <a:lstStyle/>
            <a:p>
              <a:pPr defTabSz="686440"/>
              <a:endParaRPr lang="nl-NL" sz="1400">
                <a:solidFill>
                  <a:prstClr val="black"/>
                </a:solidFill>
              </a:endParaRPr>
            </a:p>
          </p:txBody>
        </p:sp>
        <p:sp>
          <p:nvSpPr>
            <p:cNvPr id="63" name="Rectangle 42"/>
            <p:cNvSpPr>
              <a:spLocks noChangeArrowheads="1"/>
            </p:cNvSpPr>
            <p:nvPr/>
          </p:nvSpPr>
          <p:spPr bwMode="auto">
            <a:xfrm>
              <a:off x="4818787" y="1865575"/>
              <a:ext cx="434980" cy="147774"/>
            </a:xfrm>
            <a:prstGeom prst="rect">
              <a:avLst/>
            </a:prstGeom>
            <a:solidFill>
              <a:schemeClr val="accent4"/>
            </a:solidFill>
            <a:ln w="9525">
              <a:noFill/>
              <a:miter lim="800000"/>
              <a:headEnd/>
              <a:tailEnd/>
            </a:ln>
          </p:spPr>
          <p:txBody>
            <a:bodyPr wrap="none" anchor="ctr"/>
            <a:lstStyle/>
            <a:p>
              <a:pPr defTabSz="686440"/>
              <a:endParaRPr lang="nl-NL" sz="1400">
                <a:solidFill>
                  <a:prstClr val="black"/>
                </a:solidFill>
              </a:endParaRPr>
            </a:p>
          </p:txBody>
        </p:sp>
        <p:sp>
          <p:nvSpPr>
            <p:cNvPr id="64" name="Rectangle 63"/>
            <p:cNvSpPr>
              <a:spLocks noChangeArrowheads="1"/>
            </p:cNvSpPr>
            <p:nvPr/>
          </p:nvSpPr>
          <p:spPr bwMode="auto">
            <a:xfrm>
              <a:off x="3593279" y="1333556"/>
              <a:ext cx="1847849" cy="442837"/>
            </a:xfrm>
            <a:prstGeom prst="rect">
              <a:avLst/>
            </a:prstGeom>
            <a:noFill/>
            <a:ln w="9525">
              <a:noFill/>
              <a:miter lim="800000"/>
              <a:headEnd/>
              <a:tailEnd/>
            </a:ln>
          </p:spPr>
          <p:txBody>
            <a:bodyPr wrap="square" lIns="0" tIns="0" rIns="0" bIns="0">
              <a:spAutoFit/>
            </a:bodyPr>
            <a:lstStyle/>
            <a:p>
              <a:pPr algn="ctr" defTabSz="686440" eaLnBrk="0" hangingPunct="0"/>
              <a:r>
                <a:rPr lang="en-GB" sz="1200" b="1" dirty="0">
                  <a:solidFill>
                    <a:schemeClr val="bg2"/>
                  </a:solidFill>
                </a:rPr>
                <a:t>GOESTING</a:t>
              </a:r>
            </a:p>
            <a:p>
              <a:pPr algn="ctr" defTabSz="686440" eaLnBrk="0" hangingPunct="0"/>
              <a:r>
                <a:rPr lang="en-GB" sz="1200" b="1" dirty="0">
                  <a:solidFill>
                    <a:schemeClr val="bg2"/>
                  </a:solidFill>
                </a:rPr>
                <a:t>RESULTATEN</a:t>
              </a:r>
            </a:p>
          </p:txBody>
        </p:sp>
      </p:grpSp>
      <p:sp>
        <p:nvSpPr>
          <p:cNvPr id="65" name="Line Callout 1 (No Border) 64">
            <a:extLst>
              <a:ext uri="{FF2B5EF4-FFF2-40B4-BE49-F238E27FC236}">
                <a16:creationId xmlns:a16="http://schemas.microsoft.com/office/drawing/2014/main" id="{53EBF379-8093-D644-B7EB-6DD83CA6ECCE}"/>
              </a:ext>
            </a:extLst>
          </p:cNvPr>
          <p:cNvSpPr/>
          <p:nvPr/>
        </p:nvSpPr>
        <p:spPr>
          <a:xfrm>
            <a:off x="5864483" y="4642151"/>
            <a:ext cx="3186503" cy="392095"/>
          </a:xfrm>
          <a:prstGeom prst="callout1">
            <a:avLst>
              <a:gd name="adj1" fmla="val 26453"/>
              <a:gd name="adj2" fmla="val -2607"/>
              <a:gd name="adj3" fmla="val -3573"/>
              <a:gd name="adj4" fmla="val -36311"/>
            </a:avLst>
          </a:prstGeom>
          <a:solidFill>
            <a:schemeClr val="tx2">
              <a:alpha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Kernopdracht, doelen en prioriteiten van de organisatie?</a:t>
            </a:r>
          </a:p>
          <a:p>
            <a:pPr algn="ctr"/>
            <a:r>
              <a:rPr lang="nl-NL" sz="900">
                <a:solidFill>
                  <a:schemeClr val="bg2"/>
                </a:solidFill>
              </a:rPr>
              <a:t>Wat vindt men belangrijk (waarden en normen)?</a:t>
            </a:r>
            <a:endParaRPr lang="nl-NL" sz="900" dirty="0">
              <a:solidFill>
                <a:schemeClr val="bg2"/>
              </a:solidFill>
            </a:endParaRPr>
          </a:p>
        </p:txBody>
      </p:sp>
      <p:sp>
        <p:nvSpPr>
          <p:cNvPr id="66" name="Line Callout 1 (No Border) 65">
            <a:extLst>
              <a:ext uri="{FF2B5EF4-FFF2-40B4-BE49-F238E27FC236}">
                <a16:creationId xmlns:a16="http://schemas.microsoft.com/office/drawing/2014/main" id="{7FBDB4AB-EBAC-E94A-80A6-77BD877C44BD}"/>
              </a:ext>
            </a:extLst>
          </p:cNvPr>
          <p:cNvSpPr/>
          <p:nvPr/>
        </p:nvSpPr>
        <p:spPr>
          <a:xfrm>
            <a:off x="6448846" y="3726970"/>
            <a:ext cx="2590134" cy="866727"/>
          </a:xfrm>
          <a:prstGeom prst="callout1">
            <a:avLst>
              <a:gd name="adj1" fmla="val 36082"/>
              <a:gd name="adj2" fmla="val -799"/>
              <a:gd name="adj3" fmla="val 28182"/>
              <a:gd name="adj4" fmla="val -54750"/>
            </a:avLst>
          </a:prstGeom>
          <a:solidFill>
            <a:schemeClr val="accent4">
              <a:alpha val="75000"/>
            </a:schemeClr>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Vertaalslag van kernprocessen naar ontwerpkeuzes van teams?</a:t>
            </a:r>
          </a:p>
          <a:p>
            <a:pPr algn="ctr"/>
            <a:r>
              <a:rPr lang="nl-NL" sz="900">
                <a:solidFill>
                  <a:schemeClr val="bg2"/>
                </a:solidFill>
              </a:rPr>
              <a:t>Is de visie en keuze voor het nieuwe organisatiemodel (nog) helder? Wordt die gedragen en gedeeld in de organisatie? Ook richting stakeholders?</a:t>
            </a:r>
          </a:p>
        </p:txBody>
      </p:sp>
      <p:sp>
        <p:nvSpPr>
          <p:cNvPr id="67" name="Line Callout 1 (No Border) 66">
            <a:extLst>
              <a:ext uri="{FF2B5EF4-FFF2-40B4-BE49-F238E27FC236}">
                <a16:creationId xmlns:a16="http://schemas.microsoft.com/office/drawing/2014/main" id="{200BA98C-2F71-2246-BC8C-6975B9B75248}"/>
              </a:ext>
            </a:extLst>
          </p:cNvPr>
          <p:cNvSpPr/>
          <p:nvPr/>
        </p:nvSpPr>
        <p:spPr>
          <a:xfrm>
            <a:off x="103302" y="1158888"/>
            <a:ext cx="3412997" cy="731412"/>
          </a:xfrm>
          <a:prstGeom prst="callout1">
            <a:avLst>
              <a:gd name="adj1" fmla="val 56364"/>
              <a:gd name="adj2" fmla="val 101213"/>
              <a:gd name="adj3" fmla="val 131028"/>
              <a:gd name="adj4" fmla="val 113823"/>
            </a:avLst>
          </a:prstGeom>
          <a:solidFill>
            <a:schemeClr val="accent1">
              <a:alpha val="75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solidFill>
                  <a:schemeClr val="bg2"/>
                </a:solidFill>
              </a:rPr>
              <a:t>Hoe beoordeelt men de DIENSTVERLENING richting leerlingen, ouders, scholen? Betere kwaliteit, meer </a:t>
            </a:r>
            <a:r>
              <a:rPr lang="nl-NL" sz="900" dirty="0" err="1">
                <a:solidFill>
                  <a:schemeClr val="bg2"/>
                </a:solidFill>
              </a:rPr>
              <a:t>gelijkgerichtheid</a:t>
            </a:r>
            <a:r>
              <a:rPr lang="nl-NL" sz="900" dirty="0">
                <a:solidFill>
                  <a:schemeClr val="bg2"/>
                </a:solidFill>
              </a:rPr>
              <a:t>, ...?  Doorlooptijd van vragen? Relatie en samenwerking met scholen en andere stakeholders? </a:t>
            </a:r>
          </a:p>
        </p:txBody>
      </p:sp>
      <p:sp>
        <p:nvSpPr>
          <p:cNvPr id="68" name="Line Callout 1 (No Border) 67">
            <a:extLst>
              <a:ext uri="{FF2B5EF4-FFF2-40B4-BE49-F238E27FC236}">
                <a16:creationId xmlns:a16="http://schemas.microsoft.com/office/drawing/2014/main" id="{F5544B17-1DE4-3F46-87C4-2365C23E81FB}"/>
              </a:ext>
            </a:extLst>
          </p:cNvPr>
          <p:cNvSpPr/>
          <p:nvPr/>
        </p:nvSpPr>
        <p:spPr>
          <a:xfrm>
            <a:off x="83184" y="4263152"/>
            <a:ext cx="2894197" cy="787910"/>
          </a:xfrm>
          <a:prstGeom prst="callout1">
            <a:avLst>
              <a:gd name="adj1" fmla="val 30942"/>
              <a:gd name="adj2" fmla="val 101195"/>
              <a:gd name="adj3" fmla="val 9773"/>
              <a:gd name="adj4" fmla="val 132126"/>
            </a:avLst>
          </a:prstGeom>
          <a:solidFill>
            <a:schemeClr val="tx1">
              <a:alpha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Welke type leiderschap is nodig? Wat verstaan we onder zelfsturing? Welke balans streeft men na tussen zelfsturing en sturing? Rol van directie en teamcoaches? Welke bevoegdheden liggen waar? Welke ondersteuning vragen leidinggevenden? </a:t>
            </a:r>
          </a:p>
        </p:txBody>
      </p:sp>
      <p:sp>
        <p:nvSpPr>
          <p:cNvPr id="69" name="Line Callout 1 (No Border) 68">
            <a:extLst>
              <a:ext uri="{FF2B5EF4-FFF2-40B4-BE49-F238E27FC236}">
                <a16:creationId xmlns:a16="http://schemas.microsoft.com/office/drawing/2014/main" id="{7A35D631-64F8-9C4C-83ED-46E6BF7718D4}"/>
              </a:ext>
            </a:extLst>
          </p:cNvPr>
          <p:cNvSpPr/>
          <p:nvPr/>
        </p:nvSpPr>
        <p:spPr>
          <a:xfrm>
            <a:off x="97138" y="3411102"/>
            <a:ext cx="2695577" cy="787910"/>
          </a:xfrm>
          <a:prstGeom prst="callout1">
            <a:avLst>
              <a:gd name="adj1" fmla="val 30942"/>
              <a:gd name="adj2" fmla="val 101195"/>
              <a:gd name="adj3" fmla="val 21737"/>
              <a:gd name="adj4" fmla="val 140934"/>
            </a:avLst>
          </a:prstGeom>
          <a:solidFill>
            <a:schemeClr val="accent3">
              <a:alpha val="75000"/>
            </a:schemeClr>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Hoe is de sfeer en samenwerking in het centrum? Is er een (sterkere) cultuur van vertrouwen? Ervaart men voldoende persoonlijke en professionele ondersteuning? Heeft men (meer) een ‘nest’?</a:t>
            </a:r>
          </a:p>
        </p:txBody>
      </p:sp>
      <p:sp>
        <p:nvSpPr>
          <p:cNvPr id="70" name="Line Callout 1 (No Border) 69">
            <a:extLst>
              <a:ext uri="{FF2B5EF4-FFF2-40B4-BE49-F238E27FC236}">
                <a16:creationId xmlns:a16="http://schemas.microsoft.com/office/drawing/2014/main" id="{71654EE7-09B4-F741-A89E-63E442B852AA}"/>
              </a:ext>
            </a:extLst>
          </p:cNvPr>
          <p:cNvSpPr/>
          <p:nvPr/>
        </p:nvSpPr>
        <p:spPr>
          <a:xfrm>
            <a:off x="6440672" y="2497290"/>
            <a:ext cx="2590134" cy="1169882"/>
          </a:xfrm>
          <a:prstGeom prst="callout1">
            <a:avLst>
              <a:gd name="adj1" fmla="val 36082"/>
              <a:gd name="adj2" fmla="val -799"/>
              <a:gd name="adj3" fmla="val 54367"/>
              <a:gd name="adj4" fmla="val -55841"/>
            </a:avLst>
          </a:prstGeom>
          <a:solidFill>
            <a:schemeClr val="accent4">
              <a:alpha val="75000"/>
            </a:schemeClr>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Hoe ervaart men de opdeling van de teams? Is er minder/meer overleg nodig, binnen en tussen teams/disciplines? Is het werk evenwichtig verdeeld? Hoe wordt er samengewerkt en overlegd? Hoe investeert men in teamwerking en -ontwikkeling? Welke teamrollen zijn aanwezig en hoe zijn deze verdeeld? Is er een teamverantwoordelijke?</a:t>
            </a:r>
          </a:p>
        </p:txBody>
      </p:sp>
      <p:sp>
        <p:nvSpPr>
          <p:cNvPr id="71" name="Line Callout 1 (No Border) 70">
            <a:extLst>
              <a:ext uri="{FF2B5EF4-FFF2-40B4-BE49-F238E27FC236}">
                <a16:creationId xmlns:a16="http://schemas.microsoft.com/office/drawing/2014/main" id="{28EFA3C0-D43D-784D-901D-4ED893788B8A}"/>
              </a:ext>
            </a:extLst>
          </p:cNvPr>
          <p:cNvSpPr/>
          <p:nvPr/>
        </p:nvSpPr>
        <p:spPr>
          <a:xfrm>
            <a:off x="6033510" y="1822094"/>
            <a:ext cx="3005470" cy="632295"/>
          </a:xfrm>
          <a:prstGeom prst="callout1">
            <a:avLst>
              <a:gd name="adj1" fmla="val 103848"/>
              <a:gd name="adj2" fmla="val 6889"/>
              <a:gd name="adj3" fmla="val 139088"/>
              <a:gd name="adj4" fmla="val -3291"/>
            </a:avLst>
          </a:prstGeom>
          <a:solidFill>
            <a:schemeClr val="bg1">
              <a:alpha val="90000"/>
            </a:schemeClr>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Heeft men de juiste tools en systemen ter ondersteuning? Welke praktijken kunnen de (samen)werking verbeteren? (casusoverdracht, overleg, teambord, crisispermanentie, ...)</a:t>
            </a:r>
          </a:p>
        </p:txBody>
      </p:sp>
      <p:sp>
        <p:nvSpPr>
          <p:cNvPr id="72" name="Line Callout 1 (No Border) 71">
            <a:extLst>
              <a:ext uri="{FF2B5EF4-FFF2-40B4-BE49-F238E27FC236}">
                <a16:creationId xmlns:a16="http://schemas.microsoft.com/office/drawing/2014/main" id="{B23CDF42-FF0B-1949-B1CC-857A14DAC57B}"/>
              </a:ext>
            </a:extLst>
          </p:cNvPr>
          <p:cNvSpPr/>
          <p:nvPr/>
        </p:nvSpPr>
        <p:spPr>
          <a:xfrm>
            <a:off x="5135344" y="1145825"/>
            <a:ext cx="3895462" cy="622598"/>
          </a:xfrm>
          <a:prstGeom prst="callout1">
            <a:avLst>
              <a:gd name="adj1" fmla="val 57259"/>
              <a:gd name="adj2" fmla="val -557"/>
              <a:gd name="adj3" fmla="val 126405"/>
              <a:gd name="adj4" fmla="val -10167"/>
            </a:avLst>
          </a:prstGeom>
          <a:solidFill>
            <a:schemeClr val="accent6">
              <a:alpha val="75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Hoe beleeft men het werk? Hoe motiverend is het? Hoe belastend? Hoe tevreden is men? Betrokken? Hoe staat het met de herstelbehoefte? Verzuim? Verloop?</a:t>
            </a:r>
          </a:p>
        </p:txBody>
      </p:sp>
      <p:sp>
        <p:nvSpPr>
          <p:cNvPr id="73" name="Line Callout 1 (No Border) 72">
            <a:extLst>
              <a:ext uri="{FF2B5EF4-FFF2-40B4-BE49-F238E27FC236}">
                <a16:creationId xmlns:a16="http://schemas.microsoft.com/office/drawing/2014/main" id="{BBC87A19-04BC-104F-BC04-0B16C71F0D6C}"/>
              </a:ext>
            </a:extLst>
          </p:cNvPr>
          <p:cNvSpPr/>
          <p:nvPr/>
        </p:nvSpPr>
        <p:spPr>
          <a:xfrm>
            <a:off x="97138" y="1941377"/>
            <a:ext cx="2291902" cy="1411998"/>
          </a:xfrm>
          <a:prstGeom prst="callout1">
            <a:avLst>
              <a:gd name="adj1" fmla="val 66653"/>
              <a:gd name="adj2" fmla="val 99206"/>
              <a:gd name="adj3" fmla="val 75265"/>
              <a:gd name="adj4" fmla="val 117411"/>
            </a:avLst>
          </a:prstGeom>
          <a:solidFill>
            <a:schemeClr val="bg1">
              <a:lumMod val="75000"/>
              <a:alpha val="75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a:solidFill>
                  <a:schemeClr val="bg2"/>
                </a:solidFill>
              </a:rPr>
              <a:t>JOB: Welke motivatiebronnen heeft men ter beschikking om het hoofd te bieden aan de aanwezige stressbronnen?</a:t>
            </a:r>
          </a:p>
          <a:p>
            <a:pPr algn="ctr"/>
            <a:r>
              <a:rPr lang="nl-NL" sz="900">
                <a:solidFill>
                  <a:schemeClr val="bg2"/>
                </a:solidFill>
              </a:rPr>
              <a:t>PERSOON: Welke kennis en vaardigheden zijn nodig? Hoe wordt ingezet op persoonlijke sterktes zoals veerkracht en weerbaarheid? </a:t>
            </a:r>
          </a:p>
          <a:p>
            <a:pPr algn="ctr"/>
            <a:r>
              <a:rPr lang="nl-NL" sz="900">
                <a:solidFill>
                  <a:schemeClr val="bg2"/>
                </a:solidFill>
              </a:rPr>
              <a:t>Onderbemanning? Opleiding en ondersteuning? Nieuwe medewerkers?</a:t>
            </a:r>
          </a:p>
        </p:txBody>
      </p:sp>
    </p:spTree>
    <p:extLst>
      <p:ext uri="{BB962C8B-B14F-4D97-AF65-F5344CB8AC3E}">
        <p14:creationId xmlns:p14="http://schemas.microsoft.com/office/powerpoint/2010/main" val="409570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AFA4DA-F05F-417B-B4DD-0B707EFBBEDD}"/>
              </a:ext>
            </a:extLst>
          </p:cNvPr>
          <p:cNvSpPr/>
          <p:nvPr/>
        </p:nvSpPr>
        <p:spPr>
          <a:xfrm>
            <a:off x="41980" y="1254106"/>
            <a:ext cx="6159568" cy="3735052"/>
          </a:xfrm>
          <a:prstGeom prst="rect">
            <a:avLst/>
          </a:prstGeom>
          <a:noFill/>
          <a:ln>
            <a:solidFill>
              <a:schemeClr val="tx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grpSp>
        <p:nvGrpSpPr>
          <p:cNvPr id="37" name="Group 36"/>
          <p:cNvGrpSpPr/>
          <p:nvPr/>
        </p:nvGrpSpPr>
        <p:grpSpPr>
          <a:xfrm>
            <a:off x="6589178" y="1208845"/>
            <a:ext cx="2401369" cy="3730091"/>
            <a:chOff x="1405054" y="1238683"/>
            <a:chExt cx="3021980" cy="5341100"/>
          </a:xfrm>
        </p:grpSpPr>
        <p:sp>
          <p:nvSpPr>
            <p:cNvPr id="38" name="Round Diagonal Corner Rectangle 37"/>
            <p:cNvSpPr/>
            <p:nvPr/>
          </p:nvSpPr>
          <p:spPr>
            <a:xfrm>
              <a:off x="1405054" y="1662127"/>
              <a:ext cx="3021980"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9" name="TextBox 38"/>
            <p:cNvSpPr txBox="1"/>
            <p:nvPr/>
          </p:nvSpPr>
          <p:spPr>
            <a:xfrm>
              <a:off x="1577879" y="1238683"/>
              <a:ext cx="2622630"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err="1">
                  <a:ln>
                    <a:noFill/>
                  </a:ln>
                  <a:solidFill>
                    <a:srgbClr val="414257">
                      <a:lumMod val="50000"/>
                    </a:srgbClr>
                  </a:solidFill>
                  <a:effectLst/>
                  <a:uLnTx/>
                  <a:uFillTx/>
                  <a:latin typeface="Calibri"/>
                  <a:ea typeface="+mn-ea"/>
                  <a:cs typeface="+mn-cs"/>
                </a:rPr>
                <a:t>organisationele</a:t>
              </a: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 uitkomsten</a:t>
              </a:r>
            </a:p>
          </p:txBody>
        </p:sp>
      </p:grpSp>
      <p:sp>
        <p:nvSpPr>
          <p:cNvPr id="21" name="Round Diagonal Corner Rectangle 20"/>
          <p:cNvSpPr/>
          <p:nvPr/>
        </p:nvSpPr>
        <p:spPr>
          <a:xfrm>
            <a:off x="7114901" y="2573731"/>
            <a:ext cx="1816187" cy="925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499" b="1" i="0" u="none" strike="noStrike" kern="1200" cap="small" spc="0" normalizeH="0" baseline="0" noProof="1">
                <a:ln>
                  <a:noFill/>
                </a:ln>
                <a:solidFill>
                  <a:srgbClr val="F1EFE9"/>
                </a:solidFill>
                <a:effectLst/>
                <a:uLnTx/>
                <a:uFillTx/>
                <a:latin typeface="Calibri"/>
                <a:ea typeface="+mn-ea"/>
                <a:cs typeface="+mn-cs"/>
              </a:rPr>
              <a:t>Optimaal functioneren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099" b="0" i="0" u="none" strike="noStrike" kern="1200" cap="small" spc="0" normalizeH="0" baseline="0" noProof="1">
                <a:ln>
                  <a:noFill/>
                </a:ln>
                <a:solidFill>
                  <a:srgbClr val="F1EFE9"/>
                </a:solidFill>
                <a:effectLst/>
                <a:uLnTx/>
                <a:uFillTx/>
                <a:latin typeface="Calibri"/>
                <a:ea typeface="+mn-ea"/>
                <a:cs typeface="+mn-cs"/>
              </a:rPr>
              <a:t>(</a:t>
            </a: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verzuim, </a:t>
            </a: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verloop,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performantie)</a:t>
            </a:r>
            <a:endParaRPr kumimoji="0" lang="nl-BE" sz="1499" b="0" i="0" u="none" strike="noStrike" kern="1200" cap="small" spc="0" normalizeH="0" baseline="0" noProof="1">
              <a:ln>
                <a:noFill/>
              </a:ln>
              <a:solidFill>
                <a:srgbClr val="F1EFE9"/>
              </a:solidFill>
              <a:effectLst/>
              <a:uLnTx/>
              <a:uFillTx/>
              <a:latin typeface="Calibri"/>
              <a:ea typeface="+mn-ea"/>
              <a:cs typeface="+mn-cs"/>
            </a:endParaRPr>
          </a:p>
        </p:txBody>
      </p:sp>
      <p:sp>
        <p:nvSpPr>
          <p:cNvPr id="45" name="TextBox 44"/>
          <p:cNvSpPr txBox="1"/>
          <p:nvPr/>
        </p:nvSpPr>
        <p:spPr>
          <a:xfrm>
            <a:off x="2902904" y="4935414"/>
            <a:ext cx="6492662"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800" b="0" i="1" u="none" strike="noStrike" kern="1200" cap="none" spc="0" normalizeH="0" baseline="0" noProof="0" dirty="0" err="1">
                <a:ln>
                  <a:noFill/>
                </a:ln>
                <a:solidFill>
                  <a:srgbClr val="8E959D"/>
                </a:solidFill>
                <a:effectLst/>
                <a:uLnTx/>
                <a:uFillTx/>
                <a:latin typeface="Calibri"/>
                <a:ea typeface="+mn-ea"/>
                <a:cs typeface="+mn-cs"/>
              </a:rPr>
              <a:t>Schaufeli</a:t>
            </a:r>
            <a:r>
              <a:rPr kumimoji="0" lang="nl-BE" sz="800" b="0" i="1" u="none" strike="noStrike" kern="1200" cap="none" spc="0" normalizeH="0" baseline="0" noProof="0" dirty="0">
                <a:ln>
                  <a:noFill/>
                </a:ln>
                <a:solidFill>
                  <a:srgbClr val="8E959D"/>
                </a:solidFill>
                <a:effectLst/>
                <a:uLnTx/>
                <a:uFillTx/>
                <a:latin typeface="Calibri"/>
                <a:ea typeface="+mn-ea"/>
                <a:cs typeface="+mn-cs"/>
              </a:rPr>
              <a:t>, W.B. (2015).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Engaging</a:t>
            </a:r>
            <a:r>
              <a:rPr kumimoji="0" lang="nl-BE" sz="800" b="0" i="1" u="none" strike="noStrike" kern="1200" cap="none" spc="0" normalizeH="0" baseline="0" noProof="0" dirty="0">
                <a:ln>
                  <a:noFill/>
                </a:ln>
                <a:solidFill>
                  <a:srgbClr val="8E959D"/>
                </a:solidFill>
                <a:effectLst/>
                <a:uLnTx/>
                <a:uFillTx/>
                <a:latin typeface="Calibri"/>
                <a:ea typeface="+mn-ea"/>
                <a:cs typeface="+mn-cs"/>
              </a:rPr>
              <a:t>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leadership</a:t>
            </a:r>
            <a:r>
              <a:rPr kumimoji="0" lang="nl-BE" sz="800" b="0" i="1" u="none" strike="noStrike" kern="1200" cap="none" spc="0" normalizeH="0" baseline="0" noProof="0" dirty="0">
                <a:ln>
                  <a:noFill/>
                </a:ln>
                <a:solidFill>
                  <a:srgbClr val="8E959D"/>
                </a:solidFill>
                <a:effectLst/>
                <a:uLnTx/>
                <a:uFillTx/>
                <a:latin typeface="Calibri"/>
                <a:ea typeface="+mn-ea"/>
                <a:cs typeface="+mn-cs"/>
              </a:rPr>
              <a:t> in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the</a:t>
            </a:r>
            <a:r>
              <a:rPr kumimoji="0" lang="nl-BE" sz="800" b="0" i="1" u="none" strike="noStrike" kern="1200" cap="none" spc="0" normalizeH="0" baseline="0" noProof="0" dirty="0">
                <a:ln>
                  <a:noFill/>
                </a:ln>
                <a:solidFill>
                  <a:srgbClr val="8E959D"/>
                </a:solidFill>
                <a:effectLst/>
                <a:uLnTx/>
                <a:uFillTx/>
                <a:latin typeface="Calibri"/>
                <a:ea typeface="+mn-ea"/>
                <a:cs typeface="+mn-cs"/>
              </a:rPr>
              <a:t> JD-R model.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Career</a:t>
            </a:r>
            <a:r>
              <a:rPr kumimoji="0" lang="nl-BE" sz="800" b="0" i="1" u="none" strike="noStrike" kern="1200" cap="none" spc="0" normalizeH="0" baseline="0" noProof="0" dirty="0">
                <a:ln>
                  <a:noFill/>
                </a:ln>
                <a:solidFill>
                  <a:srgbClr val="8E959D"/>
                </a:solidFill>
                <a:effectLst/>
                <a:uLnTx/>
                <a:uFillTx/>
                <a:latin typeface="Calibri"/>
                <a:ea typeface="+mn-ea"/>
                <a:cs typeface="+mn-cs"/>
              </a:rPr>
              <a:t> Development International, 20(5), 446-463. </a:t>
            </a:r>
          </a:p>
        </p:txBody>
      </p:sp>
      <p:grpSp>
        <p:nvGrpSpPr>
          <p:cNvPr id="7" name="Group 6">
            <a:extLst>
              <a:ext uri="{FF2B5EF4-FFF2-40B4-BE49-F238E27FC236}">
                <a16:creationId xmlns:a16="http://schemas.microsoft.com/office/drawing/2014/main" id="{0C72763D-BEE4-4FEC-88EA-B4243948BD9D}"/>
              </a:ext>
            </a:extLst>
          </p:cNvPr>
          <p:cNvGrpSpPr/>
          <p:nvPr/>
        </p:nvGrpSpPr>
        <p:grpSpPr>
          <a:xfrm>
            <a:off x="3835824" y="1228661"/>
            <a:ext cx="3314610" cy="3710276"/>
            <a:chOff x="3835142" y="956581"/>
            <a:chExt cx="3317679" cy="3984544"/>
          </a:xfrm>
        </p:grpSpPr>
        <p:grpSp>
          <p:nvGrpSpPr>
            <p:cNvPr id="34" name="Group 33"/>
            <p:cNvGrpSpPr/>
            <p:nvPr/>
          </p:nvGrpSpPr>
          <p:grpSpPr>
            <a:xfrm>
              <a:off x="3835142" y="956581"/>
              <a:ext cx="2266482" cy="3984544"/>
              <a:chOff x="1405054" y="1267058"/>
              <a:chExt cx="3021980" cy="5312725"/>
            </a:xfrm>
          </p:grpSpPr>
          <p:sp>
            <p:nvSpPr>
              <p:cNvPr id="35" name="Round Diagonal Corner Rectangle 34"/>
              <p:cNvSpPr/>
              <p:nvPr/>
            </p:nvSpPr>
            <p:spPr>
              <a:xfrm>
                <a:off x="1405054" y="1662127"/>
                <a:ext cx="3021980"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6" name="TextBox 35"/>
              <p:cNvSpPr txBox="1"/>
              <p:nvPr/>
            </p:nvSpPr>
            <p:spPr>
              <a:xfrm>
                <a:off x="2149199" y="1267058"/>
                <a:ext cx="1510788"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Werkbeleving</a:t>
                </a:r>
              </a:p>
            </p:txBody>
          </p:sp>
        </p:grpSp>
        <p:sp>
          <p:nvSpPr>
            <p:cNvPr id="25" name="Right Arrow 24"/>
            <p:cNvSpPr/>
            <p:nvPr/>
          </p:nvSpPr>
          <p:spPr>
            <a:xfrm rot="1669098">
              <a:off x="5786662" y="2041898"/>
              <a:ext cx="1347848" cy="28196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4" name="Right Arrow 23"/>
            <p:cNvSpPr/>
            <p:nvPr/>
          </p:nvSpPr>
          <p:spPr>
            <a:xfrm rot="19674612">
              <a:off x="5656171" y="3555456"/>
              <a:ext cx="1496650" cy="281965"/>
            </a:xfrm>
            <a:prstGeom prst="rightArrow">
              <a:avLst/>
            </a:prstGeom>
            <a:solidFill>
              <a:srgbClr val="E96D0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8" name="Round Diagonal Corner Rectangle 7"/>
            <p:cNvSpPr/>
            <p:nvPr/>
          </p:nvSpPr>
          <p:spPr>
            <a:xfrm>
              <a:off x="3914435" y="4075352"/>
              <a:ext cx="2089670" cy="574189"/>
            </a:xfrm>
            <a:prstGeom prst="rect">
              <a:avLst/>
            </a:prstGeom>
            <a:solidFill>
              <a:srgbClr val="E96D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Herstelbehoefte</a:t>
              </a:r>
            </a:p>
          </p:txBody>
        </p:sp>
        <p:sp>
          <p:nvSpPr>
            <p:cNvPr id="9" name="Round Diagonal Corner Rectangle 8"/>
            <p:cNvSpPr/>
            <p:nvPr/>
          </p:nvSpPr>
          <p:spPr>
            <a:xfrm>
              <a:off x="3914435" y="1544467"/>
              <a:ext cx="2089670" cy="5741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Work engagement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Plezier in het werk</a:t>
              </a:r>
            </a:p>
          </p:txBody>
        </p:sp>
        <p:pic>
          <p:nvPicPr>
            <p:cNvPr id="52" name="Picture 51">
              <a:extLst>
                <a:ext uri="{FF2B5EF4-FFF2-40B4-BE49-F238E27FC236}">
                  <a16:creationId xmlns:a16="http://schemas.microsoft.com/office/drawing/2014/main" id="{C5698B76-1074-4BC4-AD7E-80CF85B2A677}"/>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320454" y="3437486"/>
              <a:ext cx="715479" cy="703653"/>
            </a:xfrm>
            <a:prstGeom prst="rect">
              <a:avLst/>
            </a:prstGeom>
          </p:spPr>
        </p:pic>
        <p:pic>
          <p:nvPicPr>
            <p:cNvPr id="53" name="Picture 52">
              <a:extLst>
                <a:ext uri="{FF2B5EF4-FFF2-40B4-BE49-F238E27FC236}">
                  <a16:creationId xmlns:a16="http://schemas.microsoft.com/office/drawing/2014/main" id="{84207F42-6809-41FC-9650-4CFB0471D9E1}"/>
                </a:ext>
              </a:extLst>
            </p:cNvPr>
            <p:cNvPicPr>
              <a:picLocks noChangeAspect="1"/>
            </p:cNvPicPr>
            <p:nvPr/>
          </p:nvPicPr>
          <p:blipFill>
            <a:blip r:embed="rId4">
              <a:clrChange>
                <a:clrFrom>
                  <a:srgbClr val="FFFFFF"/>
                </a:clrFrom>
                <a:clrTo>
                  <a:srgbClr val="FFFFFF">
                    <a:alpha val="0"/>
                  </a:srgbClr>
                </a:clrTo>
              </a:clrChange>
              <a:duotone>
                <a:prstClr val="black"/>
                <a:schemeClr val="accent5">
                  <a:tint val="45000"/>
                  <a:satMod val="400000"/>
                </a:schemeClr>
              </a:duotone>
            </a:blip>
            <a:stretch>
              <a:fillRect/>
            </a:stretch>
          </p:blipFill>
          <p:spPr>
            <a:xfrm>
              <a:off x="5334406" y="2146939"/>
              <a:ext cx="687573" cy="604399"/>
            </a:xfrm>
            <a:prstGeom prst="rect">
              <a:avLst/>
            </a:prstGeom>
          </p:spPr>
        </p:pic>
      </p:grpSp>
      <p:grpSp>
        <p:nvGrpSpPr>
          <p:cNvPr id="19" name="Group 18">
            <a:extLst>
              <a:ext uri="{FF2B5EF4-FFF2-40B4-BE49-F238E27FC236}">
                <a16:creationId xmlns:a16="http://schemas.microsoft.com/office/drawing/2014/main" id="{AD7E8B01-2B88-4F02-AF6C-A384C8B091F7}"/>
              </a:ext>
            </a:extLst>
          </p:cNvPr>
          <p:cNvGrpSpPr/>
          <p:nvPr/>
        </p:nvGrpSpPr>
        <p:grpSpPr>
          <a:xfrm>
            <a:off x="4229" y="1228661"/>
            <a:ext cx="3910820" cy="3717501"/>
            <a:chOff x="-1" y="948823"/>
            <a:chExt cx="3914441" cy="3992303"/>
          </a:xfrm>
        </p:grpSpPr>
        <p:sp>
          <p:nvSpPr>
            <p:cNvPr id="23" name="Right Arrow 22"/>
            <p:cNvSpPr/>
            <p:nvPr/>
          </p:nvSpPr>
          <p:spPr>
            <a:xfrm>
              <a:off x="-1" y="4222429"/>
              <a:ext cx="3914440" cy="281016"/>
            </a:xfrm>
            <a:prstGeom prst="rightArrow">
              <a:avLst/>
            </a:prstGeom>
            <a:solidFill>
              <a:srgbClr val="E96D0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2" name="Right Arrow 21"/>
            <p:cNvSpPr/>
            <p:nvPr/>
          </p:nvSpPr>
          <p:spPr>
            <a:xfrm>
              <a:off x="0" y="1686506"/>
              <a:ext cx="3914440" cy="28196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grpSp>
          <p:nvGrpSpPr>
            <p:cNvPr id="33" name="Group 32"/>
            <p:cNvGrpSpPr/>
            <p:nvPr/>
          </p:nvGrpSpPr>
          <p:grpSpPr>
            <a:xfrm>
              <a:off x="1053789" y="948823"/>
              <a:ext cx="2266482" cy="3992303"/>
              <a:chOff x="1405054" y="1256713"/>
              <a:chExt cx="3021980" cy="5323070"/>
            </a:xfrm>
          </p:grpSpPr>
          <p:sp>
            <p:nvSpPr>
              <p:cNvPr id="31" name="Round Diagonal Corner Rectangle 30"/>
              <p:cNvSpPr/>
              <p:nvPr/>
            </p:nvSpPr>
            <p:spPr>
              <a:xfrm>
                <a:off x="1405054" y="1662127"/>
                <a:ext cx="3021980"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2" name="TextBox 31"/>
              <p:cNvSpPr txBox="1"/>
              <p:nvPr/>
            </p:nvSpPr>
            <p:spPr>
              <a:xfrm>
                <a:off x="1723841" y="1256713"/>
                <a:ext cx="2356160"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Kwaliteit van de arbeid</a:t>
                </a:r>
              </a:p>
            </p:txBody>
          </p:sp>
        </p:grpSp>
        <p:sp>
          <p:nvSpPr>
            <p:cNvPr id="40" name="Right Arrow 39"/>
            <p:cNvSpPr/>
            <p:nvPr/>
          </p:nvSpPr>
          <p:spPr>
            <a:xfrm rot="4237840">
              <a:off x="2149916" y="2751029"/>
              <a:ext cx="2534151" cy="26280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 name="Round Diagonal Corner Rectangle 1"/>
            <p:cNvSpPr/>
            <p:nvPr/>
          </p:nvSpPr>
          <p:spPr>
            <a:xfrm>
              <a:off x="1121483" y="4075353"/>
              <a:ext cx="2089670" cy="583167"/>
            </a:xfrm>
            <a:prstGeom prst="rect">
              <a:avLst/>
            </a:prstGeom>
            <a:solidFill>
              <a:srgbClr val="E96D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Stressbronnen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899" b="0" i="0" u="none" strike="noStrike" kern="1200" cap="small" spc="0" normalizeH="0" baseline="0" noProof="1">
                  <a:ln>
                    <a:noFill/>
                  </a:ln>
                  <a:solidFill>
                    <a:srgbClr val="F1EFE9"/>
                  </a:solidFill>
                  <a:effectLst/>
                  <a:uLnTx/>
                  <a:uFillTx/>
                  <a:latin typeface="Calibri"/>
                  <a:ea typeface="+mn-ea"/>
                  <a:cs typeface="+mn-cs"/>
                </a:rPr>
                <a:t>(kwantitatief, kwalitatief, organisationeell)</a:t>
              </a:r>
            </a:p>
          </p:txBody>
        </p:sp>
        <p:sp>
          <p:nvSpPr>
            <p:cNvPr id="6" name="Round Diagonal Corner Rectangle 5"/>
            <p:cNvSpPr/>
            <p:nvPr/>
          </p:nvSpPr>
          <p:spPr>
            <a:xfrm>
              <a:off x="1134967" y="1535488"/>
              <a:ext cx="2076186" cy="5921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Motivatiebronnen</a:t>
              </a:r>
              <a:br>
                <a:rPr kumimoji="0" lang="nl-BE" sz="1349" b="1" i="0" u="none" strike="noStrike" kern="1200" cap="small" spc="0" normalizeH="0" baseline="0" noProof="1">
                  <a:ln>
                    <a:noFill/>
                  </a:ln>
                  <a:solidFill>
                    <a:srgbClr val="F1EFE9"/>
                  </a:solidFill>
                  <a:effectLst/>
                  <a:uLnTx/>
                  <a:uFillTx/>
                  <a:latin typeface="Calibri"/>
                  <a:ea typeface="+mn-ea"/>
                  <a:cs typeface="+mn-cs"/>
                </a:rPr>
              </a:br>
              <a:r>
                <a:rPr kumimoji="0" lang="nl-BE" sz="899" b="0" i="0" u="none" strike="noStrike" kern="1200" cap="small" spc="0" normalizeH="0" baseline="0" noProof="1">
                  <a:ln>
                    <a:noFill/>
                  </a:ln>
                  <a:solidFill>
                    <a:srgbClr val="F1EFE9"/>
                  </a:solidFill>
                  <a:effectLst/>
                  <a:uLnTx/>
                  <a:uFillTx/>
                  <a:latin typeface="Calibri"/>
                  <a:ea typeface="+mn-ea"/>
                  <a:cs typeface="+mn-cs"/>
                </a:rPr>
                <a:t>(Job, groei, sociaal, organisationeel)</a:t>
              </a:r>
              <a:endParaRPr kumimoji="0" lang="nl-BE" sz="1199" b="0" i="0" u="none" strike="noStrike" kern="1200" cap="small" spc="0" normalizeH="0" baseline="0" noProof="1">
                <a:ln>
                  <a:noFill/>
                </a:ln>
                <a:solidFill>
                  <a:srgbClr val="F1EFE9"/>
                </a:solidFill>
                <a:effectLst/>
                <a:uLnTx/>
                <a:uFillTx/>
                <a:latin typeface="Calibri"/>
                <a:ea typeface="+mn-ea"/>
                <a:cs typeface="+mn-cs"/>
              </a:endParaRPr>
            </a:p>
          </p:txBody>
        </p:sp>
        <p:grpSp>
          <p:nvGrpSpPr>
            <p:cNvPr id="13" name="Group 12"/>
            <p:cNvGrpSpPr/>
            <p:nvPr/>
          </p:nvGrpSpPr>
          <p:grpSpPr>
            <a:xfrm>
              <a:off x="72612" y="1252880"/>
              <a:ext cx="929031" cy="1181678"/>
              <a:chOff x="96816" y="1662127"/>
              <a:chExt cx="1238710" cy="1575573"/>
            </a:xfrm>
          </p:grpSpPr>
          <p:sp>
            <p:nvSpPr>
              <p:cNvPr id="5" name="Round Diagonal Corner Rectangle 4"/>
              <p:cNvSpPr/>
              <p:nvPr/>
            </p:nvSpPr>
            <p:spPr>
              <a:xfrm>
                <a:off x="96816" y="1662127"/>
                <a:ext cx="1238710"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Controle   </a:t>
                </a:r>
              </a:p>
            </p:txBody>
          </p:sp>
          <p:sp>
            <p:nvSpPr>
              <p:cNvPr id="10" name="Round Diagonal Corner Rectangle 9"/>
              <p:cNvSpPr/>
              <p:nvPr/>
            </p:nvSpPr>
            <p:spPr>
              <a:xfrm>
                <a:off x="96818" y="2050905"/>
                <a:ext cx="1238708" cy="376808"/>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Uitdagend werk</a:t>
                </a:r>
              </a:p>
            </p:txBody>
          </p:sp>
          <p:sp>
            <p:nvSpPr>
              <p:cNvPr id="11" name="Round Diagonal Corner Rectangle 10"/>
              <p:cNvSpPr/>
              <p:nvPr/>
            </p:nvSpPr>
            <p:spPr>
              <a:xfrm>
                <a:off x="96817" y="2461305"/>
                <a:ext cx="1238709"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Sociale steun</a:t>
                </a:r>
              </a:p>
            </p:txBody>
          </p:sp>
          <p:sp>
            <p:nvSpPr>
              <p:cNvPr id="12" name="Round Diagonal Corner Rectangle 11"/>
              <p:cNvSpPr/>
              <p:nvPr/>
            </p:nvSpPr>
            <p:spPr>
              <a:xfrm>
                <a:off x="96816" y="2860891"/>
                <a:ext cx="1238710"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Etc.</a:t>
                </a:r>
              </a:p>
            </p:txBody>
          </p:sp>
        </p:grpSp>
        <p:grpSp>
          <p:nvGrpSpPr>
            <p:cNvPr id="14" name="Group 13"/>
            <p:cNvGrpSpPr/>
            <p:nvPr/>
          </p:nvGrpSpPr>
          <p:grpSpPr>
            <a:xfrm>
              <a:off x="72612" y="3783769"/>
              <a:ext cx="929033" cy="865678"/>
              <a:chOff x="96816" y="1662127"/>
              <a:chExt cx="1238712" cy="1154238"/>
            </a:xfrm>
            <a:solidFill>
              <a:schemeClr val="accent1">
                <a:lumMod val="20000"/>
                <a:lumOff val="80000"/>
              </a:schemeClr>
            </a:solidFill>
          </p:grpSpPr>
          <p:sp>
            <p:nvSpPr>
              <p:cNvPr id="15" name="Round Diagonal Corner Rectangle 14"/>
              <p:cNvSpPr/>
              <p:nvPr/>
            </p:nvSpPr>
            <p:spPr>
              <a:xfrm>
                <a:off x="96816" y="1662127"/>
                <a:ext cx="1238710"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Taakeisen</a:t>
                </a:r>
              </a:p>
            </p:txBody>
          </p:sp>
          <p:sp>
            <p:nvSpPr>
              <p:cNvPr id="16" name="Round Diagonal Corner Rectangle 15"/>
              <p:cNvSpPr/>
              <p:nvPr/>
            </p:nvSpPr>
            <p:spPr>
              <a:xfrm>
                <a:off x="96818" y="2050905"/>
                <a:ext cx="1238710"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Rolproblemen</a:t>
                </a:r>
              </a:p>
            </p:txBody>
          </p:sp>
          <p:sp>
            <p:nvSpPr>
              <p:cNvPr id="18" name="Round Diagonal Corner Rectangle 17"/>
              <p:cNvSpPr/>
              <p:nvPr/>
            </p:nvSpPr>
            <p:spPr>
              <a:xfrm>
                <a:off x="96816" y="2439557"/>
                <a:ext cx="1238711"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Etc.</a:t>
                </a:r>
              </a:p>
            </p:txBody>
          </p:sp>
        </p:grpSp>
      </p:grpSp>
      <p:grpSp>
        <p:nvGrpSpPr>
          <p:cNvPr id="4" name="Group 3"/>
          <p:cNvGrpSpPr/>
          <p:nvPr/>
        </p:nvGrpSpPr>
        <p:grpSpPr>
          <a:xfrm>
            <a:off x="1" y="2624085"/>
            <a:ext cx="4078260" cy="1830702"/>
            <a:chOff x="1" y="2624085"/>
            <a:chExt cx="4078260" cy="1830702"/>
          </a:xfrm>
        </p:grpSpPr>
        <p:sp>
          <p:nvSpPr>
            <p:cNvPr id="50" name="Right Arrow 49"/>
            <p:cNvSpPr/>
            <p:nvPr/>
          </p:nvSpPr>
          <p:spPr>
            <a:xfrm>
              <a:off x="1" y="3152582"/>
              <a:ext cx="3226368"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43" name="Round Diagonal Corner Rectangle 5"/>
            <p:cNvSpPr/>
            <p:nvPr/>
          </p:nvSpPr>
          <p:spPr>
            <a:xfrm>
              <a:off x="1152103" y="2995833"/>
              <a:ext cx="2074265" cy="5513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Persoonlijke hulpbronnen</a:t>
              </a:r>
              <a:endParaRPr kumimoji="0" lang="nl-BE" sz="1199" b="0" i="0" u="none" strike="noStrike" kern="1200" cap="small" spc="0" normalizeH="0" baseline="0" noProof="1">
                <a:ln>
                  <a:noFill/>
                </a:ln>
                <a:solidFill>
                  <a:srgbClr val="F1EFE9"/>
                </a:solidFill>
                <a:effectLst/>
                <a:uLnTx/>
                <a:uFillTx/>
                <a:latin typeface="Calibri"/>
                <a:ea typeface="+mn-ea"/>
                <a:cs typeface="+mn-cs"/>
              </a:endParaRPr>
            </a:p>
          </p:txBody>
        </p:sp>
        <p:sp>
          <p:nvSpPr>
            <p:cNvPr id="44" name="Round Diagonal Corner Rectangle 11"/>
            <p:cNvSpPr/>
            <p:nvPr/>
          </p:nvSpPr>
          <p:spPr>
            <a:xfrm>
              <a:off x="85426" y="2708008"/>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Omgaan met stress</a:t>
              </a:r>
            </a:p>
          </p:txBody>
        </p:sp>
        <p:sp>
          <p:nvSpPr>
            <p:cNvPr id="47" name="Round Diagonal Corner Rectangle 11"/>
            <p:cNvSpPr/>
            <p:nvPr/>
          </p:nvSpPr>
          <p:spPr>
            <a:xfrm>
              <a:off x="76775" y="2986020"/>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Veerkracht</a:t>
              </a:r>
            </a:p>
          </p:txBody>
        </p:sp>
        <p:sp>
          <p:nvSpPr>
            <p:cNvPr id="48" name="Round Diagonal Corner Rectangle 11"/>
            <p:cNvSpPr/>
            <p:nvPr/>
          </p:nvSpPr>
          <p:spPr>
            <a:xfrm>
              <a:off x="67995" y="3277976"/>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Persoonlijke sterktes</a:t>
              </a:r>
            </a:p>
          </p:txBody>
        </p:sp>
        <p:sp>
          <p:nvSpPr>
            <p:cNvPr id="49" name="Round Diagonal Corner Rectangle 11"/>
            <p:cNvSpPr/>
            <p:nvPr/>
          </p:nvSpPr>
          <p:spPr>
            <a:xfrm>
              <a:off x="70991" y="3558517"/>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Etc.</a:t>
              </a:r>
            </a:p>
          </p:txBody>
        </p:sp>
        <p:sp>
          <p:nvSpPr>
            <p:cNvPr id="51" name="Right Arrow 50"/>
            <p:cNvSpPr/>
            <p:nvPr/>
          </p:nvSpPr>
          <p:spPr>
            <a:xfrm rot="19023798">
              <a:off x="2952229" y="2624085"/>
              <a:ext cx="1126032"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4" name="Right Arrow 53"/>
            <p:cNvSpPr/>
            <p:nvPr/>
          </p:nvSpPr>
          <p:spPr>
            <a:xfrm rot="3202458">
              <a:off x="2950222" y="3760492"/>
              <a:ext cx="1126032"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grpSp>
      <p:sp>
        <p:nvSpPr>
          <p:cNvPr id="57" name="Title 1">
            <a:extLst>
              <a:ext uri="{FF2B5EF4-FFF2-40B4-BE49-F238E27FC236}">
                <a16:creationId xmlns:a16="http://schemas.microsoft.com/office/drawing/2014/main" id="{C0B0F41B-89D9-4C8B-A602-9E560DA79968}"/>
              </a:ext>
            </a:extLst>
          </p:cNvPr>
          <p:cNvSpPr txBox="1">
            <a:spLocks/>
          </p:cNvSpPr>
          <p:nvPr/>
        </p:nvSpPr>
        <p:spPr>
          <a:xfrm>
            <a:off x="704001" y="395222"/>
            <a:ext cx="7595268"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lvl="0">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3. Terugkoppeling: </a:t>
            </a:r>
            <a:r>
              <a:rPr lang="nl-BE" sz="1800" dirty="0">
                <a:solidFill>
                  <a:srgbClr val="424357"/>
                </a:solidFill>
                <a:latin typeface="Trebuchet MS"/>
              </a:rPr>
              <a:t>3 theoretische kaders als handvat (dynamieken)</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Job </a:t>
            </a:r>
            <a:r>
              <a:rPr kumimoji="0" lang="nl-BE" sz="1800" b="0" i="0" u="none" strike="noStrike" kern="0" cap="none" spc="0" normalizeH="0" baseline="0" noProof="0" dirty="0" err="1">
                <a:ln>
                  <a:noFill/>
                </a:ln>
                <a:solidFill>
                  <a:srgbClr val="EE7203"/>
                </a:solidFill>
                <a:effectLst/>
                <a:uLnTx/>
                <a:uFillTx/>
                <a:latin typeface="Trebuchet MS"/>
                <a:ea typeface="+mj-ea"/>
                <a:cs typeface="+mj-cs"/>
              </a:rPr>
              <a:t>demands</a:t>
            </a:r>
            <a:r>
              <a:rPr kumimoji="0" lang="nl-BE" sz="1800" b="0" i="0" u="none" strike="noStrike" kern="0" cap="none" spc="0" normalizeH="0" baseline="0" noProof="0" dirty="0">
                <a:ln>
                  <a:noFill/>
                </a:ln>
                <a:solidFill>
                  <a:srgbClr val="EE7203"/>
                </a:solidFill>
                <a:effectLst/>
                <a:uLnTx/>
                <a:uFillTx/>
                <a:latin typeface="Trebuchet MS"/>
                <a:ea typeface="+mj-ea"/>
                <a:cs typeface="+mj-cs"/>
              </a:rPr>
              <a:t>-resources model: </a:t>
            </a:r>
            <a:r>
              <a:rPr lang="nl-BE" sz="1400" dirty="0">
                <a:solidFill>
                  <a:srgbClr val="EE7203"/>
                </a:solidFill>
                <a:latin typeface="Trebuchet MS"/>
              </a:rPr>
              <a:t>W</a:t>
            </a:r>
            <a:r>
              <a:rPr kumimoji="0" lang="nl-BE" sz="1400" b="0" i="0" u="none" strike="noStrike" kern="0" cap="none" spc="0" normalizeH="0" baseline="0" noProof="0" dirty="0" err="1">
                <a:ln>
                  <a:noFill/>
                </a:ln>
                <a:solidFill>
                  <a:srgbClr val="EE7203"/>
                </a:solidFill>
                <a:effectLst/>
                <a:uLnTx/>
                <a:uFillTx/>
                <a:latin typeface="Trebuchet MS"/>
                <a:ea typeface="+mj-ea"/>
                <a:cs typeface="+mj-cs"/>
              </a:rPr>
              <a:t>erkbeleving</a:t>
            </a:r>
            <a:r>
              <a:rPr kumimoji="0" lang="nl-BE" sz="1400" b="0" i="0" u="none" strike="noStrike" kern="0" cap="none" spc="0" normalizeH="0" baseline="0" noProof="0" dirty="0">
                <a:ln>
                  <a:noFill/>
                </a:ln>
                <a:solidFill>
                  <a:srgbClr val="EE7203"/>
                </a:solidFill>
                <a:effectLst/>
                <a:uLnTx/>
                <a:uFillTx/>
                <a:latin typeface="Trebuchet MS"/>
                <a:ea typeface="+mj-ea"/>
                <a:cs typeface="+mj-cs"/>
              </a:rPr>
              <a:t> &amp; kwaliteit van de arbeid</a:t>
            </a:r>
            <a:endParaRPr kumimoji="0" lang="en-BE" sz="1400" b="0" i="0" u="none" strike="noStrike" kern="0" cap="none" spc="0" normalizeH="0" baseline="0" noProof="0" dirty="0">
              <a:ln>
                <a:noFill/>
              </a:ln>
              <a:solidFill>
                <a:srgbClr val="EE7203"/>
              </a:solidFill>
              <a:effectLst/>
              <a:uLnTx/>
              <a:uFillTx/>
              <a:latin typeface="Trebuchet MS"/>
              <a:ea typeface="+mj-ea"/>
              <a:cs typeface="+mj-cs"/>
            </a:endParaRPr>
          </a:p>
        </p:txBody>
      </p:sp>
      <p:pic>
        <p:nvPicPr>
          <p:cNvPr id="17" name="Picture 16"/>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5932722" y="1090363"/>
            <a:ext cx="739993" cy="960274"/>
          </a:xfrm>
          <a:prstGeom prst="rect">
            <a:avLst/>
          </a:prstGeom>
        </p:spPr>
      </p:pic>
      <p:pic>
        <p:nvPicPr>
          <p:cNvPr id="56" name="Picture 55"/>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4858" y="3916414"/>
            <a:ext cx="695722" cy="960274"/>
          </a:xfrm>
          <a:prstGeom prst="rect">
            <a:avLst/>
          </a:prstGeom>
        </p:spPr>
      </p:pic>
    </p:spTree>
    <p:extLst>
      <p:ext uri="{BB962C8B-B14F-4D97-AF65-F5344CB8AC3E}">
        <p14:creationId xmlns:p14="http://schemas.microsoft.com/office/powerpoint/2010/main" val="16597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70845220"/>
              </p:ext>
            </p:extLst>
          </p:nvPr>
        </p:nvGraphicFramePr>
        <p:xfrm>
          <a:off x="305755" y="158955"/>
          <a:ext cx="8809767" cy="3418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0" y="395222"/>
            <a:ext cx="7673645" cy="550331"/>
          </a:xfrm>
        </p:spPr>
        <p:txBody>
          <a:bodyPr/>
          <a:lstStyle/>
          <a:p>
            <a:r>
              <a:rPr lang="nl-BE" sz="1800" dirty="0"/>
              <a:t>3. Terugkoppeling: 3 theoretische kaders als handvat (dynamieken)</a:t>
            </a:r>
            <a:br>
              <a:rPr lang="nl-BE" sz="1800" dirty="0"/>
            </a:br>
            <a:r>
              <a:rPr lang="nl-BE" sz="1800" dirty="0"/>
              <a:t>		</a:t>
            </a:r>
            <a:r>
              <a:rPr lang="nl-BE" sz="1800" dirty="0">
                <a:solidFill>
                  <a:schemeClr val="accent1"/>
                </a:solidFill>
              </a:rPr>
              <a:t>Organisatieverandering: het “hoe” van verandering</a:t>
            </a:r>
            <a:endParaRPr lang="en-BE" sz="1800" dirty="0">
              <a:solidFill>
                <a:schemeClr val="accent1"/>
              </a:solidFill>
            </a:endParaRPr>
          </a:p>
        </p:txBody>
      </p:sp>
      <p:pic>
        <p:nvPicPr>
          <p:cNvPr id="6" name="Afbeelding 6" descr="FS ster.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
        <p:nvSpPr>
          <p:cNvPr id="7" name="Striped Right Arrow 6"/>
          <p:cNvSpPr/>
          <p:nvPr/>
        </p:nvSpPr>
        <p:spPr>
          <a:xfrm>
            <a:off x="305755" y="978680"/>
            <a:ext cx="8809767" cy="452846"/>
          </a:xfrm>
          <a:prstGeom prst="stripedRightArrow">
            <a:avLst>
              <a:gd name="adj1" fmla="val 50000"/>
              <a:gd name="adj2" fmla="val 81579"/>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600" dirty="0">
                <a:solidFill>
                  <a:schemeClr val="bg2"/>
                </a:solidFill>
              </a:rPr>
              <a:t>“</a:t>
            </a:r>
            <a:r>
              <a:rPr lang="nl-BE" sz="1600" b="1" dirty="0">
                <a:solidFill>
                  <a:schemeClr val="bg2"/>
                </a:solidFill>
              </a:rPr>
              <a:t>HOE</a:t>
            </a:r>
            <a:r>
              <a:rPr lang="nl-BE" sz="1600" dirty="0">
                <a:solidFill>
                  <a:schemeClr val="bg2"/>
                </a:solidFill>
              </a:rPr>
              <a:t>” van verandering </a:t>
            </a:r>
            <a:r>
              <a:rPr lang="nl-BE" sz="1200" dirty="0">
                <a:solidFill>
                  <a:schemeClr val="bg2"/>
                </a:solidFill>
              </a:rPr>
              <a:t>(procesmatige factoren)</a:t>
            </a:r>
          </a:p>
        </p:txBody>
      </p:sp>
      <p:sp>
        <p:nvSpPr>
          <p:cNvPr id="9" name="Rectangle 8"/>
          <p:cNvSpPr/>
          <p:nvPr/>
        </p:nvSpPr>
        <p:spPr>
          <a:xfrm>
            <a:off x="313714" y="2412274"/>
            <a:ext cx="2762412" cy="2735989"/>
          </a:xfrm>
          <a:prstGeom prst="rect">
            <a:avLst/>
          </a:prstGeom>
          <a:solidFill>
            <a:srgbClr val="9FCED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182563" indent="-182563">
              <a:buFont typeface="Arial" panose="020B0604020202020204" pitchFamily="34" charset="0"/>
              <a:buChar char="•"/>
            </a:pPr>
            <a:r>
              <a:rPr lang="nl-BE" sz="1200" b="1" u="sng" dirty="0">
                <a:solidFill>
                  <a:schemeClr val="accent4"/>
                </a:solidFill>
              </a:rPr>
              <a:t>Veranderkoers</a:t>
            </a:r>
            <a:r>
              <a:rPr lang="nl-BE" sz="1200" b="1" dirty="0">
                <a:solidFill>
                  <a:schemeClr val="accent4"/>
                </a:solidFill>
              </a:rPr>
              <a:t>: </a:t>
            </a:r>
            <a:r>
              <a:rPr lang="nl-BE" sz="1100" dirty="0">
                <a:solidFill>
                  <a:schemeClr val="accent4"/>
                </a:solidFill>
              </a:rPr>
              <a:t>Duidelijke visie en richting van de verandering (wat + waarom)</a:t>
            </a:r>
          </a:p>
          <a:p>
            <a:pPr marL="182563" indent="-182563">
              <a:buFont typeface="Arial" panose="020B0604020202020204" pitchFamily="34" charset="0"/>
              <a:buChar char="•"/>
            </a:pPr>
            <a:r>
              <a:rPr lang="nl-BE" sz="1200" b="1" u="sng" dirty="0">
                <a:solidFill>
                  <a:schemeClr val="accent4"/>
                </a:solidFill>
              </a:rPr>
              <a:t>Veranderteam</a:t>
            </a:r>
            <a:r>
              <a:rPr lang="nl-BE" sz="1200" b="1" dirty="0">
                <a:solidFill>
                  <a:schemeClr val="accent4"/>
                </a:solidFill>
              </a:rPr>
              <a:t> </a:t>
            </a:r>
          </a:p>
          <a:p>
            <a:pPr marL="182563" indent="-182563">
              <a:buFont typeface="Arial" panose="020B0604020202020204" pitchFamily="34" charset="0"/>
              <a:buChar char="•"/>
            </a:pPr>
            <a:r>
              <a:rPr lang="nl-BE" sz="1200" b="1" u="sng" dirty="0">
                <a:solidFill>
                  <a:schemeClr val="accent4"/>
                </a:solidFill>
              </a:rPr>
              <a:t>Timing</a:t>
            </a:r>
            <a:r>
              <a:rPr lang="nl-BE" sz="1200" b="1" dirty="0">
                <a:solidFill>
                  <a:schemeClr val="accent4"/>
                </a:solidFill>
              </a:rPr>
              <a:t> van de verandering (strategie): </a:t>
            </a:r>
            <a:r>
              <a:rPr lang="nl-BE" sz="1100" dirty="0">
                <a:solidFill>
                  <a:schemeClr val="accent4"/>
                </a:solidFill>
              </a:rPr>
              <a:t>Fasering, hoeveelheid verandering in specifieke periode &amp; beschikbare tijd voor iedere stap – verandering vraagt aanpassing &amp; dus tijd</a:t>
            </a:r>
            <a:endParaRPr lang="nl-BE" sz="1100" b="1" dirty="0">
              <a:solidFill>
                <a:schemeClr val="accent4"/>
              </a:solidFill>
            </a:endParaRPr>
          </a:p>
        </p:txBody>
      </p:sp>
      <p:sp>
        <p:nvSpPr>
          <p:cNvPr id="10" name="Rectangle 9"/>
          <p:cNvSpPr/>
          <p:nvPr/>
        </p:nvSpPr>
        <p:spPr>
          <a:xfrm>
            <a:off x="6628726" y="2412274"/>
            <a:ext cx="2166931" cy="2735989"/>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lang="nl-BE" sz="1200" b="1" u="sng" dirty="0">
                <a:solidFill>
                  <a:schemeClr val="accent2"/>
                </a:solidFill>
              </a:rPr>
              <a:t>Consolideer en ga door: </a:t>
            </a:r>
            <a:r>
              <a:rPr lang="nl-BE" sz="1100" dirty="0">
                <a:solidFill>
                  <a:schemeClr val="accent2"/>
                </a:solidFill>
              </a:rPr>
              <a:t>tussentijdse mijlpalen als voedingsbron voor bijsturing en nieuwe mijlpalen, noodzaak en reden voor verandering warm houden</a:t>
            </a:r>
          </a:p>
          <a:p>
            <a:pPr marL="171450" indent="-171450">
              <a:buFont typeface="Arial" panose="020B0604020202020204" pitchFamily="34" charset="0"/>
              <a:buChar char="•"/>
            </a:pPr>
            <a:r>
              <a:rPr lang="nl-BE" sz="1200" b="1" u="sng" dirty="0">
                <a:solidFill>
                  <a:schemeClr val="accent2"/>
                </a:solidFill>
              </a:rPr>
              <a:t>Nieuwe systeem vastleggen en afkloppen</a:t>
            </a:r>
            <a:endParaRPr lang="nl-BE" sz="1400" b="1" u="sng" dirty="0">
              <a:solidFill>
                <a:schemeClr val="accent2"/>
              </a:solidFill>
            </a:endParaRPr>
          </a:p>
        </p:txBody>
      </p:sp>
      <p:sp>
        <p:nvSpPr>
          <p:cNvPr id="11" name="Rectangle 10"/>
          <p:cNvSpPr/>
          <p:nvPr/>
        </p:nvSpPr>
        <p:spPr>
          <a:xfrm>
            <a:off x="3162170" y="2412274"/>
            <a:ext cx="3386676" cy="2735989"/>
          </a:xfrm>
          <a:prstGeom prst="rect">
            <a:avLst/>
          </a:prstGeom>
          <a:solidFill>
            <a:srgbClr val="AFF3DE"/>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nl-BE" sz="1200" b="1" u="sng" dirty="0">
                <a:solidFill>
                  <a:srgbClr val="00B050"/>
                </a:solidFill>
              </a:rPr>
              <a:t>Breed draagvlak </a:t>
            </a:r>
            <a:r>
              <a:rPr lang="nl-BE" sz="1100" dirty="0">
                <a:solidFill>
                  <a:srgbClr val="00B050"/>
                </a:solidFill>
              </a:rPr>
              <a:t>creëren door heldere en eerlijke communicatie, informatievoorziening en betrokkenheid</a:t>
            </a:r>
          </a:p>
          <a:p>
            <a:pPr marL="285750" indent="-285750">
              <a:buFont typeface="Arial" panose="020B0604020202020204" pitchFamily="34" charset="0"/>
              <a:buChar char="•"/>
            </a:pPr>
            <a:r>
              <a:rPr lang="nl-BE" sz="1200" b="1" u="sng" dirty="0">
                <a:solidFill>
                  <a:srgbClr val="00B050"/>
                </a:solidFill>
              </a:rPr>
              <a:t>Opvolging &amp; ondersteuning</a:t>
            </a:r>
            <a:r>
              <a:rPr lang="nl-BE" sz="1200" b="1" dirty="0">
                <a:solidFill>
                  <a:srgbClr val="00B050"/>
                </a:solidFill>
              </a:rPr>
              <a:t>: “</a:t>
            </a:r>
            <a:r>
              <a:rPr lang="nl-BE" sz="1100" dirty="0">
                <a:solidFill>
                  <a:srgbClr val="00B050"/>
                </a:solidFill>
              </a:rPr>
              <a:t>obstakels” observeren, willen begrijpen en aanpakken, belangrijke rol leiderschap, </a:t>
            </a:r>
            <a:r>
              <a:rPr lang="nl-BE" sz="1200" b="1" u="sng" dirty="0">
                <a:solidFill>
                  <a:srgbClr val="00B050"/>
                </a:solidFill>
              </a:rPr>
              <a:t>korte termijn doelen</a:t>
            </a:r>
            <a:r>
              <a:rPr lang="nl-BE" sz="1100" dirty="0">
                <a:solidFill>
                  <a:srgbClr val="00B050"/>
                </a:solidFill>
              </a:rPr>
              <a:t> stellen en tussentijdse successen vieren</a:t>
            </a:r>
          </a:p>
          <a:p>
            <a:pPr marL="285750" indent="-285750">
              <a:buFont typeface="Arial" panose="020B0604020202020204" pitchFamily="34" charset="0"/>
              <a:buChar char="•"/>
            </a:pPr>
            <a:r>
              <a:rPr lang="nl-BE" sz="1200" b="1" u="sng" dirty="0">
                <a:solidFill>
                  <a:srgbClr val="00B050"/>
                </a:solidFill>
              </a:rPr>
              <a:t>Spanningen t.g.v. verandering binnen </a:t>
            </a:r>
            <a:r>
              <a:rPr lang="nl-BE" sz="1100" dirty="0">
                <a:solidFill>
                  <a:srgbClr val="00B050"/>
                </a:solidFill>
              </a:rPr>
              <a:t>(onzekerheid, onduidelijkheid, lage betrokkenheid) </a:t>
            </a:r>
            <a:r>
              <a:rPr lang="nl-BE" sz="1200" b="1" u="sng" dirty="0">
                <a:solidFill>
                  <a:srgbClr val="00B050"/>
                </a:solidFill>
              </a:rPr>
              <a:t>en tussen teams </a:t>
            </a:r>
            <a:r>
              <a:rPr lang="nl-BE" sz="1100" dirty="0">
                <a:solidFill>
                  <a:srgbClr val="00B050"/>
                </a:solidFill>
              </a:rPr>
              <a:t>(té sterke teamfocus, eilandjes, competitie)</a:t>
            </a:r>
            <a:r>
              <a:rPr lang="nl-BE" sz="1200" b="1" dirty="0">
                <a:solidFill>
                  <a:srgbClr val="00B050"/>
                </a:solidFill>
              </a:rPr>
              <a:t> </a:t>
            </a:r>
            <a:r>
              <a:rPr lang="nl-BE" sz="1100" dirty="0">
                <a:solidFill>
                  <a:srgbClr val="00B050"/>
                </a:solidFill>
              </a:rPr>
              <a:t>erkennen, willen begrijpen en aanpakken</a:t>
            </a:r>
          </a:p>
          <a:p>
            <a:pPr marL="285750" indent="-285750">
              <a:buFont typeface="Arial" panose="020B0604020202020204" pitchFamily="34" charset="0"/>
              <a:buChar char="•"/>
            </a:pPr>
            <a:r>
              <a:rPr lang="nl-BE" sz="1200" b="1" u="sng" dirty="0">
                <a:solidFill>
                  <a:srgbClr val="00B050"/>
                </a:solidFill>
              </a:rPr>
              <a:t>Geloof in positieve toekomst voeden en bereidheid tot steun en inzet realiseren</a:t>
            </a:r>
          </a:p>
        </p:txBody>
      </p:sp>
      <p:sp>
        <p:nvSpPr>
          <p:cNvPr id="12" name="TextBox 11"/>
          <p:cNvSpPr txBox="1"/>
          <p:nvPr/>
        </p:nvSpPr>
        <p:spPr>
          <a:xfrm rot="16200000">
            <a:off x="-317554" y="1779345"/>
            <a:ext cx="911083" cy="215444"/>
          </a:xfrm>
          <a:prstGeom prst="rect">
            <a:avLst/>
          </a:prstGeom>
          <a:noFill/>
          <a:ln>
            <a:solidFill>
              <a:schemeClr val="accent2"/>
            </a:solidFill>
          </a:ln>
        </p:spPr>
        <p:txBody>
          <a:bodyPr wrap="square" rtlCol="0">
            <a:spAutoFit/>
          </a:bodyPr>
          <a:lstStyle/>
          <a:p>
            <a:r>
              <a:rPr lang="nl-BE" sz="800" dirty="0"/>
              <a:t>Kotter, 1996</a:t>
            </a:r>
          </a:p>
        </p:txBody>
      </p:sp>
      <p:sp>
        <p:nvSpPr>
          <p:cNvPr id="13" name="TextBox 12"/>
          <p:cNvSpPr txBox="1"/>
          <p:nvPr/>
        </p:nvSpPr>
        <p:spPr>
          <a:xfrm rot="16200000">
            <a:off x="-1216627" y="3667125"/>
            <a:ext cx="2725146" cy="215444"/>
          </a:xfrm>
          <a:prstGeom prst="rect">
            <a:avLst/>
          </a:prstGeom>
          <a:noFill/>
          <a:ln>
            <a:solidFill>
              <a:schemeClr val="accent2"/>
            </a:solidFill>
          </a:ln>
        </p:spPr>
        <p:txBody>
          <a:bodyPr wrap="square" rtlCol="0">
            <a:spAutoFit/>
          </a:bodyPr>
          <a:lstStyle/>
          <a:p>
            <a:r>
              <a:rPr lang="nl-BE" sz="800" dirty="0"/>
              <a:t>Werkman, Boonstra &amp; </a:t>
            </a:r>
            <a:r>
              <a:rPr lang="nl-BE" sz="800" dirty="0" err="1"/>
              <a:t>Bennebroeck</a:t>
            </a:r>
            <a:r>
              <a:rPr lang="nl-BE" sz="800" dirty="0"/>
              <a:t> Gravenhorst, 2001</a:t>
            </a:r>
          </a:p>
        </p:txBody>
      </p:sp>
    </p:spTree>
    <p:extLst>
      <p:ext uri="{BB962C8B-B14F-4D97-AF65-F5344CB8AC3E}">
        <p14:creationId xmlns:p14="http://schemas.microsoft.com/office/powerpoint/2010/main" val="278748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5346" y="1516327"/>
            <a:ext cx="7595754" cy="2676867"/>
          </a:xfrm>
        </p:spPr>
        <p:txBody>
          <a:bodyPr numCol="1"/>
          <a:lstStyle/>
          <a:p>
            <a:r>
              <a:rPr lang="nl-BE" dirty="0"/>
              <a:t>Vraag- &amp; doelstelling</a:t>
            </a:r>
          </a:p>
          <a:p>
            <a:r>
              <a:rPr lang="nl-BE" dirty="0"/>
              <a:t>Aanpak</a:t>
            </a:r>
          </a:p>
          <a:p>
            <a:r>
              <a:rPr lang="nl-BE" dirty="0"/>
              <a:t>Drie theoretische kaders als handvat (dynamieken)</a:t>
            </a:r>
          </a:p>
          <a:p>
            <a:r>
              <a:rPr lang="nl-BE" dirty="0"/>
              <a:t>Terugkoppeling bevindingen</a:t>
            </a:r>
          </a:p>
          <a:p>
            <a:pPr lvl="1"/>
            <a:r>
              <a:rPr lang="nl-BE" dirty="0"/>
              <a:t>Beschrijving van deelnemende centra </a:t>
            </a:r>
          </a:p>
          <a:p>
            <a:pPr lvl="1"/>
            <a:r>
              <a:rPr lang="nl-BE" dirty="0"/>
              <a:t>Bevindingen: Thematieken en randvoorwaarden</a:t>
            </a:r>
          </a:p>
          <a:p>
            <a:r>
              <a:rPr lang="nl-BE" dirty="0"/>
              <a:t>Hoe verder?</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pic>
        <p:nvPicPr>
          <p:cNvPr id="4" name="Afbeelding 6" descr="FS ster.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Tree>
    <p:extLst>
      <p:ext uri="{BB962C8B-B14F-4D97-AF65-F5344CB8AC3E}">
        <p14:creationId xmlns:p14="http://schemas.microsoft.com/office/powerpoint/2010/main" val="34506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2">
                                            <p:txEl>
                                              <p:pRg st="2" end="2"/>
                                            </p:txEl>
                                          </p:spTgt>
                                        </p:tgtEl>
                                        <p:attrNameLst>
                                          <p:attrName>style.opacity</p:attrName>
                                        </p:attrNameLst>
                                      </p:cBhvr>
                                      <p:to>
                                        <p:strVal val="0.5"/>
                                      </p:to>
                                    </p:set>
                                    <p:animEffect filter="image" prLst="opacity: 0.5">
                                      <p:cBhvr rctx="IE">
                                        <p:cTn id="13" dur="indefinite"/>
                                        <p:tgtEl>
                                          <p:spTgt spid="2">
                                            <p:txEl>
                                              <p:pRg st="2" end="2"/>
                                            </p:txEl>
                                          </p:spTgt>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2">
                                            <p:txEl>
                                              <p:pRg st="3" end="3"/>
                                            </p:txEl>
                                          </p:spTgt>
                                        </p:tgtEl>
                                        <p:attrNameLst>
                                          <p:attrName>style.fontWeight</p:attrName>
                                        </p:attrNameLst>
                                      </p:cBhvr>
                                      <p:to>
                                        <p:strVal val="bold"/>
                                      </p:to>
                                    </p:set>
                                  </p:childTnLst>
                                </p:cTn>
                              </p:par>
                              <p:par>
                                <p:cTn id="16" presetID="15" presetClass="emph" presetSubtype="0" nodeType="withEffect">
                                  <p:stCondLst>
                                    <p:cond delay="0"/>
                                  </p:stCondLst>
                                  <p:iterate type="lt">
                                    <p:tmAbs val="25"/>
                                  </p:iterate>
                                  <p:childTnLst>
                                    <p:set>
                                      <p:cBhvr override="childStyle">
                                        <p:cTn id="17" dur="indefinite"/>
                                        <p:tgtEl>
                                          <p:spTgt spid="2">
                                            <p:txEl>
                                              <p:pRg st="4" end="4"/>
                                            </p:txEl>
                                          </p:spTgt>
                                        </p:tgtEl>
                                        <p:attrNameLst>
                                          <p:attrName>style.fontWeight</p:attrName>
                                        </p:attrNameLst>
                                      </p:cBhvr>
                                      <p:to>
                                        <p:strVal val="bold"/>
                                      </p:to>
                                    </p:set>
                                  </p:childTnLst>
                                </p:cTn>
                              </p:par>
                              <p:par>
                                <p:cTn id="18" presetID="15" presetClass="emph" presetSubtype="0" nodeType="withEffect">
                                  <p:stCondLst>
                                    <p:cond delay="0"/>
                                  </p:stCondLst>
                                  <p:iterate type="lt">
                                    <p:tmAbs val="25"/>
                                  </p:iterate>
                                  <p:childTnLst>
                                    <p:set>
                                      <p:cBhvr override="childStyle">
                                        <p:cTn id="19" dur="indefinite"/>
                                        <p:tgtEl>
                                          <p:spTgt spid="2">
                                            <p:txEl>
                                              <p:pRg st="5" end="5"/>
                                            </p:txEl>
                                          </p:spTgt>
                                        </p:tgtEl>
                                        <p:attrNameLst>
                                          <p:attrName>style.fontWeight</p:attrName>
                                        </p:attrNameLst>
                                      </p:cBhvr>
                                      <p:to>
                                        <p:strVal val="bold"/>
                                      </p:to>
                                    </p:set>
                                  </p:childTnLst>
                                </p:cTn>
                              </p:par>
                              <p:par>
                                <p:cTn id="20" presetID="9" presetClass="emph" presetSubtype="0" nodeType="withEffect">
                                  <p:stCondLst>
                                    <p:cond delay="0"/>
                                  </p:stCondLst>
                                  <p:childTnLst>
                                    <p:set>
                                      <p:cBhvr rctx="PPT">
                                        <p:cTn id="21" dur="indefinite"/>
                                        <p:tgtEl>
                                          <p:spTgt spid="2">
                                            <p:txEl>
                                              <p:pRg st="6" end="6"/>
                                            </p:txEl>
                                          </p:spTgt>
                                        </p:tgtEl>
                                        <p:attrNameLst>
                                          <p:attrName>style.opacity</p:attrName>
                                        </p:attrNameLst>
                                      </p:cBhvr>
                                      <p:to>
                                        <p:strVal val="0.5"/>
                                      </p:to>
                                    </p:set>
                                    <p:animEffect filter="image" prLst="opacity: 0.5">
                                      <p:cBhvr rctx="IE">
                                        <p:cTn id="22" dur="indefinite"/>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5346" y="1516327"/>
            <a:ext cx="7938654" cy="2676867"/>
          </a:xfrm>
        </p:spPr>
        <p:txBody>
          <a:bodyPr numCol="1"/>
          <a:lstStyle/>
          <a:p>
            <a:r>
              <a:rPr lang="nl-BE" dirty="0"/>
              <a:t>Introductie: Vraag- &amp; doelstelling</a:t>
            </a:r>
          </a:p>
          <a:p>
            <a:r>
              <a:rPr lang="nl-BE" dirty="0"/>
              <a:t>Aanpak</a:t>
            </a:r>
          </a:p>
          <a:p>
            <a:r>
              <a:rPr lang="nl-BE" dirty="0"/>
              <a:t>Drie theoretische kaders als handvat (dynamieken)</a:t>
            </a:r>
          </a:p>
          <a:p>
            <a:r>
              <a:rPr lang="nl-BE" dirty="0"/>
              <a:t>Terugkoppeling bevindingen</a:t>
            </a:r>
          </a:p>
          <a:p>
            <a:r>
              <a:rPr lang="nl-BE" dirty="0"/>
              <a:t>Hoe verder?</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pic>
        <p:nvPicPr>
          <p:cNvPr id="4" name="Afbeelding 6" descr="FS ster.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Tree>
    <p:extLst>
      <p:ext uri="{BB962C8B-B14F-4D97-AF65-F5344CB8AC3E}">
        <p14:creationId xmlns:p14="http://schemas.microsoft.com/office/powerpoint/2010/main" val="8318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0" end="0"/>
                                            </p:txEl>
                                          </p:spTgt>
                                        </p:tgtEl>
                                        <p:attrNameLst>
                                          <p:attrName>style.fontWeight</p:attrName>
                                        </p:attrNameLst>
                                      </p:cBhvr>
                                      <p:to>
                                        <p:strVal val="bold"/>
                                      </p:to>
                                    </p:set>
                                  </p:childTnLst>
                                </p:cTn>
                              </p:par>
                              <p:par>
                                <p:cTn id="7" presetID="9" presetClass="emph" presetSubtype="0" nodeType="withEffect">
                                  <p:stCondLst>
                                    <p:cond delay="0"/>
                                  </p:stCondLst>
                                  <p:childTnLst>
                                    <p:set>
                                      <p:cBhvr rctx="PPT">
                                        <p:cTn id="8" dur="indefinite"/>
                                        <p:tgtEl>
                                          <p:spTgt spid="2">
                                            <p:txEl>
                                              <p:pRg st="1" end="1"/>
                                            </p:txEl>
                                          </p:spTgt>
                                        </p:tgtEl>
                                        <p:attrNameLst>
                                          <p:attrName>style.opacity</p:attrName>
                                        </p:attrNameLst>
                                      </p:cBhvr>
                                      <p:to>
                                        <p:strVal val="0.5"/>
                                      </p:to>
                                    </p:set>
                                    <p:animEffect filter="image" prLst="opacity: 0.5">
                                      <p:cBhvr rctx="IE">
                                        <p:cTn id="9" dur="indefinite"/>
                                        <p:tgtEl>
                                          <p:spTgt spid="2">
                                            <p:txEl>
                                              <p:pRg st="1" end="1"/>
                                            </p:txEl>
                                          </p:spTgt>
                                        </p:tgtEl>
                                      </p:cBhvr>
                                    </p:animEffect>
                                  </p:childTnLst>
                                </p:cTn>
                              </p:par>
                              <p:par>
                                <p:cTn id="10" presetID="9" presetClass="emph" presetSubtype="0" nodeType="withEffect">
                                  <p:stCondLst>
                                    <p:cond delay="0"/>
                                  </p:stCondLst>
                                  <p:childTnLst>
                                    <p:set>
                                      <p:cBhvr rctx="PPT">
                                        <p:cTn id="11" dur="indefinite"/>
                                        <p:tgtEl>
                                          <p:spTgt spid="2">
                                            <p:txEl>
                                              <p:pRg st="3" end="3"/>
                                            </p:txEl>
                                          </p:spTgt>
                                        </p:tgtEl>
                                        <p:attrNameLst>
                                          <p:attrName>style.opacity</p:attrName>
                                        </p:attrNameLst>
                                      </p:cBhvr>
                                      <p:to>
                                        <p:strVal val="0.5"/>
                                      </p:to>
                                    </p:set>
                                    <p:animEffect filter="image" prLst="opacity: 0.5">
                                      <p:cBhvr rctx="IE">
                                        <p:cTn id="12" dur="indefinite"/>
                                        <p:tgtEl>
                                          <p:spTgt spid="2">
                                            <p:txEl>
                                              <p:pRg st="3" end="3"/>
                                            </p:txEl>
                                          </p:spTgt>
                                        </p:tgtEl>
                                      </p:cBhvr>
                                    </p:animEffect>
                                  </p:childTnLst>
                                </p:cTn>
                              </p:par>
                              <p:par>
                                <p:cTn id="13" presetID="9" presetClass="emph" presetSubtype="0" nodeType="withEffect">
                                  <p:stCondLst>
                                    <p:cond delay="0"/>
                                  </p:stCondLst>
                                  <p:childTnLst>
                                    <p:set>
                                      <p:cBhvr rctx="PPT">
                                        <p:cTn id="14" dur="indefinite"/>
                                        <p:tgtEl>
                                          <p:spTgt spid="2">
                                            <p:txEl>
                                              <p:pRg st="2" end="2"/>
                                            </p:txEl>
                                          </p:spTgt>
                                        </p:tgtEl>
                                        <p:attrNameLst>
                                          <p:attrName>style.opacity</p:attrName>
                                        </p:attrNameLst>
                                      </p:cBhvr>
                                      <p:to>
                                        <p:strVal val="0.5"/>
                                      </p:to>
                                    </p:set>
                                    <p:animEffect filter="image" prLst="opacity: 0.5">
                                      <p:cBhvr rctx="IE">
                                        <p:cTn id="15" dur="indefinite"/>
                                        <p:tgtEl>
                                          <p:spTgt spid="2">
                                            <p:txEl>
                                              <p:pRg st="2" end="2"/>
                                            </p:txEl>
                                          </p:spTgt>
                                        </p:tgtEl>
                                      </p:cBhvr>
                                    </p:animEffect>
                                  </p:childTnLst>
                                </p:cTn>
                              </p:par>
                              <p:par>
                                <p:cTn id="16" presetID="9" presetClass="emph" presetSubtype="0" nodeType="withEffect">
                                  <p:stCondLst>
                                    <p:cond delay="0"/>
                                  </p:stCondLst>
                                  <p:childTnLst>
                                    <p:set>
                                      <p:cBhvr rctx="PPT">
                                        <p:cTn id="17" dur="indefinite"/>
                                        <p:tgtEl>
                                          <p:spTgt spid="2">
                                            <p:txEl>
                                              <p:pRg st="4" end="4"/>
                                            </p:txEl>
                                          </p:spTgt>
                                        </p:tgtEl>
                                        <p:attrNameLst>
                                          <p:attrName>style.opacity</p:attrName>
                                        </p:attrNameLst>
                                      </p:cBhvr>
                                      <p:to>
                                        <p:strVal val="0.5"/>
                                      </p:to>
                                    </p:set>
                                    <p:animEffect filter="image" prLst="opacity: 0.5">
                                      <p:cBhvr rctx="IE">
                                        <p:cTn id="18" dur="indefinite"/>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p:txBody>
          <a:bodyPr/>
          <a:lstStyle/>
          <a:p>
            <a:r>
              <a:rPr lang="nl-BE" sz="1800" dirty="0"/>
              <a:t>4. Terugkoppeling: Beschrijving van deelnemende centra</a:t>
            </a:r>
            <a:br>
              <a:rPr lang="nl-BE" sz="1800" dirty="0"/>
            </a:br>
            <a:r>
              <a:rPr lang="nl-BE" sz="1800" dirty="0"/>
              <a:t>		</a:t>
            </a:r>
            <a:r>
              <a:rPr lang="nl-BE" sz="1800" dirty="0">
                <a:solidFill>
                  <a:schemeClr val="accent1"/>
                </a:solidFill>
              </a:rPr>
              <a:t>VCLB Maasland – VCLB Aarschot – VCLB Ninove</a:t>
            </a:r>
            <a:endParaRPr lang="en-BE" sz="1800" dirty="0">
              <a:solidFill>
                <a:schemeClr val="accent1"/>
              </a:solidFill>
            </a:endParaRPr>
          </a:p>
        </p:txBody>
      </p:sp>
      <p:sp>
        <p:nvSpPr>
          <p:cNvPr id="3" name="Text Placeholder 2"/>
          <p:cNvSpPr>
            <a:spLocks noGrp="1"/>
          </p:cNvSpPr>
          <p:nvPr>
            <p:ph type="body" sz="quarter" idx="10"/>
          </p:nvPr>
        </p:nvSpPr>
        <p:spPr>
          <a:xfrm>
            <a:off x="704000" y="1249752"/>
            <a:ext cx="7894089" cy="2937600"/>
          </a:xfrm>
        </p:spPr>
        <p:txBody>
          <a:bodyPr/>
          <a:lstStyle/>
          <a:p>
            <a:r>
              <a:rPr lang="nl-BE" dirty="0"/>
              <a:t>Globale vergelijking van de 5 vestigingen inzake: </a:t>
            </a:r>
          </a:p>
          <a:p>
            <a:pPr lvl="1"/>
            <a:r>
              <a:rPr lang="nl-BE" dirty="0"/>
              <a:t>Timing van verandering</a:t>
            </a:r>
          </a:p>
          <a:p>
            <a:pPr lvl="1"/>
            <a:r>
              <a:rPr lang="nl-BE" dirty="0"/>
              <a:t>Grootte van centrum</a:t>
            </a:r>
          </a:p>
          <a:p>
            <a:pPr lvl="1"/>
            <a:r>
              <a:rPr lang="nl-BE" dirty="0"/>
              <a:t>Structuur – Ontwerpkeuzes: Belangrijkste verschillen inzake ontwerpkeuzes </a:t>
            </a:r>
            <a:r>
              <a:rPr lang="nl-BE" dirty="0" err="1"/>
              <a:t>i.f.v</a:t>
            </a:r>
            <a:r>
              <a:rPr lang="nl-BE" dirty="0"/>
              <a:t>. kernprocessen</a:t>
            </a:r>
          </a:p>
          <a:p>
            <a:pPr lvl="1"/>
            <a:r>
              <a:rPr lang="nl-BE" dirty="0"/>
              <a:t>Teamondersteuning – Ondersteuning van directie</a:t>
            </a:r>
          </a:p>
          <a:p>
            <a:pPr lvl="1"/>
            <a:r>
              <a:rPr lang="nl-BE" dirty="0"/>
              <a:t>Veranderteam</a:t>
            </a:r>
          </a:p>
        </p:txBody>
      </p:sp>
      <p:pic>
        <p:nvPicPr>
          <p:cNvPr id="4" name="Picture 3">
            <a:extLst>
              <a:ext uri="{FF2B5EF4-FFF2-40B4-BE49-F238E27FC236}">
                <a16:creationId xmlns:a16="http://schemas.microsoft.com/office/drawing/2014/main" id="{F4D9C6B7-7D4D-4C34-95D6-6CD033EA6B52}"/>
              </a:ext>
            </a:extLst>
          </p:cNvPr>
          <p:cNvPicPr>
            <a:picLocks noChangeAspect="1"/>
          </p:cNvPicPr>
          <p:nvPr/>
        </p:nvPicPr>
        <p:blipFill>
          <a:blip r:embed="rId3">
            <a:duotone>
              <a:schemeClr val="accent4">
                <a:shade val="45000"/>
                <a:satMod val="135000"/>
              </a:schemeClr>
              <a:prstClr val="white"/>
            </a:duotone>
          </a:blip>
          <a:stretch>
            <a:fillRect/>
          </a:stretch>
        </p:blipFill>
        <p:spPr>
          <a:xfrm>
            <a:off x="8196028" y="162576"/>
            <a:ext cx="838731" cy="838731"/>
          </a:xfrm>
          <a:prstGeom prst="rect">
            <a:avLst/>
          </a:prstGeom>
        </p:spPr>
      </p:pic>
    </p:spTree>
    <p:extLst>
      <p:ext uri="{BB962C8B-B14F-4D97-AF65-F5344CB8AC3E}">
        <p14:creationId xmlns:p14="http://schemas.microsoft.com/office/powerpoint/2010/main" val="3510900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60136" cy="550331"/>
          </a:xfrm>
        </p:spPr>
        <p:txBody>
          <a:bodyPr/>
          <a:lstStyle/>
          <a:p>
            <a:r>
              <a:rPr lang="nl-BE" sz="1800" dirty="0"/>
              <a:t>4. Terugkoppeling: Beschrijving van deelnemende centra</a:t>
            </a:r>
            <a:br>
              <a:rPr lang="nl-BE" sz="1800" dirty="0"/>
            </a:br>
            <a:r>
              <a:rPr lang="nl-BE" sz="1800" dirty="0"/>
              <a:t>		</a:t>
            </a:r>
            <a:r>
              <a:rPr lang="nl-BE" sz="1800" b="1" dirty="0">
                <a:solidFill>
                  <a:schemeClr val="accent1"/>
                </a:solidFill>
              </a:rPr>
              <a:t>VCLB Maasland – VCLB Aarschot – VCLB Ninove</a:t>
            </a:r>
            <a:r>
              <a:rPr lang="nl-BE" sz="1800" dirty="0">
                <a:solidFill>
                  <a:schemeClr val="accent1"/>
                </a:solidFill>
              </a:rPr>
              <a:t>: Tijdslijn </a:t>
            </a:r>
            <a:endParaRPr lang="en-BE" sz="1800" dirty="0">
              <a:solidFill>
                <a:schemeClr val="accent1"/>
              </a:solidFill>
            </a:endParaRPr>
          </a:p>
        </p:txBody>
      </p:sp>
      <p:sp>
        <p:nvSpPr>
          <p:cNvPr id="2" name="Striped Right Arrow 1"/>
          <p:cNvSpPr/>
          <p:nvPr/>
        </p:nvSpPr>
        <p:spPr>
          <a:xfrm>
            <a:off x="4509261" y="1438178"/>
            <a:ext cx="4525497" cy="985250"/>
          </a:xfrm>
          <a:prstGeom prst="stripedRightArrow">
            <a:avLst/>
          </a:prstGeom>
          <a:solidFill>
            <a:schemeClr val="bg2">
              <a:lumMod val="95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dirty="0">
              <a:solidFill>
                <a:schemeClr val="bg2"/>
              </a:solidFill>
            </a:endParaRPr>
          </a:p>
        </p:txBody>
      </p:sp>
      <p:sp>
        <p:nvSpPr>
          <p:cNvPr id="7" name="Striped Right Arrow 6"/>
          <p:cNvSpPr/>
          <p:nvPr/>
        </p:nvSpPr>
        <p:spPr>
          <a:xfrm>
            <a:off x="629594" y="2519735"/>
            <a:ext cx="8405165" cy="985250"/>
          </a:xfrm>
          <a:prstGeom prst="stripedRightArrow">
            <a:avLst/>
          </a:prstGeom>
          <a:solidFill>
            <a:schemeClr val="bg2">
              <a:lumMod val="95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dirty="0">
              <a:solidFill>
                <a:schemeClr val="bg2"/>
              </a:solidFill>
            </a:endParaRPr>
          </a:p>
        </p:txBody>
      </p:sp>
      <p:sp>
        <p:nvSpPr>
          <p:cNvPr id="8" name="Striped Right Arrow 7"/>
          <p:cNvSpPr/>
          <p:nvPr/>
        </p:nvSpPr>
        <p:spPr>
          <a:xfrm>
            <a:off x="2569428" y="3581952"/>
            <a:ext cx="6465331" cy="985250"/>
          </a:xfrm>
          <a:prstGeom prst="stripedRightArrow">
            <a:avLst/>
          </a:prstGeom>
          <a:solidFill>
            <a:schemeClr val="bg2">
              <a:lumMod val="95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dirty="0">
              <a:solidFill>
                <a:schemeClr val="bg2"/>
              </a:solidFill>
            </a:endParaRPr>
          </a:p>
        </p:txBody>
      </p:sp>
      <p:sp>
        <p:nvSpPr>
          <p:cNvPr id="9" name="TextBox 8"/>
          <p:cNvSpPr txBox="1"/>
          <p:nvPr/>
        </p:nvSpPr>
        <p:spPr>
          <a:xfrm>
            <a:off x="327267" y="1201783"/>
            <a:ext cx="604653" cy="261610"/>
          </a:xfrm>
          <a:prstGeom prst="rect">
            <a:avLst/>
          </a:prstGeom>
          <a:noFill/>
        </p:spPr>
        <p:txBody>
          <a:bodyPr wrap="none" rtlCol="0">
            <a:spAutoFit/>
          </a:bodyPr>
          <a:lstStyle/>
          <a:p>
            <a:r>
              <a:rPr lang="nl-BE" sz="1100" dirty="0"/>
              <a:t>09/’14</a:t>
            </a:r>
          </a:p>
        </p:txBody>
      </p:sp>
      <p:sp>
        <p:nvSpPr>
          <p:cNvPr id="10" name="TextBox 9"/>
          <p:cNvSpPr txBox="1"/>
          <p:nvPr/>
        </p:nvSpPr>
        <p:spPr>
          <a:xfrm>
            <a:off x="8522033" y="1206137"/>
            <a:ext cx="604653" cy="261610"/>
          </a:xfrm>
          <a:prstGeom prst="rect">
            <a:avLst/>
          </a:prstGeom>
          <a:noFill/>
        </p:spPr>
        <p:txBody>
          <a:bodyPr wrap="none" rtlCol="0">
            <a:spAutoFit/>
          </a:bodyPr>
          <a:lstStyle/>
          <a:p>
            <a:r>
              <a:rPr lang="nl-BE" sz="1100" dirty="0"/>
              <a:t>09/’18</a:t>
            </a:r>
          </a:p>
        </p:txBody>
      </p:sp>
      <p:sp>
        <p:nvSpPr>
          <p:cNvPr id="11" name="TextBox 10"/>
          <p:cNvSpPr txBox="1"/>
          <p:nvPr/>
        </p:nvSpPr>
        <p:spPr>
          <a:xfrm>
            <a:off x="4206935" y="1206137"/>
            <a:ext cx="604653" cy="261610"/>
          </a:xfrm>
          <a:prstGeom prst="rect">
            <a:avLst/>
          </a:prstGeom>
          <a:noFill/>
        </p:spPr>
        <p:txBody>
          <a:bodyPr wrap="none" rtlCol="0">
            <a:spAutoFit/>
          </a:bodyPr>
          <a:lstStyle/>
          <a:p>
            <a:r>
              <a:rPr lang="nl-BE" sz="1100" dirty="0"/>
              <a:t>09/’16</a:t>
            </a:r>
          </a:p>
        </p:txBody>
      </p:sp>
      <p:sp>
        <p:nvSpPr>
          <p:cNvPr id="12" name="TextBox 11"/>
          <p:cNvSpPr txBox="1"/>
          <p:nvPr/>
        </p:nvSpPr>
        <p:spPr>
          <a:xfrm>
            <a:off x="2267101" y="1206137"/>
            <a:ext cx="604653" cy="261610"/>
          </a:xfrm>
          <a:prstGeom prst="rect">
            <a:avLst/>
          </a:prstGeom>
          <a:noFill/>
        </p:spPr>
        <p:txBody>
          <a:bodyPr wrap="none" rtlCol="0">
            <a:spAutoFit/>
          </a:bodyPr>
          <a:lstStyle/>
          <a:p>
            <a:r>
              <a:rPr lang="nl-BE" sz="1100" dirty="0"/>
              <a:t>09/’15</a:t>
            </a:r>
          </a:p>
        </p:txBody>
      </p:sp>
      <p:sp>
        <p:nvSpPr>
          <p:cNvPr id="13" name="TextBox 12"/>
          <p:cNvSpPr txBox="1"/>
          <p:nvPr/>
        </p:nvSpPr>
        <p:spPr>
          <a:xfrm>
            <a:off x="6364484" y="1206137"/>
            <a:ext cx="604653" cy="261610"/>
          </a:xfrm>
          <a:prstGeom prst="rect">
            <a:avLst/>
          </a:prstGeom>
          <a:noFill/>
        </p:spPr>
        <p:txBody>
          <a:bodyPr wrap="none" rtlCol="0">
            <a:spAutoFit/>
          </a:bodyPr>
          <a:lstStyle/>
          <a:p>
            <a:r>
              <a:rPr lang="nl-BE" sz="1100" dirty="0"/>
              <a:t>09/’17</a:t>
            </a:r>
          </a:p>
        </p:txBody>
      </p:sp>
      <p:cxnSp>
        <p:nvCxnSpPr>
          <p:cNvPr id="15" name="Straight Arrow Connector 14"/>
          <p:cNvCxnSpPr/>
          <p:nvPr/>
        </p:nvCxnSpPr>
        <p:spPr>
          <a:xfrm>
            <a:off x="78377" y="1105989"/>
            <a:ext cx="90483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9" idx="0"/>
          </p:cNvCxnSpPr>
          <p:nvPr/>
        </p:nvCxnSpPr>
        <p:spPr>
          <a:xfrm>
            <a:off x="629593" y="1001307"/>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69427" y="1023063"/>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09261" y="987702"/>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824359" y="1008373"/>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669372" y="997918"/>
            <a:ext cx="1" cy="200476"/>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4509262" y="1727228"/>
            <a:ext cx="2160111" cy="203575"/>
          </a:xfrm>
          <a:prstGeom prst="rect">
            <a:avLst/>
          </a:prstGeom>
          <a:solidFill>
            <a:schemeClr val="tx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000" dirty="0">
                <a:solidFill>
                  <a:schemeClr val="bg2"/>
                </a:solidFill>
              </a:rPr>
              <a:t>Verandertraject met koepel &amp; FS</a:t>
            </a:r>
          </a:p>
        </p:txBody>
      </p:sp>
      <p:sp>
        <p:nvSpPr>
          <p:cNvPr id="23" name="Rectangle 22"/>
          <p:cNvSpPr/>
          <p:nvPr/>
        </p:nvSpPr>
        <p:spPr>
          <a:xfrm>
            <a:off x="634347" y="2823702"/>
            <a:ext cx="3874915" cy="188658"/>
          </a:xfrm>
          <a:prstGeom prst="rect">
            <a:avLst/>
          </a:prstGeom>
          <a:solidFill>
            <a:schemeClr val="tx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100" dirty="0">
                <a:solidFill>
                  <a:schemeClr val="bg2"/>
                </a:solidFill>
              </a:rPr>
              <a:t>Verandertraject met koepel &amp; FS</a:t>
            </a:r>
          </a:p>
        </p:txBody>
      </p:sp>
      <p:sp>
        <p:nvSpPr>
          <p:cNvPr id="24" name="Rectangle 23"/>
          <p:cNvSpPr/>
          <p:nvPr/>
        </p:nvSpPr>
        <p:spPr>
          <a:xfrm>
            <a:off x="2571804" y="3880251"/>
            <a:ext cx="4097568" cy="188658"/>
          </a:xfrm>
          <a:prstGeom prst="rect">
            <a:avLst/>
          </a:prstGeom>
          <a:solidFill>
            <a:schemeClr val="tx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100" dirty="0">
                <a:solidFill>
                  <a:schemeClr val="bg2"/>
                </a:solidFill>
              </a:rPr>
              <a:t>Verandertraject met koepel &amp; FS</a:t>
            </a:r>
          </a:p>
        </p:txBody>
      </p:sp>
      <p:cxnSp>
        <p:nvCxnSpPr>
          <p:cNvPr id="26" name="Straight Connector 25"/>
          <p:cNvCxnSpPr/>
          <p:nvPr/>
        </p:nvCxnSpPr>
        <p:spPr>
          <a:xfrm flipH="1">
            <a:off x="6669372" y="1576251"/>
            <a:ext cx="1" cy="7053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4520931" y="2659662"/>
            <a:ext cx="1" cy="7053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669373" y="3716211"/>
            <a:ext cx="1" cy="705395"/>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673833" y="2278503"/>
            <a:ext cx="2077813" cy="253916"/>
          </a:xfrm>
          <a:prstGeom prst="rect">
            <a:avLst/>
          </a:prstGeom>
          <a:noFill/>
          <a:ln w="28575">
            <a:solidFill>
              <a:schemeClr val="accent1"/>
            </a:solidFill>
          </a:ln>
        </p:spPr>
        <p:txBody>
          <a:bodyPr wrap="none" rtlCol="0">
            <a:spAutoFit/>
          </a:bodyPr>
          <a:lstStyle/>
          <a:p>
            <a:r>
              <a:rPr lang="nl-BE" sz="1050" dirty="0">
                <a:solidFill>
                  <a:schemeClr val="accent1"/>
                </a:solidFill>
              </a:rPr>
              <a:t>Sprong naar nieuwe organisatie</a:t>
            </a:r>
          </a:p>
        </p:txBody>
      </p:sp>
      <p:sp>
        <p:nvSpPr>
          <p:cNvPr id="30" name="TextBox 29"/>
          <p:cNvSpPr txBox="1"/>
          <p:nvPr/>
        </p:nvSpPr>
        <p:spPr>
          <a:xfrm>
            <a:off x="3482025" y="3370423"/>
            <a:ext cx="2077813" cy="253916"/>
          </a:xfrm>
          <a:prstGeom prst="rect">
            <a:avLst/>
          </a:prstGeom>
          <a:noFill/>
          <a:ln w="28575">
            <a:solidFill>
              <a:schemeClr val="accent1"/>
            </a:solidFill>
          </a:ln>
        </p:spPr>
        <p:txBody>
          <a:bodyPr wrap="none" rtlCol="0">
            <a:spAutoFit/>
          </a:bodyPr>
          <a:lstStyle/>
          <a:p>
            <a:r>
              <a:rPr lang="nl-BE" sz="1050" dirty="0">
                <a:solidFill>
                  <a:schemeClr val="accent1"/>
                </a:solidFill>
              </a:rPr>
              <a:t>Sprong naar nieuwe organisatie</a:t>
            </a:r>
          </a:p>
        </p:txBody>
      </p:sp>
      <p:sp>
        <p:nvSpPr>
          <p:cNvPr id="31" name="TextBox 30"/>
          <p:cNvSpPr txBox="1"/>
          <p:nvPr/>
        </p:nvSpPr>
        <p:spPr>
          <a:xfrm>
            <a:off x="5673832" y="4444347"/>
            <a:ext cx="2077813" cy="253916"/>
          </a:xfrm>
          <a:prstGeom prst="rect">
            <a:avLst/>
          </a:prstGeom>
          <a:solidFill>
            <a:schemeClr val="bg2"/>
          </a:solidFill>
          <a:ln w="28575">
            <a:solidFill>
              <a:schemeClr val="accent1"/>
            </a:solidFill>
          </a:ln>
        </p:spPr>
        <p:txBody>
          <a:bodyPr wrap="none" rtlCol="0">
            <a:spAutoFit/>
          </a:bodyPr>
          <a:lstStyle/>
          <a:p>
            <a:r>
              <a:rPr lang="nl-BE" sz="1050" dirty="0">
                <a:solidFill>
                  <a:schemeClr val="accent1"/>
                </a:solidFill>
              </a:rPr>
              <a:t>Sprong naar nieuwe organisatie</a:t>
            </a:r>
          </a:p>
        </p:txBody>
      </p:sp>
      <p:cxnSp>
        <p:nvCxnSpPr>
          <p:cNvPr id="32" name="Straight Connector 31"/>
          <p:cNvCxnSpPr/>
          <p:nvPr/>
        </p:nvCxnSpPr>
        <p:spPr>
          <a:xfrm flipH="1">
            <a:off x="7751645" y="3716210"/>
            <a:ext cx="3" cy="110490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512363" y="4833613"/>
            <a:ext cx="2478564" cy="253916"/>
          </a:xfrm>
          <a:prstGeom prst="rect">
            <a:avLst/>
          </a:prstGeom>
          <a:solidFill>
            <a:schemeClr val="bg2"/>
          </a:solidFill>
          <a:ln w="28575">
            <a:solidFill>
              <a:schemeClr val="accent4"/>
            </a:solidFill>
          </a:ln>
        </p:spPr>
        <p:txBody>
          <a:bodyPr wrap="none" rtlCol="0">
            <a:spAutoFit/>
          </a:bodyPr>
          <a:lstStyle/>
          <a:p>
            <a:r>
              <a:rPr lang="nl-BE" sz="1050" dirty="0">
                <a:solidFill>
                  <a:schemeClr val="accent4"/>
                </a:solidFill>
              </a:rPr>
              <a:t>01/’18: Eigen evaluatie en bijsturing</a:t>
            </a:r>
          </a:p>
        </p:txBody>
      </p:sp>
      <p:cxnSp>
        <p:nvCxnSpPr>
          <p:cNvPr id="35" name="Straight Connector 34"/>
          <p:cNvCxnSpPr/>
          <p:nvPr/>
        </p:nvCxnSpPr>
        <p:spPr>
          <a:xfrm flipH="1">
            <a:off x="8091978" y="997918"/>
            <a:ext cx="1" cy="364625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643750" y="1719689"/>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100" dirty="0">
                <a:solidFill>
                  <a:schemeClr val="accent1"/>
                </a:solidFill>
              </a:rPr>
              <a:t>1</a:t>
            </a:r>
            <a:r>
              <a:rPr lang="nl-BE" sz="1100" baseline="30000" dirty="0">
                <a:solidFill>
                  <a:schemeClr val="accent1"/>
                </a:solidFill>
              </a:rPr>
              <a:t>e</a:t>
            </a:r>
            <a:r>
              <a:rPr lang="nl-BE" sz="1100" dirty="0">
                <a:solidFill>
                  <a:schemeClr val="accent1"/>
                </a:solidFill>
              </a:rPr>
              <a:t> schooljaar – nieuwe werking</a:t>
            </a:r>
          </a:p>
        </p:txBody>
      </p:sp>
      <p:sp>
        <p:nvSpPr>
          <p:cNvPr id="38" name="Rectangle 37"/>
          <p:cNvSpPr/>
          <p:nvPr/>
        </p:nvSpPr>
        <p:spPr>
          <a:xfrm>
            <a:off x="4540092" y="2811609"/>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100" dirty="0">
                <a:solidFill>
                  <a:schemeClr val="accent1"/>
                </a:solidFill>
              </a:rPr>
              <a:t>1</a:t>
            </a:r>
            <a:r>
              <a:rPr lang="nl-BE" sz="1100" baseline="30000" dirty="0">
                <a:solidFill>
                  <a:schemeClr val="accent1"/>
                </a:solidFill>
              </a:rPr>
              <a:t>e</a:t>
            </a:r>
            <a:r>
              <a:rPr lang="nl-BE" sz="1100" dirty="0">
                <a:solidFill>
                  <a:schemeClr val="accent1"/>
                </a:solidFill>
              </a:rPr>
              <a:t> schooljaar – nieuwe werking</a:t>
            </a:r>
          </a:p>
        </p:txBody>
      </p:sp>
      <p:sp>
        <p:nvSpPr>
          <p:cNvPr id="41" name="Rectangle 40"/>
          <p:cNvSpPr/>
          <p:nvPr/>
        </p:nvSpPr>
        <p:spPr>
          <a:xfrm>
            <a:off x="6655073" y="2815851"/>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100" dirty="0">
                <a:solidFill>
                  <a:schemeClr val="accent1"/>
                </a:solidFill>
              </a:rPr>
              <a:t>2</a:t>
            </a:r>
            <a:r>
              <a:rPr lang="nl-BE" sz="1100" baseline="30000" dirty="0">
                <a:solidFill>
                  <a:schemeClr val="accent1"/>
                </a:solidFill>
              </a:rPr>
              <a:t>e</a:t>
            </a:r>
            <a:r>
              <a:rPr lang="nl-BE" sz="1100" dirty="0">
                <a:solidFill>
                  <a:schemeClr val="accent1"/>
                </a:solidFill>
              </a:rPr>
              <a:t> schooljaar – nieuwe werking</a:t>
            </a:r>
          </a:p>
        </p:txBody>
      </p:sp>
      <p:sp>
        <p:nvSpPr>
          <p:cNvPr id="42" name="Rectangle 41"/>
          <p:cNvSpPr/>
          <p:nvPr/>
        </p:nvSpPr>
        <p:spPr>
          <a:xfrm>
            <a:off x="6662479" y="3869088"/>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100" dirty="0">
                <a:solidFill>
                  <a:schemeClr val="accent1"/>
                </a:solidFill>
              </a:rPr>
              <a:t>1</a:t>
            </a:r>
            <a:r>
              <a:rPr lang="nl-BE" sz="1100" baseline="30000" dirty="0">
                <a:solidFill>
                  <a:schemeClr val="accent1"/>
                </a:solidFill>
              </a:rPr>
              <a:t>e</a:t>
            </a:r>
            <a:r>
              <a:rPr lang="nl-BE" sz="1100" dirty="0">
                <a:solidFill>
                  <a:schemeClr val="accent1"/>
                </a:solidFill>
              </a:rPr>
              <a:t> schooljaar – nieuwe werking</a:t>
            </a:r>
          </a:p>
        </p:txBody>
      </p:sp>
      <p:sp>
        <p:nvSpPr>
          <p:cNvPr id="37" name="TextBox 36"/>
          <p:cNvSpPr txBox="1"/>
          <p:nvPr/>
        </p:nvSpPr>
        <p:spPr>
          <a:xfrm rot="16200000">
            <a:off x="6428063" y="2885399"/>
            <a:ext cx="2997937" cy="253916"/>
          </a:xfrm>
          <a:prstGeom prst="rect">
            <a:avLst/>
          </a:prstGeom>
          <a:solidFill>
            <a:schemeClr val="bg2"/>
          </a:solidFill>
          <a:ln w="28575">
            <a:solidFill>
              <a:schemeClr val="accent2"/>
            </a:solidFill>
          </a:ln>
        </p:spPr>
        <p:txBody>
          <a:bodyPr wrap="none" rtlCol="0">
            <a:spAutoFit/>
          </a:bodyPr>
          <a:lstStyle/>
          <a:p>
            <a:r>
              <a:rPr lang="nl-BE" sz="1050" dirty="0">
                <a:solidFill>
                  <a:schemeClr val="accent3"/>
                </a:solidFill>
              </a:rPr>
              <a:t>05-06/’18: Piloot-proces analyse FS &amp; Attentia</a:t>
            </a:r>
          </a:p>
        </p:txBody>
      </p:sp>
      <p:sp>
        <p:nvSpPr>
          <p:cNvPr id="3" name="Rectangle 2"/>
          <p:cNvSpPr/>
          <p:nvPr/>
        </p:nvSpPr>
        <p:spPr>
          <a:xfrm rot="16200000">
            <a:off x="-146930" y="1711369"/>
            <a:ext cx="874404" cy="423789"/>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VCLB Maasland</a:t>
            </a:r>
          </a:p>
        </p:txBody>
      </p:sp>
      <p:sp>
        <p:nvSpPr>
          <p:cNvPr id="39" name="Rectangle 38"/>
          <p:cNvSpPr/>
          <p:nvPr/>
        </p:nvSpPr>
        <p:spPr>
          <a:xfrm rot="16200000">
            <a:off x="-146931" y="2800463"/>
            <a:ext cx="874404" cy="423789"/>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VCLB Aarschot</a:t>
            </a:r>
          </a:p>
        </p:txBody>
      </p:sp>
      <p:sp>
        <p:nvSpPr>
          <p:cNvPr id="43" name="Rectangle 42"/>
          <p:cNvSpPr/>
          <p:nvPr/>
        </p:nvSpPr>
        <p:spPr>
          <a:xfrm rot="16200000">
            <a:off x="-146932" y="3889557"/>
            <a:ext cx="874404" cy="423789"/>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VCLB Ninove</a:t>
            </a:r>
          </a:p>
        </p:txBody>
      </p:sp>
    </p:spTree>
    <p:extLst>
      <p:ext uri="{BB962C8B-B14F-4D97-AF65-F5344CB8AC3E}">
        <p14:creationId xmlns:p14="http://schemas.microsoft.com/office/powerpoint/2010/main" val="263138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299423"/>
            <a:ext cx="7656228" cy="550331"/>
          </a:xfrm>
        </p:spPr>
        <p:txBody>
          <a:bodyPr/>
          <a:lstStyle/>
          <a:p>
            <a:r>
              <a:rPr lang="nl-BE" sz="1800" dirty="0"/>
              <a:t>4. Terugkoppeling: Beschrijving van deelnemende centra</a:t>
            </a:r>
            <a:br>
              <a:rPr lang="nl-BE" sz="1800" dirty="0"/>
            </a:br>
            <a:r>
              <a:rPr lang="nl-BE" sz="1800" dirty="0"/>
              <a:t>     </a:t>
            </a:r>
            <a:endParaRPr lang="en-BE" sz="1800" dirty="0">
              <a:solidFill>
                <a:schemeClr val="accent1"/>
              </a:solidFill>
            </a:endParaRPr>
          </a:p>
        </p:txBody>
      </p:sp>
      <p:graphicFrame>
        <p:nvGraphicFramePr>
          <p:cNvPr id="16" name="Table 15">
            <a:extLst>
              <a:ext uri="{FF2B5EF4-FFF2-40B4-BE49-F238E27FC236}">
                <a16:creationId xmlns:a16="http://schemas.microsoft.com/office/drawing/2014/main" id="{5CF4187B-4D5B-D048-9931-F4EE45D46D2F}"/>
              </a:ext>
            </a:extLst>
          </p:cNvPr>
          <p:cNvGraphicFramePr>
            <a:graphicFrameLocks noGrp="1"/>
          </p:cNvGraphicFramePr>
          <p:nvPr>
            <p:extLst>
              <p:ext uri="{D42A27DB-BD31-4B8C-83A1-F6EECF244321}">
                <p14:modId xmlns:p14="http://schemas.microsoft.com/office/powerpoint/2010/main" val="2668491110"/>
              </p:ext>
            </p:extLst>
          </p:nvPr>
        </p:nvGraphicFramePr>
        <p:xfrm>
          <a:off x="280157" y="635545"/>
          <a:ext cx="8608424" cy="4480560"/>
        </p:xfrm>
        <a:graphic>
          <a:graphicData uri="http://schemas.openxmlformats.org/drawingml/2006/table">
            <a:tbl>
              <a:tblPr firstRow="1" bandRow="1">
                <a:tableStyleId>{5A111915-BE36-4E01-A7E5-04B1672EAD32}</a:tableStyleId>
              </a:tblPr>
              <a:tblGrid>
                <a:gridCol w="1541417">
                  <a:extLst>
                    <a:ext uri="{9D8B030D-6E8A-4147-A177-3AD203B41FA5}">
                      <a16:colId xmlns:a16="http://schemas.microsoft.com/office/drawing/2014/main" val="522510892"/>
                    </a:ext>
                  </a:extLst>
                </a:gridCol>
                <a:gridCol w="2410792">
                  <a:extLst>
                    <a:ext uri="{9D8B030D-6E8A-4147-A177-3AD203B41FA5}">
                      <a16:colId xmlns:a16="http://schemas.microsoft.com/office/drawing/2014/main" val="3490483043"/>
                    </a:ext>
                  </a:extLst>
                </a:gridCol>
                <a:gridCol w="2300546">
                  <a:extLst>
                    <a:ext uri="{9D8B030D-6E8A-4147-A177-3AD203B41FA5}">
                      <a16:colId xmlns:a16="http://schemas.microsoft.com/office/drawing/2014/main" val="1057097694"/>
                    </a:ext>
                  </a:extLst>
                </a:gridCol>
                <a:gridCol w="2355669">
                  <a:extLst>
                    <a:ext uri="{9D8B030D-6E8A-4147-A177-3AD203B41FA5}">
                      <a16:colId xmlns:a16="http://schemas.microsoft.com/office/drawing/2014/main" val="2711080263"/>
                    </a:ext>
                  </a:extLst>
                </a:gridCol>
              </a:tblGrid>
              <a:tr h="251229">
                <a:tc>
                  <a:txBody>
                    <a:bodyPr/>
                    <a:lstStyle/>
                    <a:p>
                      <a:pPr algn="ctr"/>
                      <a:endParaRPr lang="nl-NL" sz="1200" b="1" dirty="0">
                        <a:solidFill>
                          <a:schemeClr val="bg2"/>
                        </a:solidFill>
                      </a:endParaRPr>
                    </a:p>
                  </a:txBody>
                  <a:tcPr>
                    <a:solidFill>
                      <a:schemeClr val="bg1">
                        <a:lumMod val="60000"/>
                        <a:lumOff val="40000"/>
                      </a:schemeClr>
                    </a:solidFill>
                  </a:tcPr>
                </a:tc>
                <a:tc>
                  <a:txBody>
                    <a:bodyPr/>
                    <a:lstStyle/>
                    <a:p>
                      <a:pPr algn="ctr"/>
                      <a:r>
                        <a:rPr lang="nl-NL" sz="1200" dirty="0">
                          <a:solidFill>
                            <a:schemeClr val="accent1"/>
                          </a:solidFill>
                        </a:rPr>
                        <a:t>Maasland</a:t>
                      </a:r>
                    </a:p>
                  </a:txBody>
                  <a:tcPr>
                    <a:solidFill>
                      <a:schemeClr val="bg1">
                        <a:lumMod val="60000"/>
                        <a:lumOff val="40000"/>
                      </a:schemeClr>
                    </a:solidFill>
                  </a:tcPr>
                </a:tc>
                <a:tc>
                  <a:txBody>
                    <a:bodyPr/>
                    <a:lstStyle/>
                    <a:p>
                      <a:pPr algn="ctr"/>
                      <a:r>
                        <a:rPr lang="nl-NL" sz="1200" dirty="0">
                          <a:solidFill>
                            <a:schemeClr val="accent1"/>
                          </a:solidFill>
                        </a:rPr>
                        <a:t>Aarschot</a:t>
                      </a:r>
                    </a:p>
                  </a:txBody>
                  <a:tcPr>
                    <a:solidFill>
                      <a:schemeClr val="bg1">
                        <a:lumMod val="60000"/>
                        <a:lumOff val="40000"/>
                      </a:schemeClr>
                    </a:solidFill>
                  </a:tcPr>
                </a:tc>
                <a:tc>
                  <a:txBody>
                    <a:bodyPr/>
                    <a:lstStyle/>
                    <a:p>
                      <a:pPr algn="ctr"/>
                      <a:r>
                        <a:rPr lang="nl-NL" sz="1200" dirty="0">
                          <a:solidFill>
                            <a:schemeClr val="accent1"/>
                          </a:solidFill>
                        </a:rPr>
                        <a:t>Ninove</a:t>
                      </a:r>
                    </a:p>
                  </a:txBody>
                  <a:tcPr>
                    <a:solidFill>
                      <a:schemeClr val="bg1">
                        <a:lumMod val="60000"/>
                        <a:lumOff val="40000"/>
                      </a:schemeClr>
                    </a:solidFill>
                  </a:tcPr>
                </a:tc>
                <a:extLst>
                  <a:ext uri="{0D108BD9-81ED-4DB2-BD59-A6C34878D82A}">
                    <a16:rowId xmlns:a16="http://schemas.microsoft.com/office/drawing/2014/main" val="1302135234"/>
                  </a:ext>
                </a:extLst>
              </a:tr>
              <a:tr h="816495">
                <a:tc>
                  <a:txBody>
                    <a:bodyPr/>
                    <a:lstStyle/>
                    <a:p>
                      <a:r>
                        <a:rPr lang="nl-NL" sz="1050" b="1" dirty="0"/>
                        <a:t>Grootte?</a:t>
                      </a:r>
                    </a:p>
                  </a:txBody>
                  <a:tcPr>
                    <a:solidFill>
                      <a:schemeClr val="bg1">
                        <a:lumMod val="60000"/>
                        <a:lumOff val="40000"/>
                      </a:schemeClr>
                    </a:solidFill>
                  </a:tcPr>
                </a:tc>
                <a:tc>
                  <a:txBody>
                    <a:bodyPr/>
                    <a:lstStyle/>
                    <a:p>
                      <a:pPr algn="ctr"/>
                      <a:r>
                        <a:rPr lang="nl-NL" sz="1050" dirty="0"/>
                        <a:t>50-55 medewerkers, 40 VTE</a:t>
                      </a:r>
                    </a:p>
                    <a:p>
                      <a:pPr algn="ctr"/>
                      <a:r>
                        <a:rPr lang="nl-NL" sz="1050" dirty="0"/>
                        <a:t>2 vestigingen: Maasmechelen (60%) en Maaseik (40%)</a:t>
                      </a:r>
                    </a:p>
                  </a:txBody>
                  <a:tcPr/>
                </a:tc>
                <a:tc>
                  <a:txBody>
                    <a:bodyPr/>
                    <a:lstStyle/>
                    <a:p>
                      <a:pPr algn="ctr"/>
                      <a:r>
                        <a:rPr lang="nl-NL" sz="1050" dirty="0"/>
                        <a:t>27 medewerkers, </a:t>
                      </a:r>
                    </a:p>
                    <a:p>
                      <a:pPr algn="ctr"/>
                      <a:r>
                        <a:rPr lang="nl-NL" sz="1050" dirty="0"/>
                        <a:t>18 VTE</a:t>
                      </a:r>
                    </a:p>
                    <a:p>
                      <a:pPr algn="ctr"/>
                      <a:endParaRPr lang="nl-NL" sz="105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1050" dirty="0"/>
                        <a:t>42 medewerkers, 29 VTE</a:t>
                      </a:r>
                    </a:p>
                    <a:p>
                      <a:pPr algn="ctr"/>
                      <a:r>
                        <a:rPr lang="nl-NL" sz="1050" dirty="0"/>
                        <a:t>2 vestigingen met 3 multidisciplinaire regioteams: Ninove (Team </a:t>
                      </a:r>
                      <a:r>
                        <a:rPr lang="nl-NL" sz="1050" dirty="0" err="1"/>
                        <a:t>Deni</a:t>
                      </a:r>
                      <a:r>
                        <a:rPr lang="nl-NL" sz="1050" dirty="0"/>
                        <a:t> en </a:t>
                      </a:r>
                      <a:r>
                        <a:rPr lang="nl-NL" sz="1050" dirty="0" err="1"/>
                        <a:t>Pajot</a:t>
                      </a:r>
                      <a:r>
                        <a:rPr lang="nl-NL" sz="1050" dirty="0"/>
                        <a:t>) en Geraardsbergen</a:t>
                      </a:r>
                    </a:p>
                  </a:txBody>
                  <a:tcPr/>
                </a:tc>
                <a:extLst>
                  <a:ext uri="{0D108BD9-81ED-4DB2-BD59-A6C34878D82A}">
                    <a16:rowId xmlns:a16="http://schemas.microsoft.com/office/drawing/2014/main" val="3650986996"/>
                  </a:ext>
                </a:extLst>
              </a:tr>
              <a:tr h="1842348">
                <a:tc>
                  <a:txBody>
                    <a:bodyPr/>
                    <a:lstStyle/>
                    <a:p>
                      <a:r>
                        <a:rPr lang="nl-NL" sz="1050" b="1" dirty="0"/>
                        <a:t>Structuur? (ontwerpkeuzes)</a:t>
                      </a:r>
                    </a:p>
                  </a:txBody>
                  <a:tcPr>
                    <a:solidFill>
                      <a:schemeClr val="bg1">
                        <a:lumMod val="60000"/>
                        <a:lumOff val="40000"/>
                      </a:schemeClr>
                    </a:solidFill>
                  </a:tcPr>
                </a:tc>
                <a:tc>
                  <a:txBody>
                    <a:bodyPr/>
                    <a:lstStyle/>
                    <a:p>
                      <a:pPr marL="0" indent="0">
                        <a:buFont typeface="Arial" panose="020B0604020202020204" pitchFamily="34" charset="0"/>
                        <a:buNone/>
                      </a:pPr>
                      <a:r>
                        <a:rPr lang="nl-NL" sz="1050" dirty="0">
                          <a:solidFill>
                            <a:schemeClr val="accent1"/>
                          </a:solidFill>
                        </a:rPr>
                        <a:t>Teams</a:t>
                      </a:r>
                      <a:r>
                        <a:rPr lang="nl-NL" sz="1050" baseline="0" dirty="0">
                          <a:solidFill>
                            <a:schemeClr val="accent1"/>
                          </a:solidFill>
                        </a:rPr>
                        <a:t> v</a:t>
                      </a:r>
                      <a:r>
                        <a:rPr lang="nl-NL" sz="1050" dirty="0">
                          <a:solidFill>
                            <a:schemeClr val="accent1"/>
                          </a:solidFill>
                        </a:rPr>
                        <a:t>olgens KP, knip in KP </a:t>
                      </a:r>
                      <a:r>
                        <a:rPr lang="nl-NL" sz="1050" u="sng" dirty="0">
                          <a:solidFill>
                            <a:schemeClr val="accent1"/>
                          </a:solidFill>
                        </a:rPr>
                        <a:t>tussen</a:t>
                      </a:r>
                      <a:r>
                        <a:rPr lang="nl-NL" sz="1050" dirty="0">
                          <a:solidFill>
                            <a:schemeClr val="accent1"/>
                          </a:solidFill>
                        </a:rPr>
                        <a:t> teams</a:t>
                      </a:r>
                    </a:p>
                    <a:p>
                      <a:pPr marL="171450" indent="-171450">
                        <a:buFont typeface="Arial" panose="020B0604020202020204" pitchFamily="34" charset="0"/>
                        <a:buChar char="•"/>
                      </a:pPr>
                      <a:r>
                        <a:rPr lang="nl-NL" sz="1050" dirty="0"/>
                        <a:t>2 teams KP1-2-6: MM &amp; ME</a:t>
                      </a:r>
                    </a:p>
                    <a:p>
                      <a:pPr marL="171450" indent="-171450">
                        <a:buFont typeface="Arial" panose="020B0604020202020204" pitchFamily="34" charset="0"/>
                        <a:buChar char="•"/>
                      </a:pPr>
                      <a:r>
                        <a:rPr lang="nl-NL" sz="1050" dirty="0"/>
                        <a:t>2 teams KP3: MM &amp; MM</a:t>
                      </a:r>
                    </a:p>
                    <a:p>
                      <a:pPr marL="171450" indent="-171450">
                        <a:buFont typeface="Arial" panose="020B0604020202020204" pitchFamily="34" charset="0"/>
                        <a:buChar char="•"/>
                      </a:pPr>
                      <a:r>
                        <a:rPr lang="nl-NL" sz="1050" dirty="0"/>
                        <a:t>1 team KP4 (2p van KP3 ME zitten in de schil van KP4 / gaat veranderen: ME</a:t>
                      </a:r>
                      <a:r>
                        <a:rPr lang="nl-NL" sz="1050" dirty="0">
                          <a:sym typeface="Wingdings" panose="05000000000000000000" pitchFamily="2" charset="2"/>
                        </a:rPr>
                        <a:t></a:t>
                      </a:r>
                      <a:r>
                        <a:rPr lang="nl-NL" sz="1050" dirty="0"/>
                        <a:t> Bree; </a:t>
                      </a:r>
                      <a:r>
                        <a:rPr lang="nl-NL" sz="1050" dirty="0" err="1"/>
                        <a:t>MM</a:t>
                      </a:r>
                      <a:r>
                        <a:rPr lang="nl-NL" sz="1050" dirty="0" err="1">
                          <a:sym typeface="Wingdings" panose="05000000000000000000" pitchFamily="2" charset="2"/>
                        </a:rPr>
                        <a:t></a:t>
                      </a:r>
                      <a:r>
                        <a:rPr lang="nl-NL" sz="1050" dirty="0" err="1"/>
                        <a:t>Genk</a:t>
                      </a:r>
                      <a:r>
                        <a:rPr lang="nl-NL" sz="1050" dirty="0"/>
                        <a:t>)</a:t>
                      </a:r>
                    </a:p>
                    <a:p>
                      <a:pPr marL="171450" indent="-171450">
                        <a:buFont typeface="Arial" panose="020B0604020202020204" pitchFamily="34" charset="0"/>
                        <a:buChar char="•"/>
                      </a:pPr>
                      <a:r>
                        <a:rPr lang="nl-NL" sz="1050" dirty="0"/>
                        <a:t>1 team KP7</a:t>
                      </a:r>
                    </a:p>
                    <a:p>
                      <a:pPr marL="171450" indent="-171450">
                        <a:buFont typeface="Arial" panose="020B0604020202020204" pitchFamily="34" charset="0"/>
                        <a:buChar char="•"/>
                      </a:pPr>
                      <a:r>
                        <a:rPr lang="nl-NL" sz="1050" dirty="0"/>
                        <a:t>KP5: opdracht van 6 pp</a:t>
                      </a:r>
                    </a:p>
                    <a:p>
                      <a:pPr marL="171450" indent="-171450">
                        <a:buFont typeface="Arial" panose="020B0604020202020204" pitchFamily="34" charset="0"/>
                        <a:buChar char="•"/>
                      </a:pPr>
                      <a:r>
                        <a:rPr lang="nl-NL" sz="1050" dirty="0"/>
                        <a:t>1 team secretariaat</a:t>
                      </a:r>
                    </a:p>
                    <a:p>
                      <a:pPr marL="171450" indent="-171450">
                        <a:buFont typeface="Arial" panose="020B0604020202020204" pitchFamily="34" charset="0"/>
                        <a:buChar char="•"/>
                      </a:pPr>
                      <a:r>
                        <a:rPr lang="nl-NL" sz="1050" dirty="0"/>
                        <a:t>1 directeur</a:t>
                      </a:r>
                    </a:p>
                  </a:txBody>
                  <a:tcPr/>
                </a:tc>
                <a:tc>
                  <a:txBody>
                    <a:bodyPr/>
                    <a:lstStyle/>
                    <a:p>
                      <a:pPr marL="0" indent="0">
                        <a:buFont typeface="Arial" panose="020B0604020202020204" pitchFamily="34" charset="0"/>
                        <a:buNone/>
                      </a:pPr>
                      <a:r>
                        <a:rPr lang="nl-NL" sz="1050" dirty="0">
                          <a:solidFill>
                            <a:schemeClr val="accent1"/>
                          </a:solidFill>
                        </a:rPr>
                        <a:t>Teams</a:t>
                      </a:r>
                      <a:r>
                        <a:rPr lang="nl-NL" sz="1050" baseline="0" dirty="0">
                          <a:solidFill>
                            <a:schemeClr val="accent1"/>
                          </a:solidFill>
                        </a:rPr>
                        <a:t> v</a:t>
                      </a:r>
                      <a:r>
                        <a:rPr lang="nl-NL" sz="1050" dirty="0">
                          <a:solidFill>
                            <a:schemeClr val="accent1"/>
                          </a:solidFill>
                        </a:rPr>
                        <a:t>olgens KP, knip in KP </a:t>
                      </a:r>
                      <a:r>
                        <a:rPr lang="nl-NL" sz="1050" u="sng" dirty="0">
                          <a:solidFill>
                            <a:schemeClr val="accent1"/>
                          </a:solidFill>
                        </a:rPr>
                        <a:t>tussen</a:t>
                      </a:r>
                      <a:r>
                        <a:rPr lang="nl-NL" sz="1050" dirty="0">
                          <a:solidFill>
                            <a:schemeClr val="accent1"/>
                          </a:solidFill>
                        </a:rPr>
                        <a:t> teams</a:t>
                      </a:r>
                    </a:p>
                    <a:p>
                      <a:pPr marL="171450" indent="-171450">
                        <a:buFont typeface="Arial" panose="020B0604020202020204" pitchFamily="34" charset="0"/>
                        <a:buChar char="•"/>
                      </a:pPr>
                      <a:r>
                        <a:rPr lang="nl-NL" sz="1050" dirty="0"/>
                        <a:t>1 team KP1-2-6 (5pp)</a:t>
                      </a:r>
                    </a:p>
                    <a:p>
                      <a:pPr marL="171450" indent="-171450">
                        <a:buFont typeface="Arial" panose="020B0604020202020204" pitchFamily="34" charset="0"/>
                        <a:buChar char="•"/>
                      </a:pPr>
                      <a:r>
                        <a:rPr lang="nl-NL" sz="1050" dirty="0"/>
                        <a:t>1 team KP3 (13pp)</a:t>
                      </a:r>
                    </a:p>
                    <a:p>
                      <a:pPr marL="171450" indent="-171450">
                        <a:buFont typeface="Arial" panose="020B0604020202020204" pitchFamily="34" charset="0"/>
                        <a:buChar char="•"/>
                      </a:pPr>
                      <a:r>
                        <a:rPr lang="nl-NL" sz="1050" dirty="0"/>
                        <a:t>1 team KP4</a:t>
                      </a:r>
                    </a:p>
                    <a:p>
                      <a:pPr marL="171450" indent="-171450">
                        <a:buFont typeface="Arial" panose="020B0604020202020204" pitchFamily="34" charset="0"/>
                        <a:buChar char="•"/>
                      </a:pPr>
                      <a:r>
                        <a:rPr lang="nl-NL" sz="1050" dirty="0"/>
                        <a:t>1 team/werkgroep KP7 (maken ook deel uit van KP3-4)</a:t>
                      </a:r>
                    </a:p>
                    <a:p>
                      <a:pPr marL="171450" indent="-171450">
                        <a:buFont typeface="Arial" panose="020B0604020202020204" pitchFamily="34" charset="0"/>
                        <a:buChar char="•"/>
                      </a:pPr>
                      <a:r>
                        <a:rPr lang="nl-NL" sz="1050" dirty="0"/>
                        <a:t>KP5: werkgroep</a:t>
                      </a:r>
                    </a:p>
                    <a:p>
                      <a:pPr marL="171450" indent="-171450">
                        <a:buFont typeface="Arial" panose="020B0604020202020204" pitchFamily="34" charset="0"/>
                        <a:buChar char="•"/>
                      </a:pPr>
                      <a:r>
                        <a:rPr lang="nl-NL" sz="1050" dirty="0"/>
                        <a:t>Administratieve ondersteuning</a:t>
                      </a:r>
                    </a:p>
                    <a:p>
                      <a:pPr marL="171450" indent="-171450">
                        <a:buFont typeface="Arial" panose="020B0604020202020204" pitchFamily="34" charset="0"/>
                        <a:buChar char="•"/>
                      </a:pPr>
                      <a:r>
                        <a:rPr lang="nl-NL" sz="1050" dirty="0"/>
                        <a:t>1 directeur</a:t>
                      </a:r>
                    </a:p>
                    <a:p>
                      <a:pPr marL="171450" indent="-171450">
                        <a:buFont typeface="Arial" panose="020B0604020202020204" pitchFamily="34" charset="0"/>
                        <a:buChar char="•"/>
                      </a:pPr>
                      <a:r>
                        <a:rPr lang="nl-NL" sz="1050" dirty="0"/>
                        <a:t>1 Q-coördinator (vanaf ‘19)</a:t>
                      </a:r>
                    </a:p>
                  </a:txBody>
                  <a:tcPr/>
                </a:tc>
                <a:tc>
                  <a:txBody>
                    <a:bodyPr/>
                    <a:lstStyle/>
                    <a:p>
                      <a:pPr marL="0" indent="0">
                        <a:buFont typeface="Arial" panose="020B0604020202020204" pitchFamily="34" charset="0"/>
                        <a:buNone/>
                      </a:pPr>
                      <a:r>
                        <a:rPr lang="nl-NL" sz="1050" dirty="0">
                          <a:solidFill>
                            <a:schemeClr val="accent1"/>
                          </a:solidFill>
                        </a:rPr>
                        <a:t>Teams</a:t>
                      </a:r>
                      <a:r>
                        <a:rPr lang="nl-NL" sz="1050" baseline="0" dirty="0">
                          <a:solidFill>
                            <a:schemeClr val="accent1"/>
                          </a:solidFill>
                        </a:rPr>
                        <a:t> volgens regio, knip in KP </a:t>
                      </a:r>
                      <a:r>
                        <a:rPr lang="nl-NL" sz="1050" u="sng" baseline="0" dirty="0">
                          <a:solidFill>
                            <a:schemeClr val="accent1"/>
                          </a:solidFill>
                        </a:rPr>
                        <a:t>binnen</a:t>
                      </a:r>
                      <a:r>
                        <a:rPr lang="nl-NL" sz="1050" baseline="0" dirty="0">
                          <a:solidFill>
                            <a:schemeClr val="accent1"/>
                          </a:solidFill>
                        </a:rPr>
                        <a:t> teams</a:t>
                      </a:r>
                      <a:endParaRPr lang="nl-NL" sz="1050" dirty="0">
                        <a:solidFill>
                          <a:schemeClr val="accent1"/>
                        </a:solidFill>
                      </a:endParaRPr>
                    </a:p>
                    <a:p>
                      <a:pPr marL="171450" indent="-171450">
                        <a:buFont typeface="Arial" panose="020B0604020202020204" pitchFamily="34" charset="0"/>
                        <a:buChar char="•"/>
                      </a:pPr>
                      <a:r>
                        <a:rPr lang="nl-NL" sz="1050" dirty="0"/>
                        <a:t>Team </a:t>
                      </a:r>
                      <a:r>
                        <a:rPr lang="nl-NL" sz="1050" dirty="0" err="1"/>
                        <a:t>Pajot</a:t>
                      </a:r>
                      <a:r>
                        <a:rPr lang="nl-NL" sz="1050" dirty="0"/>
                        <a:t>: 2pp KP1-2-6, 6pp KP3-4, 4pp KP7</a:t>
                      </a:r>
                    </a:p>
                    <a:p>
                      <a:pPr marL="171450" indent="-171450">
                        <a:buFont typeface="Arial" panose="020B0604020202020204" pitchFamily="34" charset="0"/>
                        <a:buChar char="•"/>
                      </a:pPr>
                      <a:r>
                        <a:rPr lang="nl-NL" sz="1050" dirty="0"/>
                        <a:t>Team </a:t>
                      </a:r>
                      <a:r>
                        <a:rPr lang="nl-NL" sz="1050" dirty="0" err="1"/>
                        <a:t>Deni</a:t>
                      </a:r>
                      <a:r>
                        <a:rPr lang="nl-NL" sz="1050" dirty="0"/>
                        <a:t>: 4pp KP1-2-6, 4pp KP3-4, 6pp KP7</a:t>
                      </a:r>
                    </a:p>
                    <a:p>
                      <a:pPr marL="171450" indent="-171450">
                        <a:buFont typeface="Arial" panose="020B0604020202020204" pitchFamily="34" charset="0"/>
                        <a:buChar char="•"/>
                      </a:pPr>
                      <a:r>
                        <a:rPr lang="nl-NL" sz="1050" dirty="0"/>
                        <a:t>Team GB: 3pp KP1-2-6, 3pp KP3-4, 3pp KP7 (werking is ondertussen veranderd)</a:t>
                      </a:r>
                    </a:p>
                    <a:p>
                      <a:pPr marL="171450" indent="-171450">
                        <a:buFont typeface="Arial" panose="020B0604020202020204" pitchFamily="34" charset="0"/>
                        <a:buChar char="•"/>
                      </a:pPr>
                      <a:r>
                        <a:rPr lang="nl-NL" sz="1050" dirty="0"/>
                        <a:t>1 directeur (ook teamcoach)</a:t>
                      </a:r>
                    </a:p>
                    <a:p>
                      <a:pPr marL="171450" indent="-171450">
                        <a:buFont typeface="Arial" panose="020B0604020202020204" pitchFamily="34" charset="0"/>
                        <a:buChar char="•"/>
                      </a:pPr>
                      <a:r>
                        <a:rPr lang="nl-NL" sz="1050" dirty="0"/>
                        <a:t>1 Q-coördinator</a:t>
                      </a:r>
                    </a:p>
                  </a:txBody>
                  <a:tcPr/>
                </a:tc>
                <a:extLst>
                  <a:ext uri="{0D108BD9-81ED-4DB2-BD59-A6C34878D82A}">
                    <a16:rowId xmlns:a16="http://schemas.microsoft.com/office/drawing/2014/main" val="1002113272"/>
                  </a:ext>
                </a:extLst>
              </a:tr>
              <a:tr h="863415">
                <a:tc>
                  <a:txBody>
                    <a:bodyPr/>
                    <a:lstStyle/>
                    <a:p>
                      <a:r>
                        <a:rPr lang="nl-NL" sz="1050" b="1" dirty="0"/>
                        <a:t>Teamondersteuning?</a:t>
                      </a:r>
                    </a:p>
                    <a:p>
                      <a:r>
                        <a:rPr lang="nl-NL" sz="1050" b="1" dirty="0"/>
                        <a:t>Ondersteuning</a:t>
                      </a:r>
                      <a:r>
                        <a:rPr lang="nl-NL" sz="1050" b="1" baseline="0" dirty="0"/>
                        <a:t> directie</a:t>
                      </a:r>
                      <a:r>
                        <a:rPr lang="nl-NL" sz="1050" b="1" dirty="0"/>
                        <a:t>? </a:t>
                      </a:r>
                    </a:p>
                  </a:txBody>
                  <a:tcPr>
                    <a:solidFill>
                      <a:schemeClr val="bg1">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050" b="1" dirty="0"/>
                        <a:t>Teamafgevaardigden</a:t>
                      </a:r>
                      <a:r>
                        <a:rPr lang="nl-NL" sz="1050" dirty="0"/>
                        <a:t> (geen officiële rol, rol verschilt per team), zitten in het afstemmingsoverleg met directeur</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050" b="1" dirty="0"/>
                        <a:t>Externe teamcoach Maura Melis</a:t>
                      </a:r>
                    </a:p>
                  </a:txBody>
                  <a:tcPr/>
                </a:tc>
                <a:tc>
                  <a:txBody>
                    <a:bodyPr/>
                    <a:lstStyle/>
                    <a:p>
                      <a:r>
                        <a:rPr lang="nl-NL" sz="1050" b="1" dirty="0"/>
                        <a:t>Teamvoorzitter</a:t>
                      </a:r>
                      <a:r>
                        <a:rPr lang="nl-NL" sz="1050" dirty="0"/>
                        <a:t> (wisselend per trimester of week; rol mbt teamoverleg)</a:t>
                      </a:r>
                    </a:p>
                    <a:p>
                      <a:r>
                        <a:rPr lang="nl-NL" sz="1050" dirty="0"/>
                        <a:t>Opstart </a:t>
                      </a:r>
                      <a:r>
                        <a:rPr lang="nl-NL" sz="1050" dirty="0" err="1"/>
                        <a:t>teamoverschrijdend</a:t>
                      </a:r>
                      <a:r>
                        <a:rPr lang="nl-NL" sz="1050" dirty="0"/>
                        <a:t> overleg</a:t>
                      </a:r>
                    </a:p>
                  </a:txBody>
                  <a:tcPr/>
                </a:tc>
                <a:tc>
                  <a:txBody>
                    <a:bodyPr/>
                    <a:lstStyle/>
                    <a:p>
                      <a:r>
                        <a:rPr lang="nl-NL" sz="1050" dirty="0"/>
                        <a:t>3 </a:t>
                      </a:r>
                      <a:r>
                        <a:rPr lang="nl-NL" sz="1050" b="1" dirty="0"/>
                        <a:t>teamcoaches</a:t>
                      </a:r>
                      <a:r>
                        <a:rPr lang="nl-NL" sz="1050" dirty="0"/>
                        <a:t> (rolinvulling verschilt per team) + </a:t>
                      </a:r>
                      <a:r>
                        <a:rPr lang="nl-NL" sz="1050" b="1" dirty="0"/>
                        <a:t>stuurgroep</a:t>
                      </a:r>
                      <a:r>
                        <a:rPr lang="nl-NL" sz="1050" dirty="0"/>
                        <a:t> (teamcoaches</a:t>
                      </a:r>
                      <a:r>
                        <a:rPr lang="nl-NL" sz="1050" baseline="0" dirty="0"/>
                        <a:t> &amp;</a:t>
                      </a:r>
                      <a:r>
                        <a:rPr lang="nl-NL" sz="1050" dirty="0"/>
                        <a:t> sterrollen in stuurgroep)</a:t>
                      </a:r>
                    </a:p>
                  </a:txBody>
                  <a:tcPr/>
                </a:tc>
                <a:extLst>
                  <a:ext uri="{0D108BD9-81ED-4DB2-BD59-A6C34878D82A}">
                    <a16:rowId xmlns:a16="http://schemas.microsoft.com/office/drawing/2014/main" val="684593975"/>
                  </a:ext>
                </a:extLst>
              </a:tr>
              <a:tr h="376844">
                <a:tc>
                  <a:txBody>
                    <a:bodyPr/>
                    <a:lstStyle/>
                    <a:p>
                      <a:r>
                        <a:rPr lang="nl-NL" sz="1050" b="1" dirty="0"/>
                        <a:t>Veranderteam (vliegwielteam)?</a:t>
                      </a:r>
                    </a:p>
                  </a:txBody>
                  <a:tcPr>
                    <a:solidFill>
                      <a:schemeClr val="bg1">
                        <a:lumMod val="60000"/>
                        <a:lumOff val="40000"/>
                      </a:schemeClr>
                    </a:solidFill>
                  </a:tcPr>
                </a:tc>
                <a:tc>
                  <a:txBody>
                    <a:bodyPr/>
                    <a:lstStyle/>
                    <a:p>
                      <a:r>
                        <a:rPr lang="nl-NL" sz="1050" dirty="0"/>
                        <a:t>6pp (geen dir) – </a:t>
                      </a:r>
                      <a:r>
                        <a:rPr lang="nl-NL" sz="1050" i="1" dirty="0"/>
                        <a:t>opgeheven (continuïteit door</a:t>
                      </a:r>
                      <a:r>
                        <a:rPr lang="nl-NL" sz="1050" i="1" baseline="0" dirty="0"/>
                        <a:t> </a:t>
                      </a:r>
                      <a:r>
                        <a:rPr lang="nl-NL" sz="1050" i="1" baseline="0" dirty="0" err="1"/>
                        <a:t>teamafgevaard</a:t>
                      </a:r>
                      <a:r>
                        <a:rPr lang="nl-NL" sz="1050" i="1" baseline="0" dirty="0"/>
                        <a:t>.)</a:t>
                      </a:r>
                      <a:endParaRPr lang="nl-NL" sz="1050" dirty="0"/>
                    </a:p>
                  </a:txBody>
                  <a:tcPr/>
                </a:tc>
                <a:tc>
                  <a:txBody>
                    <a:bodyPr/>
                    <a:lstStyle/>
                    <a:p>
                      <a:r>
                        <a:rPr lang="nl-NL" sz="1050" dirty="0"/>
                        <a:t>TIA-team, 7pp (geen dir, wel betrokken) - </a:t>
                      </a:r>
                      <a:r>
                        <a:rPr lang="nl-NL" sz="1050" i="1" dirty="0"/>
                        <a:t>opgeheven</a:t>
                      </a:r>
                      <a:endParaRPr lang="nl-NL" sz="1050" dirty="0"/>
                    </a:p>
                  </a:txBody>
                  <a:tcPr/>
                </a:tc>
                <a:tc>
                  <a:txBody>
                    <a:bodyPr/>
                    <a:lstStyle/>
                    <a:p>
                      <a:r>
                        <a:rPr lang="nl-NL" sz="1050" dirty="0"/>
                        <a:t>Incl. dir – </a:t>
                      </a:r>
                      <a:r>
                        <a:rPr lang="nl-NL" sz="1050" i="1" dirty="0"/>
                        <a:t>opgeheven (continuïteit door stuurgroep)</a:t>
                      </a:r>
                      <a:endParaRPr lang="nl-NL" sz="1050" dirty="0"/>
                    </a:p>
                  </a:txBody>
                  <a:tcPr/>
                </a:tc>
                <a:extLst>
                  <a:ext uri="{0D108BD9-81ED-4DB2-BD59-A6C34878D82A}">
                    <a16:rowId xmlns:a16="http://schemas.microsoft.com/office/drawing/2014/main" val="3060042119"/>
                  </a:ext>
                </a:extLst>
              </a:tr>
            </a:tbl>
          </a:graphicData>
        </a:graphic>
      </p:graphicFrame>
    </p:spTree>
    <p:extLst>
      <p:ext uri="{BB962C8B-B14F-4D97-AF65-F5344CB8AC3E}">
        <p14:creationId xmlns:p14="http://schemas.microsoft.com/office/powerpoint/2010/main" val="364086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9C6B7-7D4D-4C34-95D6-6CD033EA6B52}"/>
              </a:ext>
            </a:extLst>
          </p:cNvPr>
          <p:cNvPicPr>
            <a:picLocks noChangeAspect="1"/>
          </p:cNvPicPr>
          <p:nvPr/>
        </p:nvPicPr>
        <p:blipFill>
          <a:blip r:embed="rId3">
            <a:duotone>
              <a:schemeClr val="accent4">
                <a:shade val="45000"/>
                <a:satMod val="135000"/>
              </a:schemeClr>
              <a:prstClr val="white"/>
            </a:duotone>
          </a:blip>
          <a:stretch>
            <a:fillRect/>
          </a:stretch>
        </p:blipFill>
        <p:spPr>
          <a:xfrm>
            <a:off x="8196028" y="162576"/>
            <a:ext cx="838731" cy="838731"/>
          </a:xfrm>
          <a:prstGeom prst="rect">
            <a:avLst/>
          </a:prstGeom>
        </p:spPr>
      </p:pic>
      <p:pic>
        <p:nvPicPr>
          <p:cNvPr id="2" name="Picture 1"/>
          <p:cNvPicPr>
            <a:picLocks noChangeAspect="1"/>
          </p:cNvPicPr>
          <p:nvPr/>
        </p:nvPicPr>
        <p:blipFill rotWithShape="1">
          <a:blip r:embed="rId4"/>
          <a:srcRect t="-23"/>
          <a:stretch/>
        </p:blipFill>
        <p:spPr>
          <a:xfrm>
            <a:off x="710326" y="742369"/>
            <a:ext cx="6339849" cy="4405894"/>
          </a:xfrm>
          <a:prstGeom prst="rect">
            <a:avLst/>
          </a:prstGeom>
        </p:spPr>
      </p:pic>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192038"/>
            <a:ext cx="6742800" cy="550331"/>
          </a:xfrm>
        </p:spPr>
        <p:txBody>
          <a:bodyPr/>
          <a:lstStyle/>
          <a:p>
            <a:r>
              <a:rPr lang="nl-BE" sz="1800" dirty="0"/>
              <a:t>4. Terugkoppeling: Beschrijving van deelnemende centra</a:t>
            </a:r>
            <a:br>
              <a:rPr lang="nl-BE" sz="1800" dirty="0"/>
            </a:br>
            <a:r>
              <a:rPr lang="nl-BE" sz="1800" dirty="0"/>
              <a:t>		</a:t>
            </a:r>
            <a:r>
              <a:rPr lang="nl-BE" sz="1800" b="1" dirty="0">
                <a:solidFill>
                  <a:schemeClr val="accent1"/>
                </a:solidFill>
              </a:rPr>
              <a:t>VCLB Maasland</a:t>
            </a:r>
            <a:r>
              <a:rPr lang="nl-BE" sz="1800" dirty="0">
                <a:solidFill>
                  <a:schemeClr val="accent1"/>
                </a:solidFill>
              </a:rPr>
              <a:t>: Nieuwe organisatie </a:t>
            </a:r>
            <a:endParaRPr lang="en-BE" sz="1800" dirty="0">
              <a:solidFill>
                <a:schemeClr val="accent1"/>
              </a:solidFill>
            </a:endParaRPr>
          </a:p>
        </p:txBody>
      </p:sp>
    </p:spTree>
    <p:extLst>
      <p:ext uri="{BB962C8B-B14F-4D97-AF65-F5344CB8AC3E}">
        <p14:creationId xmlns:p14="http://schemas.microsoft.com/office/powerpoint/2010/main" val="2612234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9C6B7-7D4D-4C34-95D6-6CD033EA6B52}"/>
              </a:ext>
            </a:extLst>
          </p:cNvPr>
          <p:cNvPicPr>
            <a:picLocks noChangeAspect="1"/>
          </p:cNvPicPr>
          <p:nvPr/>
        </p:nvPicPr>
        <p:blipFill>
          <a:blip r:embed="rId3">
            <a:duotone>
              <a:schemeClr val="accent4">
                <a:shade val="45000"/>
                <a:satMod val="135000"/>
              </a:schemeClr>
              <a:prstClr val="white"/>
            </a:duotone>
          </a:blip>
          <a:stretch>
            <a:fillRect/>
          </a:stretch>
        </p:blipFill>
        <p:spPr>
          <a:xfrm>
            <a:off x="8196028" y="162576"/>
            <a:ext cx="838731" cy="838731"/>
          </a:xfrm>
          <a:prstGeom prst="rect">
            <a:avLst/>
          </a:prstGeom>
        </p:spPr>
      </p:pic>
      <p:pic>
        <p:nvPicPr>
          <p:cNvPr id="2" name="Picture 1"/>
          <p:cNvPicPr>
            <a:picLocks noChangeAspect="1"/>
          </p:cNvPicPr>
          <p:nvPr/>
        </p:nvPicPr>
        <p:blipFill>
          <a:blip r:embed="rId4"/>
          <a:stretch>
            <a:fillRect/>
          </a:stretch>
        </p:blipFill>
        <p:spPr>
          <a:xfrm>
            <a:off x="2534193" y="784662"/>
            <a:ext cx="3770790" cy="4358445"/>
          </a:xfrm>
          <a:prstGeom prst="rect">
            <a:avLst/>
          </a:prstGeom>
        </p:spPr>
      </p:pic>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234331"/>
            <a:ext cx="6742800" cy="550331"/>
          </a:xfrm>
        </p:spPr>
        <p:txBody>
          <a:bodyPr/>
          <a:lstStyle/>
          <a:p>
            <a:r>
              <a:rPr lang="nl-BE" sz="1800" dirty="0"/>
              <a:t>4. Terugkoppeling: Beschrijving van deelnemende centra</a:t>
            </a:r>
            <a:br>
              <a:rPr lang="nl-BE" sz="1800" dirty="0"/>
            </a:br>
            <a:r>
              <a:rPr lang="nl-BE" sz="1800" dirty="0"/>
              <a:t>		</a:t>
            </a:r>
            <a:r>
              <a:rPr lang="nl-BE" sz="1800" b="1" dirty="0">
                <a:solidFill>
                  <a:schemeClr val="accent1"/>
                </a:solidFill>
              </a:rPr>
              <a:t>VCLB Aarschot</a:t>
            </a:r>
            <a:r>
              <a:rPr lang="nl-BE" sz="1800" dirty="0">
                <a:solidFill>
                  <a:schemeClr val="accent1"/>
                </a:solidFill>
              </a:rPr>
              <a:t>: Nieuwe organisatie</a:t>
            </a:r>
            <a:endParaRPr lang="en-BE" sz="1800" dirty="0">
              <a:solidFill>
                <a:schemeClr val="accent1"/>
              </a:solidFill>
            </a:endParaRPr>
          </a:p>
        </p:txBody>
      </p:sp>
    </p:spTree>
    <p:extLst>
      <p:ext uri="{BB962C8B-B14F-4D97-AF65-F5344CB8AC3E}">
        <p14:creationId xmlns:p14="http://schemas.microsoft.com/office/powerpoint/2010/main" val="1053424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192038"/>
            <a:ext cx="6742800" cy="550331"/>
          </a:xfrm>
        </p:spPr>
        <p:txBody>
          <a:bodyPr/>
          <a:lstStyle/>
          <a:p>
            <a:r>
              <a:rPr lang="nl-BE" sz="1800" dirty="0"/>
              <a:t>4. Terugkoppeling: Beschrijving van deelnemende centra</a:t>
            </a:r>
            <a:br>
              <a:rPr lang="nl-BE" sz="1800" dirty="0"/>
            </a:br>
            <a:r>
              <a:rPr lang="nl-BE" sz="1800" dirty="0"/>
              <a:t>		</a:t>
            </a:r>
            <a:r>
              <a:rPr lang="nl-BE" sz="1800" b="1" dirty="0">
                <a:solidFill>
                  <a:schemeClr val="accent1"/>
                </a:solidFill>
              </a:rPr>
              <a:t>VCLB Ninove</a:t>
            </a:r>
            <a:r>
              <a:rPr lang="nl-BE" sz="1800" dirty="0">
                <a:solidFill>
                  <a:schemeClr val="accent1"/>
                </a:solidFill>
              </a:rPr>
              <a:t>: Nieuwe organisatie </a:t>
            </a:r>
            <a:endParaRPr lang="en-BE" sz="1800" dirty="0">
              <a:solidFill>
                <a:schemeClr val="accent1"/>
              </a:solidFill>
            </a:endParaRPr>
          </a:p>
        </p:txBody>
      </p:sp>
      <p:pic>
        <p:nvPicPr>
          <p:cNvPr id="4" name="Picture 3">
            <a:extLst>
              <a:ext uri="{FF2B5EF4-FFF2-40B4-BE49-F238E27FC236}">
                <a16:creationId xmlns:a16="http://schemas.microsoft.com/office/drawing/2014/main" id="{F4D9C6B7-7D4D-4C34-95D6-6CD033EA6B52}"/>
              </a:ext>
            </a:extLst>
          </p:cNvPr>
          <p:cNvPicPr>
            <a:picLocks noChangeAspect="1"/>
          </p:cNvPicPr>
          <p:nvPr/>
        </p:nvPicPr>
        <p:blipFill>
          <a:blip r:embed="rId3">
            <a:duotone>
              <a:schemeClr val="accent4">
                <a:shade val="45000"/>
                <a:satMod val="135000"/>
              </a:schemeClr>
              <a:prstClr val="white"/>
            </a:duotone>
          </a:blip>
          <a:stretch>
            <a:fillRect/>
          </a:stretch>
        </p:blipFill>
        <p:spPr>
          <a:xfrm>
            <a:off x="8196028" y="162576"/>
            <a:ext cx="838731" cy="838731"/>
          </a:xfrm>
          <a:prstGeom prst="rect">
            <a:avLst/>
          </a:prstGeom>
        </p:spPr>
      </p:pic>
      <p:pic>
        <p:nvPicPr>
          <p:cNvPr id="6" name="Afbeelding 6" descr="FS st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pic>
        <p:nvPicPr>
          <p:cNvPr id="7" name="Picture 6"/>
          <p:cNvPicPr>
            <a:picLocks noChangeAspect="1"/>
          </p:cNvPicPr>
          <p:nvPr/>
        </p:nvPicPr>
        <p:blipFill>
          <a:blip r:embed="rId5"/>
          <a:stretch>
            <a:fillRect/>
          </a:stretch>
        </p:blipFill>
        <p:spPr>
          <a:xfrm>
            <a:off x="6069874" y="901098"/>
            <a:ext cx="2910573" cy="4247166"/>
          </a:xfrm>
          <a:prstGeom prst="rect">
            <a:avLst/>
          </a:prstGeom>
        </p:spPr>
      </p:pic>
      <p:pic>
        <p:nvPicPr>
          <p:cNvPr id="8" name="Picture 7"/>
          <p:cNvPicPr>
            <a:picLocks noChangeAspect="1"/>
          </p:cNvPicPr>
          <p:nvPr/>
        </p:nvPicPr>
        <p:blipFill>
          <a:blip r:embed="rId6"/>
          <a:stretch>
            <a:fillRect/>
          </a:stretch>
        </p:blipFill>
        <p:spPr>
          <a:xfrm>
            <a:off x="3089215" y="894050"/>
            <a:ext cx="2980659" cy="4254213"/>
          </a:xfrm>
          <a:prstGeom prst="rect">
            <a:avLst/>
          </a:prstGeom>
        </p:spPr>
      </p:pic>
      <p:pic>
        <p:nvPicPr>
          <p:cNvPr id="9" name="Picture 8"/>
          <p:cNvPicPr>
            <a:picLocks noChangeAspect="1"/>
          </p:cNvPicPr>
          <p:nvPr/>
        </p:nvPicPr>
        <p:blipFill>
          <a:blip r:embed="rId7"/>
          <a:stretch>
            <a:fillRect/>
          </a:stretch>
        </p:blipFill>
        <p:spPr>
          <a:xfrm>
            <a:off x="-1" y="901097"/>
            <a:ext cx="3050299" cy="4247165"/>
          </a:xfrm>
          <a:prstGeom prst="rect">
            <a:avLst/>
          </a:prstGeom>
        </p:spPr>
      </p:pic>
    </p:spTree>
    <p:extLst>
      <p:ext uri="{BB962C8B-B14F-4D97-AF65-F5344CB8AC3E}">
        <p14:creationId xmlns:p14="http://schemas.microsoft.com/office/powerpoint/2010/main" val="2105625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0" y="2984084"/>
            <a:ext cx="3695700" cy="2078831"/>
          </a:xfrm>
          <a:prstGeom prst="rect">
            <a:avLst/>
          </a:prstGeom>
        </p:spPr>
      </p:pic>
      <p:sp>
        <p:nvSpPr>
          <p:cNvPr id="2" name="Title 1">
            <a:extLst>
              <a:ext uri="{FF2B5EF4-FFF2-40B4-BE49-F238E27FC236}">
                <a16:creationId xmlns:a16="http://schemas.microsoft.com/office/drawing/2014/main" id="{C0B0F41B-89D9-4C8B-A602-9E560DA79968}"/>
              </a:ext>
            </a:extLst>
          </p:cNvPr>
          <p:cNvSpPr txBox="1">
            <a:spLocks/>
          </p:cNvSpPr>
          <p:nvPr/>
        </p:nvSpPr>
        <p:spPr>
          <a:xfrm>
            <a:off x="704000" y="395222"/>
            <a:ext cx="7804999" cy="550331"/>
          </a:xfrm>
          <a:prstGeom prst="rect">
            <a:avLst/>
          </a:prstGeom>
        </p:spPr>
        <p:txBody>
          <a:bodyPr/>
          <a:lstStyle>
            <a:lvl1pPr algn="l" defTabSz="457200" rtl="0" eaLnBrk="1" latinLnBrk="0" hangingPunct="1">
              <a:spcBef>
                <a:spcPct val="0"/>
              </a:spcBef>
              <a:buNone/>
              <a:defRPr sz="3600" kern="0">
                <a:solidFill>
                  <a:schemeClr val="tx1"/>
                </a:solidFill>
                <a:latin typeface="+mj-lt"/>
                <a:ea typeface="+mj-ea"/>
                <a:cs typeface="+mj-cs"/>
              </a:defRPr>
            </a:lvl1pPr>
          </a:lstStyle>
          <a:p>
            <a:r>
              <a:rPr lang="nl-BE" sz="1800" dirty="0"/>
              <a:t>4. Terugkoppeling: Bevindingen van de piloot-procesanalyse</a:t>
            </a:r>
            <a:br>
              <a:rPr lang="nl-BE" sz="1800" dirty="0"/>
            </a:br>
            <a:r>
              <a:rPr lang="nl-BE" sz="1800" dirty="0"/>
              <a:t>		</a:t>
            </a:r>
            <a:r>
              <a:rPr lang="nl-BE" sz="1800" dirty="0">
                <a:solidFill>
                  <a:schemeClr val="accent1"/>
                </a:solidFill>
              </a:rPr>
              <a:t>Overzichtsmodel – slide per factor - Mozaïek van bevindingen</a:t>
            </a:r>
            <a:endParaRPr lang="en-BE" sz="1800" dirty="0">
              <a:solidFill>
                <a:schemeClr val="accen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01" y="1941872"/>
            <a:ext cx="4241799" cy="17917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400" y="1124239"/>
            <a:ext cx="3670316" cy="1732845"/>
          </a:xfrm>
          <a:prstGeom prst="rect">
            <a:avLst/>
          </a:prstGeom>
        </p:spPr>
      </p:pic>
    </p:spTree>
    <p:extLst>
      <p:ext uri="{BB962C8B-B14F-4D97-AF65-F5344CB8AC3E}">
        <p14:creationId xmlns:p14="http://schemas.microsoft.com/office/powerpoint/2010/main" val="3438640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Overzicht: Beïnvloedende factoren &amp; uitkomstvariabelen</a:t>
            </a:r>
            <a:endParaRPr lang="en-BE" sz="1800" dirty="0">
              <a:solidFill>
                <a:schemeClr val="accent1"/>
              </a:solidFill>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11810" y="1731719"/>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Externe factoren</a:t>
            </a:r>
          </a:p>
        </p:txBody>
      </p:sp>
      <p:sp>
        <p:nvSpPr>
          <p:cNvPr id="14" name="Rectangle 13"/>
          <p:cNvSpPr/>
          <p:nvPr/>
        </p:nvSpPr>
        <p:spPr>
          <a:xfrm>
            <a:off x="3309175" y="2299294"/>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Organisatorische factoren (“wat”)</a:t>
            </a:r>
          </a:p>
        </p:txBody>
      </p:sp>
      <p:sp>
        <p:nvSpPr>
          <p:cNvPr id="15" name="Rectangle 14"/>
          <p:cNvSpPr/>
          <p:nvPr/>
        </p:nvSpPr>
        <p:spPr>
          <a:xfrm>
            <a:off x="3311810" y="4276620"/>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3. Procesmatige factoren (“hoe”)</a:t>
            </a:r>
          </a:p>
        </p:txBody>
      </p:sp>
      <p:sp>
        <p:nvSpPr>
          <p:cNvPr id="16" name="Rectangle 15"/>
          <p:cNvSpPr/>
          <p:nvPr/>
        </p:nvSpPr>
        <p:spPr>
          <a:xfrm>
            <a:off x="3563874" y="2781317"/>
            <a:ext cx="2464857" cy="1387085"/>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lvl="1" defTabSz="685800"/>
            <a:r>
              <a:rPr lang="nl-BE" sz="1200" noProof="1">
                <a:solidFill>
                  <a:schemeClr val="accent2"/>
                </a:solidFill>
                <a:latin typeface="Calibri"/>
              </a:rPr>
              <a:t>2.1. Visie &amp; cultuur</a:t>
            </a:r>
          </a:p>
          <a:p>
            <a:pPr lvl="1" defTabSz="685800"/>
            <a:r>
              <a:rPr lang="nl-BE" sz="1200" noProof="1">
                <a:solidFill>
                  <a:schemeClr val="accent2"/>
                </a:solidFill>
                <a:latin typeface="Calibri"/>
              </a:rPr>
              <a:t>2.2. Structuur</a:t>
            </a:r>
          </a:p>
          <a:p>
            <a:pPr lvl="1" defTabSz="685800"/>
            <a:r>
              <a:rPr lang="nl-BE" sz="1200" noProof="1">
                <a:solidFill>
                  <a:schemeClr val="accent2"/>
                </a:solidFill>
                <a:latin typeface="Calibri"/>
              </a:rPr>
              <a:t>2.3. Leiderschap</a:t>
            </a:r>
          </a:p>
          <a:p>
            <a:pPr lvl="1" defTabSz="685800"/>
            <a:r>
              <a:rPr lang="nl-BE" sz="1200" noProof="1">
                <a:solidFill>
                  <a:schemeClr val="accent2"/>
                </a:solidFill>
                <a:latin typeface="Calibri"/>
              </a:rPr>
              <a:t>2.4. Teams</a:t>
            </a:r>
          </a:p>
          <a:p>
            <a:pPr lvl="1" defTabSz="685800"/>
            <a:r>
              <a:rPr lang="nl-BE" sz="1200" noProof="1">
                <a:solidFill>
                  <a:schemeClr val="accent2"/>
                </a:solidFill>
                <a:latin typeface="Calibri"/>
              </a:rPr>
              <a:t>2.5. Medewerkers (job &amp; persoon)</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Kwaliteit dienstverlening</a:t>
            </a:r>
          </a:p>
        </p:txBody>
      </p:sp>
      <p:sp>
        <p:nvSpPr>
          <p:cNvPr id="19" name="Rectangle 18"/>
          <p:cNvSpPr/>
          <p:nvPr/>
        </p:nvSpPr>
        <p:spPr>
          <a:xfrm>
            <a:off x="715606" y="2715847"/>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Randvoorwaarden &amp; aandachtspunten</a:t>
            </a:r>
          </a:p>
        </p:txBody>
      </p:sp>
      <p:sp>
        <p:nvSpPr>
          <p:cNvPr id="20" name="Rectangle 19"/>
          <p:cNvSpPr/>
          <p:nvPr/>
        </p:nvSpPr>
        <p:spPr>
          <a:xfrm>
            <a:off x="715606" y="3263600"/>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Praktijken &amp; suggesties</a:t>
            </a: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pic>
        <p:nvPicPr>
          <p:cNvPr id="21"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5"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Tree>
    <p:extLst>
      <p:ext uri="{BB962C8B-B14F-4D97-AF65-F5344CB8AC3E}">
        <p14:creationId xmlns:p14="http://schemas.microsoft.com/office/powerpoint/2010/main" val="7032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heel(1)">
                                      <p:cBhvr>
                                        <p:cTn id="4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0" y="120056"/>
            <a:ext cx="8084399"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Overzicht: Mozaïek van beïnvloedende factoren &amp; uitkomstvariabelen</a:t>
            </a:r>
            <a:endParaRPr lang="en-BE" sz="1800" dirty="0">
              <a:solidFill>
                <a:schemeClr val="accent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01" y="823913"/>
            <a:ext cx="7687733" cy="4324350"/>
          </a:xfrm>
          <a:prstGeom prst="rect">
            <a:avLst/>
          </a:prstGeom>
        </p:spPr>
      </p:pic>
    </p:spTree>
    <p:extLst>
      <p:ext uri="{BB962C8B-B14F-4D97-AF65-F5344CB8AC3E}">
        <p14:creationId xmlns:p14="http://schemas.microsoft.com/office/powerpoint/2010/main" val="2002809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6" descr="FS st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Uitkomstvariabelen: Werkbeleving</a:t>
            </a:r>
            <a:endParaRPr lang="en-BE" sz="1800" dirty="0">
              <a:solidFill>
                <a:schemeClr val="accent1"/>
              </a:solidFill>
            </a:endParaRPr>
          </a:p>
        </p:txBody>
      </p:sp>
      <p:sp>
        <p:nvSpPr>
          <p:cNvPr id="3" name="Text Placeholder 2"/>
          <p:cNvSpPr>
            <a:spLocks noGrp="1"/>
          </p:cNvSpPr>
          <p:nvPr>
            <p:ph type="body" sz="quarter" idx="10"/>
          </p:nvPr>
        </p:nvSpPr>
        <p:spPr>
          <a:xfrm>
            <a:off x="156761" y="2675419"/>
            <a:ext cx="8956239" cy="2375573"/>
          </a:xfrm>
          <a:solidFill>
            <a:schemeClr val="bg2"/>
          </a:solidFill>
        </p:spPr>
        <p:txBody>
          <a:bodyPr/>
          <a:lstStyle/>
          <a:p>
            <a:r>
              <a:rPr lang="nl-BE" sz="1200" b="1" dirty="0"/>
              <a:t>Let op: </a:t>
            </a:r>
            <a:r>
              <a:rPr lang="nl-BE" sz="1200" dirty="0"/>
              <a:t>Veel </a:t>
            </a:r>
            <a:r>
              <a:rPr lang="nl-BE" sz="1200" b="1" u="sng" dirty="0"/>
              <a:t>variatie</a:t>
            </a:r>
            <a:r>
              <a:rPr lang="nl-BE" sz="1200" dirty="0"/>
              <a:t> in beleving tussen vestigingen, tussen teams, tussen personen</a:t>
            </a:r>
          </a:p>
          <a:p>
            <a:r>
              <a:rPr lang="nl-BE" sz="1200" dirty="0"/>
              <a:t>Enkele citaten </a:t>
            </a:r>
          </a:p>
          <a:p>
            <a:pPr lvl="1">
              <a:lnSpc>
                <a:spcPct val="100000"/>
              </a:lnSpc>
            </a:pPr>
            <a:r>
              <a:rPr lang="nl-BE" sz="1100" i="1" dirty="0">
                <a:solidFill>
                  <a:schemeClr val="accent1"/>
                </a:solidFill>
              </a:rPr>
              <a:t>“De samenhang in het centrum is kwijt”, “Nog nooit zo erg”, “Er wordt minder gelachen, minder tijd voor persoonlijke relaties onder collega’s”, “iedereen geraak in </a:t>
            </a:r>
            <a:r>
              <a:rPr lang="nl-BE" sz="1100" b="1" i="1" dirty="0">
                <a:solidFill>
                  <a:schemeClr val="accent1"/>
                </a:solidFill>
              </a:rPr>
              <a:t>cocon</a:t>
            </a:r>
            <a:r>
              <a:rPr lang="nl-BE" sz="1100" i="1" dirty="0">
                <a:solidFill>
                  <a:schemeClr val="accent1"/>
                </a:solidFill>
              </a:rPr>
              <a:t>, gefocust op eigen takenlijstje”; “overlevingsmodus”, </a:t>
            </a:r>
            <a:r>
              <a:rPr lang="nl-BE" sz="1100" i="1" dirty="0">
                <a:solidFill>
                  <a:schemeClr val="accent4"/>
                </a:solidFill>
              </a:rPr>
              <a:t>“Collega’s hangen goed aan mekaar, zowel in het centrum als in het team. Door de verandering hebben we niet moeten inboeten qua sfeer”</a:t>
            </a:r>
          </a:p>
          <a:p>
            <a:pPr marL="457200" lvl="1" indent="0">
              <a:lnSpc>
                <a:spcPct val="100000"/>
              </a:lnSpc>
              <a:buNone/>
            </a:pPr>
            <a:endParaRPr lang="nl-BE" sz="1100" i="1" dirty="0">
              <a:solidFill>
                <a:schemeClr val="accent4"/>
              </a:solidFill>
            </a:endParaRPr>
          </a:p>
          <a:p>
            <a:pPr lvl="1">
              <a:lnSpc>
                <a:spcPct val="100000"/>
              </a:lnSpc>
            </a:pPr>
            <a:r>
              <a:rPr lang="nl-BE" sz="1100" i="1" dirty="0">
                <a:solidFill>
                  <a:schemeClr val="accent1"/>
                </a:solidFill>
              </a:rPr>
              <a:t>“vroeger had ik niet het idee dat het belastend was”, “’s morgens geen zin om aan het werk te gaan”, “hoop dat het werk meer werkbaar zou worden na de kanteling maar bleek niet zo”, “’s avonds gevoel leeggezogen te zijn”</a:t>
            </a:r>
          </a:p>
          <a:p>
            <a:pPr marL="457200" lvl="1" indent="0">
              <a:lnSpc>
                <a:spcPct val="100000"/>
              </a:lnSpc>
              <a:buNone/>
            </a:pPr>
            <a:endParaRPr lang="nl-BE" sz="1100" i="1" dirty="0">
              <a:solidFill>
                <a:schemeClr val="accent1"/>
              </a:solidFill>
            </a:endParaRPr>
          </a:p>
          <a:p>
            <a:pPr lvl="1">
              <a:lnSpc>
                <a:spcPct val="100000"/>
              </a:lnSpc>
            </a:pPr>
            <a:r>
              <a:rPr lang="nl-BE" sz="1100" i="1" dirty="0">
                <a:solidFill>
                  <a:schemeClr val="accent1"/>
                </a:solidFill>
              </a:rPr>
              <a:t>O: “Vroeger hele traject, nu minder zinvol”, T: “minder betrokkenheid bij casus, je valt in”, T:“feedback van scholen komt niet meer tot bij ons”, “vervanging bij uitval is niet evident”, </a:t>
            </a:r>
            <a:r>
              <a:rPr lang="nl-BE" sz="1100" i="1" dirty="0">
                <a:solidFill>
                  <a:schemeClr val="accent4"/>
                </a:solidFill>
              </a:rPr>
              <a:t>T: “fijn om niet meer alles te moet doen en kunnen op een school”, </a:t>
            </a:r>
            <a:br>
              <a:rPr lang="nl-BE" sz="1100" i="1" dirty="0">
                <a:solidFill>
                  <a:schemeClr val="accent4"/>
                </a:solidFill>
              </a:rPr>
            </a:br>
            <a:r>
              <a:rPr lang="nl-BE" sz="1100" i="1" dirty="0">
                <a:solidFill>
                  <a:schemeClr val="accent4"/>
                </a:solidFill>
              </a:rPr>
              <a:t>O: “We ervaren het voordeel bezig te kunnen zijn met de onthaalvragen, we worden we beter en beter in hetgeen we doen”</a:t>
            </a:r>
            <a:endParaRPr lang="nl-BE" sz="1100" i="1" dirty="0">
              <a:solidFill>
                <a:schemeClr val="accent1"/>
              </a:solidFill>
            </a:endParaRPr>
          </a:p>
        </p:txBody>
      </p:sp>
      <p:sp>
        <p:nvSpPr>
          <p:cNvPr id="2" name="Rectangle 1"/>
          <p:cNvSpPr/>
          <p:nvPr/>
        </p:nvSpPr>
        <p:spPr>
          <a:xfrm>
            <a:off x="600891" y="1085763"/>
            <a:ext cx="4093029" cy="23794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b="1" dirty="0">
                <a:solidFill>
                  <a:schemeClr val="bg2"/>
                </a:solidFill>
              </a:rPr>
              <a:t>Doel 1:</a:t>
            </a:r>
            <a:r>
              <a:rPr lang="nl-BE" sz="1400" dirty="0">
                <a:solidFill>
                  <a:schemeClr val="bg2"/>
                </a:solidFill>
              </a:rPr>
              <a:t> Betere werkbeleving</a:t>
            </a:r>
          </a:p>
        </p:txBody>
      </p:sp>
      <p:graphicFrame>
        <p:nvGraphicFramePr>
          <p:cNvPr id="8" name="Table 7"/>
          <p:cNvGraphicFramePr>
            <a:graphicFrameLocks noGrp="1"/>
          </p:cNvGraphicFramePr>
          <p:nvPr>
            <p:extLst>
              <p:ext uri="{D42A27DB-BD31-4B8C-83A1-F6EECF244321}">
                <p14:modId xmlns:p14="http://schemas.microsoft.com/office/powerpoint/2010/main" val="4166105125"/>
              </p:ext>
            </p:extLst>
          </p:nvPr>
        </p:nvGraphicFramePr>
        <p:xfrm>
          <a:off x="600891" y="1372183"/>
          <a:ext cx="7415932" cy="1295400"/>
        </p:xfrm>
        <a:graphic>
          <a:graphicData uri="http://schemas.openxmlformats.org/drawingml/2006/table">
            <a:tbl>
              <a:tblPr firstRow="1" bandRow="1">
                <a:tableStyleId>{8799B23B-EC83-4686-B30A-512413B5E67A}</a:tableStyleId>
              </a:tblPr>
              <a:tblGrid>
                <a:gridCol w="3178627">
                  <a:extLst>
                    <a:ext uri="{9D8B030D-6E8A-4147-A177-3AD203B41FA5}">
                      <a16:colId xmlns:a16="http://schemas.microsoft.com/office/drawing/2014/main" val="4268539515"/>
                    </a:ext>
                  </a:extLst>
                </a:gridCol>
                <a:gridCol w="847461">
                  <a:extLst>
                    <a:ext uri="{9D8B030D-6E8A-4147-A177-3AD203B41FA5}">
                      <a16:colId xmlns:a16="http://schemas.microsoft.com/office/drawing/2014/main" val="309389305"/>
                    </a:ext>
                  </a:extLst>
                </a:gridCol>
                <a:gridCol w="847461">
                  <a:extLst>
                    <a:ext uri="{9D8B030D-6E8A-4147-A177-3AD203B41FA5}">
                      <a16:colId xmlns:a16="http://schemas.microsoft.com/office/drawing/2014/main" val="2200914690"/>
                    </a:ext>
                  </a:extLst>
                </a:gridCol>
                <a:gridCol w="847461">
                  <a:extLst>
                    <a:ext uri="{9D8B030D-6E8A-4147-A177-3AD203B41FA5}">
                      <a16:colId xmlns:a16="http://schemas.microsoft.com/office/drawing/2014/main" val="2200258577"/>
                    </a:ext>
                  </a:extLst>
                </a:gridCol>
                <a:gridCol w="847461">
                  <a:extLst>
                    <a:ext uri="{9D8B030D-6E8A-4147-A177-3AD203B41FA5}">
                      <a16:colId xmlns:a16="http://schemas.microsoft.com/office/drawing/2014/main" val="2810711247"/>
                    </a:ext>
                  </a:extLst>
                </a:gridCol>
                <a:gridCol w="847461">
                  <a:extLst>
                    <a:ext uri="{9D8B030D-6E8A-4147-A177-3AD203B41FA5}">
                      <a16:colId xmlns:a16="http://schemas.microsoft.com/office/drawing/2014/main" val="984159351"/>
                    </a:ext>
                  </a:extLst>
                </a:gridCol>
              </a:tblGrid>
              <a:tr h="244900">
                <a:tc>
                  <a:txBody>
                    <a:bodyPr/>
                    <a:lstStyle/>
                    <a:p>
                      <a:pPr algn="ctr"/>
                      <a:r>
                        <a:rPr lang="nl-BE" sz="1100" dirty="0"/>
                        <a:t>Algemene bevindingen</a:t>
                      </a:r>
                    </a:p>
                  </a:txBody>
                  <a:tcPr>
                    <a:solidFill>
                      <a:schemeClr val="bg2">
                        <a:lumMod val="95000"/>
                      </a:schemeClr>
                    </a:solidFill>
                  </a:tcPr>
                </a:tc>
                <a:tc>
                  <a:txBody>
                    <a:bodyPr/>
                    <a:lstStyle/>
                    <a:p>
                      <a:pPr algn="ctr"/>
                      <a:r>
                        <a:rPr lang="nl-BE" sz="1100" dirty="0"/>
                        <a:t>MM</a:t>
                      </a:r>
                    </a:p>
                  </a:txBody>
                  <a:tcPr>
                    <a:solidFill>
                      <a:schemeClr val="bg2">
                        <a:lumMod val="95000"/>
                      </a:schemeClr>
                    </a:solidFill>
                  </a:tcPr>
                </a:tc>
                <a:tc>
                  <a:txBody>
                    <a:bodyPr/>
                    <a:lstStyle/>
                    <a:p>
                      <a:pPr algn="ctr"/>
                      <a:r>
                        <a:rPr lang="nl-BE" sz="1100" dirty="0"/>
                        <a:t>ME</a:t>
                      </a:r>
                    </a:p>
                  </a:txBody>
                  <a:tcPr>
                    <a:solidFill>
                      <a:schemeClr val="bg2">
                        <a:lumMod val="95000"/>
                      </a:schemeClr>
                    </a:solidFill>
                  </a:tcPr>
                </a:tc>
                <a:tc>
                  <a:txBody>
                    <a:bodyPr/>
                    <a:lstStyle/>
                    <a:p>
                      <a:pPr algn="ctr"/>
                      <a:r>
                        <a:rPr lang="nl-BE" sz="1100" dirty="0"/>
                        <a:t>A</a:t>
                      </a:r>
                    </a:p>
                  </a:txBody>
                  <a:tcPr>
                    <a:solidFill>
                      <a:schemeClr val="bg2">
                        <a:lumMod val="95000"/>
                      </a:schemeClr>
                    </a:solidFill>
                  </a:tcPr>
                </a:tc>
                <a:tc>
                  <a:txBody>
                    <a:bodyPr/>
                    <a:lstStyle/>
                    <a:p>
                      <a:pPr algn="ctr"/>
                      <a:r>
                        <a:rPr lang="nl-BE" sz="1100" dirty="0"/>
                        <a:t>D/P</a:t>
                      </a:r>
                    </a:p>
                  </a:txBody>
                  <a:tcPr>
                    <a:solidFill>
                      <a:schemeClr val="bg2">
                        <a:lumMod val="95000"/>
                      </a:schemeClr>
                    </a:solidFill>
                  </a:tcPr>
                </a:tc>
                <a:tc>
                  <a:txBody>
                    <a:bodyPr/>
                    <a:lstStyle/>
                    <a:p>
                      <a:pPr algn="ctr"/>
                      <a:r>
                        <a:rPr lang="nl-BE" sz="1100" dirty="0"/>
                        <a:t>G</a:t>
                      </a:r>
                    </a:p>
                  </a:txBody>
                  <a:tcPr>
                    <a:solidFill>
                      <a:schemeClr val="bg2">
                        <a:lumMod val="95000"/>
                      </a:schemeClr>
                    </a:solidFill>
                  </a:tcPr>
                </a:tc>
                <a:extLst>
                  <a:ext uri="{0D108BD9-81ED-4DB2-BD59-A6C34878D82A}">
                    <a16:rowId xmlns:a16="http://schemas.microsoft.com/office/drawing/2014/main" val="400198026"/>
                  </a:ext>
                </a:extLst>
              </a:tr>
              <a:tr h="244900">
                <a:tc>
                  <a:txBody>
                    <a:bodyPr/>
                    <a:lstStyle/>
                    <a:p>
                      <a:pPr algn="ctr"/>
                      <a:r>
                        <a:rPr lang="nl-BE" sz="1100" dirty="0"/>
                        <a:t>Algemene</a:t>
                      </a:r>
                      <a:r>
                        <a:rPr lang="nl-BE" sz="1100" baseline="0" dirty="0"/>
                        <a:t> sfeer</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algn="ctr"/>
                      <a:r>
                        <a:rPr lang="nl-BE" sz="1100" dirty="0"/>
                        <a:t>=</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algn="ctr"/>
                      <a:r>
                        <a:rPr lang="nl-BE" sz="1100" dirty="0"/>
                        <a:t>=</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extLst>
                  <a:ext uri="{0D108BD9-81ED-4DB2-BD59-A6C34878D82A}">
                    <a16:rowId xmlns:a16="http://schemas.microsoft.com/office/drawing/2014/main" val="868420876"/>
                  </a:ext>
                </a:extLst>
              </a:tr>
              <a:tr h="244900">
                <a:tc>
                  <a:txBody>
                    <a:bodyPr/>
                    <a:lstStyle/>
                    <a:p>
                      <a:pPr algn="ctr"/>
                      <a:r>
                        <a:rPr lang="nl-BE" sz="1100" dirty="0"/>
                        <a:t>Trend evolutie belasting</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algn="ctr"/>
                      <a:r>
                        <a:rPr lang="nl-BE" sz="1100" dirty="0">
                          <a:sym typeface="Wingdings" panose="05000000000000000000" pitchFamily="2" charset="2"/>
                        </a:rPr>
                        <a:t>/=</a:t>
                      </a:r>
                      <a:endParaRPr lang="nl-BE" sz="1100" dirty="0"/>
                    </a:p>
                  </a:txBody>
                  <a:tcPr>
                    <a:solidFill>
                      <a:schemeClr val="bg2"/>
                    </a:solidFill>
                  </a:tcPr>
                </a:tc>
                <a:tc>
                  <a:txBody>
                    <a:bodyPr/>
                    <a:lstStyle/>
                    <a:p>
                      <a:pPr algn="ctr"/>
                      <a:r>
                        <a:rPr lang="nl-BE" sz="1100" dirty="0">
                          <a:sym typeface="Wingdings" panose="05000000000000000000" pitchFamily="2" charset="2"/>
                        </a:rPr>
                        <a:t></a:t>
                      </a:r>
                      <a:endParaRPr lang="nl-BE" sz="1100" dirty="0"/>
                    </a:p>
                  </a:txBody>
                  <a:tcPr>
                    <a:solidFill>
                      <a:schemeClr val="bg2"/>
                    </a:solidFill>
                  </a:tcPr>
                </a:tc>
                <a:tc>
                  <a:txBody>
                    <a:bodyPr/>
                    <a:lstStyle/>
                    <a:p>
                      <a:pPr algn="ctr"/>
                      <a:r>
                        <a:rPr lang="nl-BE" sz="1100" dirty="0">
                          <a:sym typeface="Wingdings" panose="05000000000000000000" pitchFamily="2" charset="2"/>
                        </a:rPr>
                        <a:t></a:t>
                      </a:r>
                      <a:endParaRPr lang="nl-BE" sz="1100" dirty="0"/>
                    </a:p>
                  </a:txBody>
                  <a:tcPr>
                    <a:solidFill>
                      <a:schemeClr val="bg2"/>
                    </a:solidFill>
                  </a:tcPr>
                </a:tc>
                <a:tc>
                  <a:txBody>
                    <a:bodyPr/>
                    <a:lstStyle/>
                    <a:p>
                      <a:pPr algn="ctr"/>
                      <a:r>
                        <a:rPr lang="nl-BE" sz="1100" dirty="0">
                          <a:sym typeface="Wingdings" panose="05000000000000000000" pitchFamily="2" charset="2"/>
                        </a:rPr>
                        <a:t></a:t>
                      </a:r>
                      <a:endParaRPr lang="nl-BE" sz="1100" dirty="0"/>
                    </a:p>
                  </a:txBody>
                  <a:tcPr>
                    <a:solidFill>
                      <a:schemeClr val="bg2"/>
                    </a:solidFill>
                  </a:tcPr>
                </a:tc>
                <a:extLst>
                  <a:ext uri="{0D108BD9-81ED-4DB2-BD59-A6C34878D82A}">
                    <a16:rowId xmlns:a16="http://schemas.microsoft.com/office/drawing/2014/main" val="1714781494"/>
                  </a:ext>
                </a:extLst>
              </a:tr>
              <a:tr h="244900">
                <a:tc>
                  <a:txBody>
                    <a:bodyPr/>
                    <a:lstStyle/>
                    <a:p>
                      <a:pPr algn="ctr"/>
                      <a:r>
                        <a:rPr lang="nl-BE" sz="1100" dirty="0"/>
                        <a:t>Trend</a:t>
                      </a:r>
                      <a:r>
                        <a:rPr lang="nl-BE" sz="1100" baseline="0" dirty="0"/>
                        <a:t> e</a:t>
                      </a:r>
                      <a:r>
                        <a:rPr lang="nl-BE" sz="1100" dirty="0"/>
                        <a:t>volutie</a:t>
                      </a:r>
                      <a:r>
                        <a:rPr lang="nl-BE" sz="1100" baseline="0" dirty="0"/>
                        <a:t> motivatie</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extLst>
                  <a:ext uri="{0D108BD9-81ED-4DB2-BD59-A6C34878D82A}">
                    <a16:rowId xmlns:a16="http://schemas.microsoft.com/office/drawing/2014/main" val="3869097962"/>
                  </a:ext>
                </a:extLst>
              </a:tr>
              <a:tr h="244900">
                <a:tc>
                  <a:txBody>
                    <a:bodyPr/>
                    <a:lstStyle/>
                    <a:p>
                      <a:pPr algn="ctr"/>
                      <a:r>
                        <a:rPr lang="nl-BE" sz="1100" dirty="0"/>
                        <a:t>Herstelbehoefte,</a:t>
                      </a:r>
                      <a:r>
                        <a:rPr lang="nl-BE" sz="1100" baseline="0" dirty="0"/>
                        <a:t> uitval, verloop</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t>?</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t>?</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100" dirty="0">
                          <a:sym typeface="Wingdings" panose="05000000000000000000" pitchFamily="2" charset="2"/>
                        </a:rPr>
                        <a:t></a:t>
                      </a:r>
                      <a:endParaRPr lang="nl-BE" sz="1100" dirty="0"/>
                    </a:p>
                  </a:txBody>
                  <a:tcPr>
                    <a:solidFill>
                      <a:schemeClr val="bg2"/>
                    </a:solidFill>
                  </a:tcPr>
                </a:tc>
                <a:extLst>
                  <a:ext uri="{0D108BD9-81ED-4DB2-BD59-A6C34878D82A}">
                    <a16:rowId xmlns:a16="http://schemas.microsoft.com/office/drawing/2014/main" val="886812006"/>
                  </a:ext>
                </a:extLst>
              </a:tr>
            </a:tbl>
          </a:graphicData>
        </a:graphic>
      </p:graphicFrame>
    </p:spTree>
    <p:extLst>
      <p:ext uri="{BB962C8B-B14F-4D97-AF65-F5344CB8AC3E}">
        <p14:creationId xmlns:p14="http://schemas.microsoft.com/office/powerpoint/2010/main" val="149545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113" y="1254349"/>
            <a:ext cx="2404959" cy="213047"/>
          </a:xfrm>
        </p:spPr>
        <p:txBody>
          <a:bodyPr/>
          <a:lstStyle/>
          <a:p>
            <a:r>
              <a:rPr lang="nl-BE" dirty="0"/>
              <a:t>Continue veranderingen in onderwijslandschap</a:t>
            </a:r>
          </a:p>
        </p:txBody>
      </p:sp>
      <p:sp>
        <p:nvSpPr>
          <p:cNvPr id="4" name="Text Placeholder 3"/>
          <p:cNvSpPr>
            <a:spLocks noGrp="1"/>
          </p:cNvSpPr>
          <p:nvPr>
            <p:ph type="body" sz="quarter" idx="11"/>
          </p:nvPr>
        </p:nvSpPr>
        <p:spPr>
          <a:xfrm>
            <a:off x="536028" y="1801347"/>
            <a:ext cx="1919781" cy="1147280"/>
          </a:xfrm>
        </p:spPr>
        <p:txBody>
          <a:bodyPr/>
          <a:lstStyle/>
          <a:p>
            <a:pPr marL="171450" indent="-171450">
              <a:buFont typeface="Arial" panose="020B0604020202020204" pitchFamily="34" charset="0"/>
              <a:buChar char="•"/>
            </a:pPr>
            <a:r>
              <a:rPr lang="nl-BE" dirty="0"/>
              <a:t>Regelgeving </a:t>
            </a:r>
          </a:p>
          <a:p>
            <a:pPr marL="171450" indent="-171450">
              <a:buFont typeface="Arial" panose="020B0604020202020204" pitchFamily="34" charset="0"/>
              <a:buChar char="•"/>
            </a:pPr>
            <a:r>
              <a:rPr lang="nl-BE" dirty="0"/>
              <a:t>Hoog aanpassingsvermogen vereist</a:t>
            </a:r>
          </a:p>
          <a:p>
            <a:pPr marL="171450" indent="-171450">
              <a:buFont typeface="Arial" panose="020B0604020202020204" pitchFamily="34" charset="0"/>
              <a:buChar char="•"/>
            </a:pPr>
            <a:r>
              <a:rPr lang="nl-BE" dirty="0"/>
              <a:t>Onzeker- &amp; onduidelijkheden</a:t>
            </a:r>
          </a:p>
          <a:p>
            <a:pPr marL="171450" indent="-171450">
              <a:buFont typeface="Arial" panose="020B0604020202020204" pitchFamily="34" charset="0"/>
              <a:buChar char="•"/>
            </a:pPr>
            <a:r>
              <a:rPr lang="nl-BE" dirty="0"/>
              <a:t>Hoge verwachtingen</a:t>
            </a:r>
          </a:p>
          <a:p>
            <a:pPr marL="171450" indent="-171450">
              <a:buFont typeface="Arial" panose="020B0604020202020204" pitchFamily="34" charset="0"/>
              <a:buChar char="•"/>
            </a:pPr>
            <a:r>
              <a:rPr lang="nl-BE" dirty="0"/>
              <a:t>Samenwerking met interne &amp; externe actoren</a:t>
            </a:r>
          </a:p>
          <a:p>
            <a:pPr marL="171450" indent="-171450">
              <a:buFont typeface="Arial" panose="020B0604020202020204" pitchFamily="34" charset="0"/>
              <a:buChar char="•"/>
            </a:pPr>
            <a:endParaRPr lang="nl-BE" dirty="0"/>
          </a:p>
        </p:txBody>
      </p:sp>
      <p:sp>
        <p:nvSpPr>
          <p:cNvPr id="5" name="Text Placeholder 4"/>
          <p:cNvSpPr>
            <a:spLocks noGrp="1"/>
          </p:cNvSpPr>
          <p:nvPr>
            <p:ph type="body" sz="quarter" idx="12"/>
          </p:nvPr>
        </p:nvSpPr>
        <p:spPr>
          <a:xfrm>
            <a:off x="7058891" y="1251079"/>
            <a:ext cx="1395924" cy="235039"/>
          </a:xfrm>
        </p:spPr>
        <p:txBody>
          <a:bodyPr/>
          <a:lstStyle/>
          <a:p>
            <a:r>
              <a:rPr lang="nl-BE" dirty="0"/>
              <a:t>Werkbeleving staat onder druk</a:t>
            </a:r>
          </a:p>
        </p:txBody>
      </p:sp>
      <p:sp>
        <p:nvSpPr>
          <p:cNvPr id="6" name="Text Placeholder 5"/>
          <p:cNvSpPr>
            <a:spLocks noGrp="1"/>
          </p:cNvSpPr>
          <p:nvPr>
            <p:ph type="body" sz="quarter" idx="13"/>
          </p:nvPr>
        </p:nvSpPr>
        <p:spPr>
          <a:xfrm>
            <a:off x="6008917" y="1801347"/>
            <a:ext cx="2445899" cy="1147280"/>
          </a:xfrm>
        </p:spPr>
        <p:txBody>
          <a:bodyPr/>
          <a:lstStyle/>
          <a:p>
            <a:pPr marL="171450" indent="-171450">
              <a:buFont typeface="Arial" panose="020B0604020202020204" pitchFamily="34" charset="0"/>
              <a:buChar char="•"/>
            </a:pPr>
            <a:r>
              <a:rPr lang="nl-BE" dirty="0"/>
              <a:t>SENSOR 2017</a:t>
            </a:r>
          </a:p>
          <a:p>
            <a:pPr marL="171450" indent="-171450">
              <a:buFont typeface="Arial" panose="020B0604020202020204" pitchFamily="34" charset="0"/>
              <a:buChar char="•"/>
            </a:pPr>
            <a:r>
              <a:rPr lang="nl-BE" dirty="0"/>
              <a:t>Werkdruk piekt en werkbeleving onder druk (40% van 1741 respondenten ongunstige herstelnood, 20% acuut)</a:t>
            </a:r>
          </a:p>
          <a:p>
            <a:pPr marL="171450" indent="-171450">
              <a:buFont typeface="Arial" panose="020B0604020202020204" pitchFamily="34" charset="0"/>
              <a:buChar char="•"/>
            </a:pPr>
            <a:r>
              <a:rPr lang="nl-BE" dirty="0"/>
              <a:t>Verzuim neemt toe</a:t>
            </a:r>
          </a:p>
          <a:p>
            <a:pPr marL="171450" indent="-171450">
              <a:buFont typeface="Arial" panose="020B0604020202020204" pitchFamily="34" charset="0"/>
              <a:buChar char="•"/>
            </a:pPr>
            <a:endParaRPr lang="nl-BE" dirty="0"/>
          </a:p>
        </p:txBody>
      </p:sp>
      <p:sp>
        <p:nvSpPr>
          <p:cNvPr id="7" name="Text Placeholder 6"/>
          <p:cNvSpPr>
            <a:spLocks noGrp="1"/>
          </p:cNvSpPr>
          <p:nvPr>
            <p:ph type="body" sz="quarter" idx="14"/>
          </p:nvPr>
        </p:nvSpPr>
        <p:spPr>
          <a:xfrm>
            <a:off x="6522728" y="3029562"/>
            <a:ext cx="1932087" cy="235039"/>
          </a:xfrm>
        </p:spPr>
        <p:txBody>
          <a:bodyPr/>
          <a:lstStyle/>
          <a:p>
            <a:r>
              <a:rPr lang="nl-BE" dirty="0"/>
              <a:t>Uitdagende organisatieverandering </a:t>
            </a:r>
          </a:p>
        </p:txBody>
      </p:sp>
      <p:sp>
        <p:nvSpPr>
          <p:cNvPr id="8" name="Text Placeholder 7"/>
          <p:cNvSpPr>
            <a:spLocks noGrp="1"/>
          </p:cNvSpPr>
          <p:nvPr>
            <p:ph type="body" sz="quarter" idx="15"/>
          </p:nvPr>
        </p:nvSpPr>
        <p:spPr>
          <a:xfrm>
            <a:off x="6008917" y="3576560"/>
            <a:ext cx="2445898" cy="886810"/>
          </a:xfrm>
        </p:spPr>
        <p:txBody>
          <a:bodyPr/>
          <a:lstStyle/>
          <a:p>
            <a:pPr marL="171450" indent="-171450">
              <a:buFont typeface="Arial" panose="020B0604020202020204" pitchFamily="34" charset="0"/>
              <a:buChar char="•"/>
            </a:pPr>
            <a:r>
              <a:rPr lang="nl-BE" dirty="0"/>
              <a:t>Anders, </a:t>
            </a:r>
            <a:r>
              <a:rPr lang="nl-BE" dirty="0" err="1"/>
              <a:t>visiegedreven</a:t>
            </a:r>
            <a:r>
              <a:rPr lang="nl-BE" dirty="0"/>
              <a:t> organiseren is een noodzaak</a:t>
            </a:r>
          </a:p>
          <a:p>
            <a:pPr marL="171450" indent="-171450">
              <a:buFont typeface="Arial" panose="020B0604020202020204" pitchFamily="34" charset="0"/>
              <a:buChar char="•"/>
            </a:pPr>
            <a:r>
              <a:rPr lang="nl-BE" dirty="0"/>
              <a:t>Doel: Werkbeleving verbeteren &amp; kwalitatieve dienstverlening nastreven</a:t>
            </a:r>
          </a:p>
          <a:p>
            <a:pPr marL="171450" indent="-171450">
              <a:buFont typeface="Arial" panose="020B0604020202020204" pitchFamily="34" charset="0"/>
              <a:buChar char="•"/>
            </a:pPr>
            <a:r>
              <a:rPr lang="nl-BE" dirty="0"/>
              <a:t>Uiteenlopende belevingen</a:t>
            </a:r>
          </a:p>
          <a:p>
            <a:pPr marL="171450" indent="-171450">
              <a:buFont typeface="Arial" panose="020B0604020202020204" pitchFamily="34" charset="0"/>
              <a:buChar char="•"/>
            </a:pPr>
            <a:r>
              <a:rPr lang="nl-BE" dirty="0"/>
              <a:t>Nood aan tussentijdse evaluatie</a:t>
            </a:r>
          </a:p>
        </p:txBody>
      </p:sp>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704001" y="351677"/>
            <a:ext cx="8030566" cy="550331"/>
          </a:xfrm>
        </p:spPr>
        <p:txBody>
          <a:bodyPr/>
          <a:lstStyle/>
          <a:p>
            <a:r>
              <a:rPr lang="nl-BE" sz="1800" dirty="0"/>
              <a:t>1. Introductie: Vraag- en doelstelling</a:t>
            </a:r>
            <a:br>
              <a:rPr lang="nl-BE" sz="1800" dirty="0"/>
            </a:br>
            <a:r>
              <a:rPr lang="nl-BE" sz="1800" dirty="0"/>
              <a:t>		</a:t>
            </a:r>
            <a:r>
              <a:rPr lang="nl-BE" sz="1800" dirty="0">
                <a:solidFill>
                  <a:schemeClr val="accent1"/>
                </a:solidFill>
              </a:rPr>
              <a:t>Uitdagingen waarmee Vrij CLB Netwerk geconfronteerd wordt</a:t>
            </a:r>
            <a:endParaRPr lang="en-BE" sz="1800" dirty="0">
              <a:solidFill>
                <a:schemeClr val="accent1"/>
              </a:solidFill>
            </a:endParaRPr>
          </a:p>
        </p:txBody>
      </p:sp>
      <p:sp>
        <p:nvSpPr>
          <p:cNvPr id="10" name="Text Placeholder 2"/>
          <p:cNvSpPr>
            <a:spLocks noGrp="1"/>
          </p:cNvSpPr>
          <p:nvPr>
            <p:ph type="body" sz="quarter" idx="10"/>
          </p:nvPr>
        </p:nvSpPr>
        <p:spPr>
          <a:xfrm>
            <a:off x="550944" y="3090525"/>
            <a:ext cx="1763027" cy="213047"/>
          </a:xfrm>
        </p:spPr>
        <p:txBody>
          <a:bodyPr/>
          <a:lstStyle/>
          <a:p>
            <a:r>
              <a:rPr lang="nl-BE" dirty="0">
                <a:solidFill>
                  <a:schemeClr val="accent3"/>
                </a:solidFill>
              </a:rPr>
              <a:t>Nood aan gelijkgericht werken en een sterke identiteit</a:t>
            </a:r>
          </a:p>
        </p:txBody>
      </p:sp>
      <p:sp>
        <p:nvSpPr>
          <p:cNvPr id="11" name="Text Placeholder 3"/>
          <p:cNvSpPr>
            <a:spLocks noGrp="1"/>
          </p:cNvSpPr>
          <p:nvPr>
            <p:ph type="body" sz="quarter" idx="11"/>
          </p:nvPr>
        </p:nvSpPr>
        <p:spPr>
          <a:xfrm>
            <a:off x="550943" y="3821643"/>
            <a:ext cx="2061628" cy="1147280"/>
          </a:xfrm>
        </p:spPr>
        <p:txBody>
          <a:bodyPr/>
          <a:lstStyle/>
          <a:p>
            <a:pPr marL="171450" indent="-171450">
              <a:buFont typeface="Arial" panose="020B0604020202020204" pitchFamily="34" charset="0"/>
              <a:buChar char="•"/>
            </a:pPr>
            <a:r>
              <a:rPr lang="nl-BE" dirty="0"/>
              <a:t>Overheidsaudit 2015</a:t>
            </a:r>
          </a:p>
          <a:p>
            <a:pPr marL="171450" indent="-171450">
              <a:buFont typeface="Arial" panose="020B0604020202020204" pitchFamily="34" charset="0"/>
              <a:buChar char="•"/>
            </a:pPr>
            <a:r>
              <a:rPr lang="nl-BE" dirty="0"/>
              <a:t>Stapsgewijs naar één organisatie “Vrij CLB Netwerk”</a:t>
            </a:r>
          </a:p>
          <a:p>
            <a:pPr marL="171450" indent="-171450">
              <a:buFont typeface="Arial" panose="020B0604020202020204" pitchFamily="34" charset="0"/>
              <a:buChar char="•"/>
            </a:pPr>
            <a:r>
              <a:rPr lang="nl-BE" dirty="0"/>
              <a:t>Van “wij-zij” naar één identiteit</a:t>
            </a:r>
          </a:p>
          <a:p>
            <a:pPr marL="171450" indent="-171450">
              <a:buFont typeface="Arial" panose="020B0604020202020204" pitchFamily="34" charset="0"/>
              <a:buChar char="•"/>
            </a:pPr>
            <a:r>
              <a:rPr lang="nl-BE" dirty="0"/>
              <a:t>Van individuele rol-invulling naar gelijkgericht werken</a:t>
            </a:r>
          </a:p>
        </p:txBody>
      </p:sp>
    </p:spTree>
    <p:extLst>
      <p:ext uri="{BB962C8B-B14F-4D97-AF65-F5344CB8AC3E}">
        <p14:creationId xmlns:p14="http://schemas.microsoft.com/office/powerpoint/2010/main" val="149078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809378"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 Uitkomstvariabelen: Kwaliteit van de dienstverlening</a:t>
            </a:r>
            <a:endParaRPr lang="en-BE" sz="1800" dirty="0">
              <a:solidFill>
                <a:schemeClr val="accent1"/>
              </a:solidFill>
            </a:endParaRPr>
          </a:p>
        </p:txBody>
      </p:sp>
      <p:sp>
        <p:nvSpPr>
          <p:cNvPr id="3" name="Text Placeholder 2"/>
          <p:cNvSpPr>
            <a:spLocks noGrp="1"/>
          </p:cNvSpPr>
          <p:nvPr>
            <p:ph type="body" sz="quarter" idx="10"/>
          </p:nvPr>
        </p:nvSpPr>
        <p:spPr>
          <a:xfrm>
            <a:off x="600891" y="2342599"/>
            <a:ext cx="8479529" cy="2937600"/>
          </a:xfrm>
        </p:spPr>
        <p:txBody>
          <a:bodyPr/>
          <a:lstStyle/>
          <a:p>
            <a:r>
              <a:rPr lang="nl-BE" sz="1200" dirty="0"/>
              <a:t>Eerder </a:t>
            </a:r>
            <a:r>
              <a:rPr lang="nl-BE" sz="1200" dirty="0">
                <a:solidFill>
                  <a:schemeClr val="accent1"/>
                </a:solidFill>
              </a:rPr>
              <a:t>negatieve interactie </a:t>
            </a:r>
            <a:r>
              <a:rPr lang="nl-BE" sz="1200" dirty="0"/>
              <a:t>met scholen, ouders en leerlingen </a:t>
            </a:r>
          </a:p>
          <a:p>
            <a:pPr lvl="1">
              <a:lnSpc>
                <a:spcPct val="100000"/>
              </a:lnSpc>
            </a:pPr>
            <a:r>
              <a:rPr lang="nl-BE" sz="1150" dirty="0" err="1"/>
              <a:t>Negativiteit</a:t>
            </a:r>
            <a:r>
              <a:rPr lang="nl-BE" sz="1150" dirty="0"/>
              <a:t>/ongenoegen: </a:t>
            </a:r>
          </a:p>
          <a:p>
            <a:pPr lvl="1">
              <a:lnSpc>
                <a:spcPct val="100000"/>
              </a:lnSpc>
            </a:pPr>
            <a:r>
              <a:rPr lang="nl-BE" sz="1150" dirty="0"/>
              <a:t>Gebrek aan waardering, Geen begrip voor nieuwe situatie</a:t>
            </a:r>
          </a:p>
          <a:p>
            <a:pPr lvl="1">
              <a:lnSpc>
                <a:spcPct val="100000"/>
              </a:lnSpc>
            </a:pPr>
            <a:r>
              <a:rPr lang="nl-BE" sz="1150" dirty="0"/>
              <a:t>Gevoel zich continu te moeten verantwoorden</a:t>
            </a:r>
          </a:p>
          <a:p>
            <a:pPr lvl="1">
              <a:lnSpc>
                <a:spcPct val="100000"/>
              </a:lnSpc>
            </a:pPr>
            <a:r>
              <a:rPr lang="nl-BE" sz="1150" dirty="0"/>
              <a:t>Meer afstand (vroeger 1 anker) </a:t>
            </a:r>
          </a:p>
          <a:p>
            <a:pPr lvl="1">
              <a:lnSpc>
                <a:spcPct val="100000"/>
              </a:lnSpc>
            </a:pPr>
            <a:r>
              <a:rPr lang="nl-BE" sz="1150" dirty="0"/>
              <a:t>Minder tijd, opvolging en nazorg</a:t>
            </a:r>
          </a:p>
          <a:p>
            <a:r>
              <a:rPr lang="nl-BE" sz="1200" dirty="0">
                <a:solidFill>
                  <a:schemeClr val="accent1"/>
                </a:solidFill>
                <a:sym typeface="Wingdings" panose="05000000000000000000" pitchFamily="2" charset="2"/>
              </a:rPr>
              <a:t> </a:t>
            </a:r>
            <a:r>
              <a:rPr lang="nl-BE" sz="1200" dirty="0">
                <a:solidFill>
                  <a:schemeClr val="accent1"/>
                </a:solidFill>
              </a:rPr>
              <a:t>Doorlooptijd </a:t>
            </a:r>
            <a:r>
              <a:rPr lang="nl-BE" sz="1200" dirty="0"/>
              <a:t>van vraag- tot hulpverlening </a:t>
            </a:r>
          </a:p>
          <a:p>
            <a:r>
              <a:rPr lang="nl-BE" sz="1200" dirty="0">
                <a:solidFill>
                  <a:schemeClr val="accent1"/>
                </a:solidFill>
              </a:rPr>
              <a:t>Moeizame interactie met andere externe partners: </a:t>
            </a:r>
            <a:r>
              <a:rPr lang="nl-BE" sz="1200" dirty="0"/>
              <a:t>wie heeft welke verantwoordelijkheden? </a:t>
            </a:r>
          </a:p>
          <a:p>
            <a:r>
              <a:rPr lang="nl-BE" sz="1200" dirty="0" err="1">
                <a:solidFill>
                  <a:schemeClr val="accent4"/>
                </a:solidFill>
              </a:rPr>
              <a:t>Gelijkgerichtheid</a:t>
            </a:r>
            <a:r>
              <a:rPr lang="nl-BE" sz="1200" dirty="0"/>
              <a:t>: meer zichtbaarheid, afspraken moeten worden gemaakt, duidelijke kernprocessen als basis</a:t>
            </a:r>
          </a:p>
          <a:p>
            <a:r>
              <a:rPr lang="nl-BE" sz="1200" dirty="0">
                <a:solidFill>
                  <a:schemeClr val="accent4"/>
                </a:solidFill>
              </a:rPr>
              <a:t>Expertisegericht en professioneel werken: </a:t>
            </a:r>
            <a:r>
              <a:rPr lang="nl-BE" sz="1200" dirty="0"/>
              <a:t>gericht inzetten van collega’s is mogelijk</a:t>
            </a:r>
          </a:p>
          <a:p>
            <a:r>
              <a:rPr lang="nl-BE" sz="1200" dirty="0">
                <a:solidFill>
                  <a:schemeClr val="accent4"/>
                </a:solidFill>
              </a:rPr>
              <a:t>Onafhankelijke rol kunnen opnemen naar scholen én ouders/</a:t>
            </a:r>
            <a:r>
              <a:rPr lang="nl-BE" sz="1200" dirty="0" err="1">
                <a:solidFill>
                  <a:schemeClr val="accent4"/>
                </a:solidFill>
              </a:rPr>
              <a:t>lln</a:t>
            </a:r>
            <a:r>
              <a:rPr lang="nl-BE" sz="1200" dirty="0">
                <a:solidFill>
                  <a:schemeClr val="accent4"/>
                </a:solidFill>
              </a:rPr>
              <a:t> </a:t>
            </a:r>
            <a:r>
              <a:rPr lang="nl-BE" sz="1200" dirty="0"/>
              <a:t>(</a:t>
            </a:r>
            <a:r>
              <a:rPr lang="nl-BE" sz="1200" dirty="0" err="1"/>
              <a:t>ipv</a:t>
            </a:r>
            <a:r>
              <a:rPr lang="nl-BE" sz="1200" dirty="0"/>
              <a:t> schoolanker)</a:t>
            </a:r>
          </a:p>
          <a:p>
            <a:pPr marL="0" indent="0">
              <a:buNone/>
            </a:pPr>
            <a:r>
              <a:rPr lang="nl-BE" sz="1200" dirty="0"/>
              <a:t>Praktijken: tevredenheidsenquête, </a:t>
            </a:r>
            <a:r>
              <a:rPr lang="nl-BE" sz="1200" dirty="0" err="1"/>
              <a:t>aandachtsformulier</a:t>
            </a:r>
            <a:r>
              <a:rPr lang="nl-BE" sz="1200" dirty="0"/>
              <a:t> ter opvolging van kwaliteit</a:t>
            </a:r>
          </a:p>
          <a:p>
            <a:pPr lvl="1"/>
            <a:endParaRPr lang="nl-BE" sz="1100" dirty="0"/>
          </a:p>
          <a:p>
            <a:pPr lvl="1"/>
            <a:endParaRPr lang="nl-BE" sz="1100" dirty="0"/>
          </a:p>
        </p:txBody>
      </p:sp>
      <p:sp>
        <p:nvSpPr>
          <p:cNvPr id="9" name="Rectangle 8"/>
          <p:cNvSpPr/>
          <p:nvPr/>
        </p:nvSpPr>
        <p:spPr>
          <a:xfrm>
            <a:off x="600891" y="1085763"/>
            <a:ext cx="6449284" cy="23794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b="1" dirty="0">
                <a:solidFill>
                  <a:schemeClr val="bg2"/>
                </a:solidFill>
              </a:rPr>
              <a:t>Doel 2:</a:t>
            </a:r>
            <a:r>
              <a:rPr lang="nl-BE" sz="1400" dirty="0">
                <a:solidFill>
                  <a:schemeClr val="bg2"/>
                </a:solidFill>
              </a:rPr>
              <a:t> Kwalitatieve dienstverlening waar </a:t>
            </a:r>
            <a:r>
              <a:rPr lang="nl-BE" sz="1400" dirty="0" err="1">
                <a:solidFill>
                  <a:schemeClr val="bg2"/>
                </a:solidFill>
              </a:rPr>
              <a:t>gelijkgerichtheid</a:t>
            </a:r>
            <a:r>
              <a:rPr lang="nl-BE" sz="1400" dirty="0">
                <a:solidFill>
                  <a:schemeClr val="bg2"/>
                </a:solidFill>
              </a:rPr>
              <a:t> centraal staat</a:t>
            </a:r>
          </a:p>
        </p:txBody>
      </p:sp>
      <p:graphicFrame>
        <p:nvGraphicFramePr>
          <p:cNvPr id="10" name="Table 9"/>
          <p:cNvGraphicFramePr>
            <a:graphicFrameLocks noGrp="1"/>
          </p:cNvGraphicFramePr>
          <p:nvPr>
            <p:extLst>
              <p:ext uri="{D42A27DB-BD31-4B8C-83A1-F6EECF244321}">
                <p14:modId xmlns:p14="http://schemas.microsoft.com/office/powerpoint/2010/main" val="2857804805"/>
              </p:ext>
            </p:extLst>
          </p:nvPr>
        </p:nvGraphicFramePr>
        <p:xfrm>
          <a:off x="600891" y="1450921"/>
          <a:ext cx="7415932" cy="822960"/>
        </p:xfrm>
        <a:graphic>
          <a:graphicData uri="http://schemas.openxmlformats.org/drawingml/2006/table">
            <a:tbl>
              <a:tblPr firstRow="1" bandRow="1">
                <a:tableStyleId>{8799B23B-EC83-4686-B30A-512413B5E67A}</a:tableStyleId>
              </a:tblPr>
              <a:tblGrid>
                <a:gridCol w="3178627">
                  <a:extLst>
                    <a:ext uri="{9D8B030D-6E8A-4147-A177-3AD203B41FA5}">
                      <a16:colId xmlns:a16="http://schemas.microsoft.com/office/drawing/2014/main" val="4268539515"/>
                    </a:ext>
                  </a:extLst>
                </a:gridCol>
                <a:gridCol w="847461">
                  <a:extLst>
                    <a:ext uri="{9D8B030D-6E8A-4147-A177-3AD203B41FA5}">
                      <a16:colId xmlns:a16="http://schemas.microsoft.com/office/drawing/2014/main" val="309389305"/>
                    </a:ext>
                  </a:extLst>
                </a:gridCol>
                <a:gridCol w="847461">
                  <a:extLst>
                    <a:ext uri="{9D8B030D-6E8A-4147-A177-3AD203B41FA5}">
                      <a16:colId xmlns:a16="http://schemas.microsoft.com/office/drawing/2014/main" val="2200914690"/>
                    </a:ext>
                  </a:extLst>
                </a:gridCol>
                <a:gridCol w="847461">
                  <a:extLst>
                    <a:ext uri="{9D8B030D-6E8A-4147-A177-3AD203B41FA5}">
                      <a16:colId xmlns:a16="http://schemas.microsoft.com/office/drawing/2014/main" val="2200258577"/>
                    </a:ext>
                  </a:extLst>
                </a:gridCol>
                <a:gridCol w="847461">
                  <a:extLst>
                    <a:ext uri="{9D8B030D-6E8A-4147-A177-3AD203B41FA5}">
                      <a16:colId xmlns:a16="http://schemas.microsoft.com/office/drawing/2014/main" val="2810711247"/>
                    </a:ext>
                  </a:extLst>
                </a:gridCol>
                <a:gridCol w="847461">
                  <a:extLst>
                    <a:ext uri="{9D8B030D-6E8A-4147-A177-3AD203B41FA5}">
                      <a16:colId xmlns:a16="http://schemas.microsoft.com/office/drawing/2014/main" val="984159351"/>
                    </a:ext>
                  </a:extLst>
                </a:gridCol>
              </a:tblGrid>
              <a:tr h="179291">
                <a:tc>
                  <a:txBody>
                    <a:bodyPr/>
                    <a:lstStyle/>
                    <a:p>
                      <a:pPr algn="ctr"/>
                      <a:r>
                        <a:rPr lang="nl-BE" sz="1200" dirty="0"/>
                        <a:t>Algemene bevindingen</a:t>
                      </a:r>
                    </a:p>
                  </a:txBody>
                  <a:tcPr>
                    <a:solidFill>
                      <a:schemeClr val="bg2">
                        <a:lumMod val="95000"/>
                      </a:schemeClr>
                    </a:solidFill>
                  </a:tcPr>
                </a:tc>
                <a:tc>
                  <a:txBody>
                    <a:bodyPr/>
                    <a:lstStyle/>
                    <a:p>
                      <a:pPr algn="ctr"/>
                      <a:r>
                        <a:rPr lang="nl-BE" sz="1200" dirty="0"/>
                        <a:t>MM</a:t>
                      </a:r>
                    </a:p>
                  </a:txBody>
                  <a:tcPr>
                    <a:solidFill>
                      <a:schemeClr val="bg2">
                        <a:lumMod val="95000"/>
                      </a:schemeClr>
                    </a:solidFill>
                  </a:tcPr>
                </a:tc>
                <a:tc>
                  <a:txBody>
                    <a:bodyPr/>
                    <a:lstStyle/>
                    <a:p>
                      <a:pPr algn="ctr"/>
                      <a:r>
                        <a:rPr lang="nl-BE" sz="1200" dirty="0"/>
                        <a:t>ME</a:t>
                      </a:r>
                    </a:p>
                  </a:txBody>
                  <a:tcPr>
                    <a:solidFill>
                      <a:schemeClr val="bg2">
                        <a:lumMod val="95000"/>
                      </a:schemeClr>
                    </a:solidFill>
                  </a:tcPr>
                </a:tc>
                <a:tc>
                  <a:txBody>
                    <a:bodyPr/>
                    <a:lstStyle/>
                    <a:p>
                      <a:pPr algn="ctr"/>
                      <a:r>
                        <a:rPr lang="nl-BE" sz="1200" dirty="0"/>
                        <a:t>A</a:t>
                      </a:r>
                    </a:p>
                  </a:txBody>
                  <a:tcPr>
                    <a:solidFill>
                      <a:schemeClr val="bg2">
                        <a:lumMod val="95000"/>
                      </a:schemeClr>
                    </a:solidFill>
                  </a:tcPr>
                </a:tc>
                <a:tc>
                  <a:txBody>
                    <a:bodyPr/>
                    <a:lstStyle/>
                    <a:p>
                      <a:pPr algn="ctr"/>
                      <a:r>
                        <a:rPr lang="nl-BE" sz="1200" dirty="0"/>
                        <a:t>D/P</a:t>
                      </a:r>
                    </a:p>
                  </a:txBody>
                  <a:tcPr>
                    <a:solidFill>
                      <a:schemeClr val="bg2">
                        <a:lumMod val="95000"/>
                      </a:schemeClr>
                    </a:solidFill>
                  </a:tcPr>
                </a:tc>
                <a:tc>
                  <a:txBody>
                    <a:bodyPr/>
                    <a:lstStyle/>
                    <a:p>
                      <a:pPr algn="ctr"/>
                      <a:r>
                        <a:rPr lang="nl-BE" sz="12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200" dirty="0"/>
                        <a:t>Algemene kwaliteit van de dienstverlening</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tc>
                  <a:txBody>
                    <a:bodyPr/>
                    <a:lstStyle/>
                    <a:p>
                      <a:pPr algn="ctr"/>
                      <a:r>
                        <a:rPr lang="nl-BE" sz="1200" dirty="0">
                          <a:sym typeface="Wingdings" panose="05000000000000000000" pitchFamily="2" charset="2"/>
                        </a:rPr>
                        <a:t></a:t>
                      </a:r>
                      <a:endParaRPr lang="nl-BE" sz="12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tc>
                  <a:txBody>
                    <a:bodyPr/>
                    <a:lstStyle/>
                    <a:p>
                      <a:pPr algn="ctr"/>
                      <a:r>
                        <a:rPr lang="nl-BE" sz="1200" dirty="0"/>
                        <a:t>=</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extLst>
                  <a:ext uri="{0D108BD9-81ED-4DB2-BD59-A6C34878D82A}">
                    <a16:rowId xmlns:a16="http://schemas.microsoft.com/office/drawing/2014/main" val="868420876"/>
                  </a:ext>
                </a:extLst>
              </a:tr>
              <a:tr h="179291">
                <a:tc>
                  <a:txBody>
                    <a:bodyPr/>
                    <a:lstStyle/>
                    <a:p>
                      <a:pPr algn="ctr"/>
                      <a:r>
                        <a:rPr lang="nl-BE" sz="1200" dirty="0" err="1"/>
                        <a:t>Gelijkgerichtheid</a:t>
                      </a:r>
                      <a:r>
                        <a:rPr lang="nl-BE" sz="1200" dirty="0"/>
                        <a:t> </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dirty="0">
                          <a:sym typeface="Wingdings" panose="05000000000000000000" pitchFamily="2" charset="2"/>
                        </a:rPr>
                        <a:t></a:t>
                      </a:r>
                      <a:endParaRPr lang="nl-BE" sz="1200" dirty="0"/>
                    </a:p>
                  </a:txBody>
                  <a:tcPr>
                    <a:solidFill>
                      <a:schemeClr val="bg2"/>
                    </a:solidFill>
                  </a:tcPr>
                </a:tc>
                <a:extLst>
                  <a:ext uri="{0D108BD9-81ED-4DB2-BD59-A6C34878D82A}">
                    <a16:rowId xmlns:a16="http://schemas.microsoft.com/office/drawing/2014/main" val="3298009726"/>
                  </a:ext>
                </a:extLst>
              </a:tr>
            </a:tbl>
          </a:graphicData>
        </a:graphic>
      </p:graphicFrame>
    </p:spTree>
    <p:extLst>
      <p:ext uri="{BB962C8B-B14F-4D97-AF65-F5344CB8AC3E}">
        <p14:creationId xmlns:p14="http://schemas.microsoft.com/office/powerpoint/2010/main" val="2346687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Overzicht: Beïnvloedende factoren &amp; uitkomstvariabelen</a:t>
            </a:r>
            <a:endParaRPr lang="en-BE" sz="1800" dirty="0">
              <a:solidFill>
                <a:schemeClr val="accent1"/>
              </a:solidFill>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11810" y="1731719"/>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Externe factoren</a:t>
            </a:r>
          </a:p>
        </p:txBody>
      </p:sp>
      <p:sp>
        <p:nvSpPr>
          <p:cNvPr id="14" name="Rectangle 13"/>
          <p:cNvSpPr/>
          <p:nvPr/>
        </p:nvSpPr>
        <p:spPr>
          <a:xfrm>
            <a:off x="3309175" y="2299294"/>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Organisatorische factoren (“wat”)</a:t>
            </a:r>
          </a:p>
        </p:txBody>
      </p:sp>
      <p:sp>
        <p:nvSpPr>
          <p:cNvPr id="15" name="Rectangle 14"/>
          <p:cNvSpPr/>
          <p:nvPr/>
        </p:nvSpPr>
        <p:spPr>
          <a:xfrm>
            <a:off x="3311810" y="4276620"/>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3. Procesmatige factoren (“hoe”)</a:t>
            </a:r>
          </a:p>
        </p:txBody>
      </p:sp>
      <p:sp>
        <p:nvSpPr>
          <p:cNvPr id="16" name="Rectangle 15"/>
          <p:cNvSpPr/>
          <p:nvPr/>
        </p:nvSpPr>
        <p:spPr>
          <a:xfrm>
            <a:off x="3563874" y="2781317"/>
            <a:ext cx="2464857" cy="1387085"/>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lvl="1" defTabSz="685800"/>
            <a:r>
              <a:rPr lang="nl-BE" sz="1200" noProof="1">
                <a:solidFill>
                  <a:schemeClr val="accent2"/>
                </a:solidFill>
                <a:latin typeface="Calibri"/>
              </a:rPr>
              <a:t>2.1. Visie &amp; cultuur</a:t>
            </a:r>
          </a:p>
          <a:p>
            <a:pPr lvl="1" defTabSz="685800"/>
            <a:r>
              <a:rPr lang="nl-BE" sz="1200" noProof="1">
                <a:solidFill>
                  <a:schemeClr val="accent2"/>
                </a:solidFill>
                <a:latin typeface="Calibri"/>
              </a:rPr>
              <a:t>2.2. Structuur</a:t>
            </a:r>
          </a:p>
          <a:p>
            <a:pPr lvl="1" defTabSz="685800"/>
            <a:r>
              <a:rPr lang="nl-BE" sz="1200" noProof="1">
                <a:solidFill>
                  <a:schemeClr val="accent2"/>
                </a:solidFill>
                <a:latin typeface="Calibri"/>
              </a:rPr>
              <a:t>2.3. Leiderschap</a:t>
            </a:r>
          </a:p>
          <a:p>
            <a:pPr lvl="1" defTabSz="685800"/>
            <a:r>
              <a:rPr lang="nl-BE" sz="1200" noProof="1">
                <a:solidFill>
                  <a:schemeClr val="accent2"/>
                </a:solidFill>
                <a:latin typeface="Calibri"/>
              </a:rPr>
              <a:t>2.4. Teams</a:t>
            </a:r>
          </a:p>
          <a:p>
            <a:pPr lvl="1" defTabSz="685800"/>
            <a:r>
              <a:rPr lang="nl-BE" sz="1200" noProof="1">
                <a:solidFill>
                  <a:schemeClr val="accent2"/>
                </a:solidFill>
                <a:latin typeface="Calibri"/>
              </a:rPr>
              <a:t>2.5. Medewerkers (job &amp; persoon)</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Kwaliteit dienstverlening</a:t>
            </a:r>
          </a:p>
        </p:txBody>
      </p:sp>
      <p:sp>
        <p:nvSpPr>
          <p:cNvPr id="19" name="Rectangle 18"/>
          <p:cNvSpPr/>
          <p:nvPr/>
        </p:nvSpPr>
        <p:spPr>
          <a:xfrm>
            <a:off x="715606" y="2715847"/>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Randvoorwaarden &amp; aandachtspunten</a:t>
            </a:r>
          </a:p>
        </p:txBody>
      </p:sp>
      <p:sp>
        <p:nvSpPr>
          <p:cNvPr id="20" name="Rectangle 19"/>
          <p:cNvSpPr/>
          <p:nvPr/>
        </p:nvSpPr>
        <p:spPr>
          <a:xfrm>
            <a:off x="715606" y="3263600"/>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Praktijken &amp; suggesties</a:t>
            </a:r>
          </a:p>
        </p:txBody>
      </p:sp>
      <p:sp>
        <p:nvSpPr>
          <p:cNvPr id="21" name="Rectangle 20">
            <a:extLst>
              <a:ext uri="{FF2B5EF4-FFF2-40B4-BE49-F238E27FC236}">
                <a16:creationId xmlns:a16="http://schemas.microsoft.com/office/drawing/2014/main" id="{00AFA4DA-F05F-417B-B4DD-0B707EFBBEDD}"/>
              </a:ext>
            </a:extLst>
          </p:cNvPr>
          <p:cNvSpPr/>
          <p:nvPr/>
        </p:nvSpPr>
        <p:spPr>
          <a:xfrm>
            <a:off x="508997" y="1196742"/>
            <a:ext cx="5651014" cy="3792416"/>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pic>
        <p:nvPicPr>
          <p:cNvPr id="2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5"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6"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Tree>
    <p:extLst>
      <p:ext uri="{BB962C8B-B14F-4D97-AF65-F5344CB8AC3E}">
        <p14:creationId xmlns:p14="http://schemas.microsoft.com/office/powerpoint/2010/main" val="73790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730458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1. Externe factoren</a:t>
            </a:r>
            <a:endParaRPr lang="en-BE" sz="1800" dirty="0">
              <a:solidFill>
                <a:schemeClr val="accent1"/>
              </a:solidFill>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11810" y="1630305"/>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Externe factoren</a:t>
            </a:r>
          </a:p>
        </p:txBody>
      </p:sp>
      <p:sp>
        <p:nvSpPr>
          <p:cNvPr id="16" name="Rectangle 15"/>
          <p:cNvSpPr/>
          <p:nvPr/>
        </p:nvSpPr>
        <p:spPr>
          <a:xfrm>
            <a:off x="3561244" y="2129051"/>
            <a:ext cx="2464857" cy="2715904"/>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66700" lvl="1" indent="-228600" defTabSz="685800">
              <a:buAutoNum type="arabicParenR"/>
            </a:pPr>
            <a:r>
              <a:rPr lang="nl-BE" sz="1200" noProof="1">
                <a:solidFill>
                  <a:schemeClr val="accent2"/>
                </a:solidFill>
                <a:latin typeface="Calibri"/>
              </a:rPr>
              <a:t>Externe veranderingen</a:t>
            </a:r>
          </a:p>
          <a:p>
            <a:pPr marL="266700" lvl="1" indent="-228600" defTabSz="685800">
              <a:buAutoNum type="arabicParenR"/>
            </a:pPr>
            <a:endParaRPr lang="nl-BE" sz="1200" noProof="1">
              <a:solidFill>
                <a:schemeClr val="accent2"/>
              </a:solidFill>
              <a:latin typeface="Calibri"/>
            </a:endParaRPr>
          </a:p>
          <a:p>
            <a:pPr marL="266700" lvl="1" indent="-228600" defTabSz="685800">
              <a:buAutoNum type="arabicParenR"/>
            </a:pPr>
            <a:r>
              <a:rPr lang="nl-BE" sz="1200" noProof="1">
                <a:solidFill>
                  <a:schemeClr val="accent2"/>
                </a:solidFill>
                <a:latin typeface="Calibri"/>
              </a:rPr>
              <a:t>Extern draagvlak van scholen, ouders, leerlingen en externe partners*</a:t>
            </a:r>
          </a:p>
          <a:p>
            <a:pPr marL="266700" lvl="1" indent="-228600" defTabSz="685800">
              <a:buAutoNum type="arabicParenR"/>
            </a:pPr>
            <a:endParaRPr lang="nl-BE" sz="1200" noProof="1">
              <a:solidFill>
                <a:schemeClr val="accent2"/>
              </a:solidFill>
              <a:latin typeface="Calibri"/>
            </a:endParaRPr>
          </a:p>
          <a:p>
            <a:pPr marL="266700" lvl="1" indent="-228600" defTabSz="685800">
              <a:buAutoNum type="arabicParenR"/>
            </a:pPr>
            <a:r>
              <a:rPr lang="nl-BE" sz="1200" noProof="1">
                <a:solidFill>
                  <a:schemeClr val="accent2"/>
                </a:solidFill>
                <a:latin typeface="Calibri"/>
              </a:rPr>
              <a:t>Contact en samenwerking tussen scholen &amp; VCLB</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Kwaliteit dienstverlening</a:t>
            </a:r>
          </a:p>
        </p:txBody>
      </p:sp>
      <p:sp>
        <p:nvSpPr>
          <p:cNvPr id="19" name="Rectangle 18"/>
          <p:cNvSpPr/>
          <p:nvPr/>
        </p:nvSpPr>
        <p:spPr>
          <a:xfrm>
            <a:off x="715606" y="1630305"/>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Randvoorwaarden &amp; praktijken</a:t>
            </a:r>
          </a:p>
        </p:txBody>
      </p:sp>
      <p:sp>
        <p:nvSpPr>
          <p:cNvPr id="21" name="Rectangle 20">
            <a:extLst>
              <a:ext uri="{FF2B5EF4-FFF2-40B4-BE49-F238E27FC236}">
                <a16:creationId xmlns:a16="http://schemas.microsoft.com/office/drawing/2014/main" id="{00AFA4DA-F05F-417B-B4DD-0B707EFBBEDD}"/>
              </a:ext>
            </a:extLst>
          </p:cNvPr>
          <p:cNvSpPr/>
          <p:nvPr/>
        </p:nvSpPr>
        <p:spPr>
          <a:xfrm>
            <a:off x="508997" y="1196742"/>
            <a:ext cx="5651014" cy="3792416"/>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3" name="Rectangle 22"/>
          <p:cNvSpPr/>
          <p:nvPr/>
        </p:nvSpPr>
        <p:spPr>
          <a:xfrm>
            <a:off x="715606" y="2129051"/>
            <a:ext cx="1993788" cy="2715904"/>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66700" lvl="1" indent="-228600" defTabSz="685800">
              <a:buAutoNum type="arabicParenR"/>
            </a:pPr>
            <a:endParaRPr lang="nl-BE" sz="1200" noProof="1">
              <a:solidFill>
                <a:schemeClr val="accent2"/>
              </a:solidFill>
              <a:latin typeface="Calibri"/>
            </a:endParaRPr>
          </a:p>
        </p:txBody>
      </p:sp>
      <p:pic>
        <p:nvPicPr>
          <p:cNvPr id="2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5"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6"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Tree>
    <p:extLst>
      <p:ext uri="{BB962C8B-B14F-4D97-AF65-F5344CB8AC3E}">
        <p14:creationId xmlns:p14="http://schemas.microsoft.com/office/powerpoint/2010/main" val="1312981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1614219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1. Externe factoren: </a:t>
            </a:r>
            <a:r>
              <a:rPr lang="nl-BE" sz="1800" dirty="0">
                <a:solidFill>
                  <a:schemeClr val="accent1"/>
                </a:solidFill>
              </a:rPr>
              <a:t>Externe veranderingen (1)</a:t>
            </a:r>
            <a:endParaRPr lang="en-BE" sz="1800" dirty="0">
              <a:solidFill>
                <a:schemeClr val="accent1"/>
              </a:solidFill>
            </a:endParaRPr>
          </a:p>
        </p:txBody>
      </p:sp>
      <p:sp>
        <p:nvSpPr>
          <p:cNvPr id="8" name="TextBox 7"/>
          <p:cNvSpPr txBox="1"/>
          <p:nvPr/>
        </p:nvSpPr>
        <p:spPr>
          <a:xfrm>
            <a:off x="242866" y="999897"/>
            <a:ext cx="6352573"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 Externe veranderingen: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457415"/>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205096"/>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VOCA-omgeving (Volatiel, Onzeker, Complex, Ambigu) zet VCLB onder druk (externe ‘dwang’ om te veranderen):</a:t>
            </a:r>
          </a:p>
          <a:p>
            <a:pPr marL="628650" lvl="1" indent="-171450" defTabSz="685800">
              <a:buFont typeface="Arial" panose="020B0604020202020204" pitchFamily="34" charset="0"/>
              <a:buChar char="•"/>
            </a:pPr>
            <a:r>
              <a:rPr lang="nl-BE" sz="1200" noProof="1">
                <a:solidFill>
                  <a:schemeClr val="accent2"/>
                </a:solidFill>
                <a:latin typeface="Calibri"/>
              </a:rPr>
              <a:t>Wettelijke veranderingen / onderwijslandschap: decreet lln-begeleiding, M-decreet, ondersteuningsnetwerk, IJH, ... – Bvb. </a:t>
            </a:r>
            <a:r>
              <a:rPr lang="nl-BE" sz="1200" i="1" noProof="1">
                <a:solidFill>
                  <a:schemeClr val="accent2"/>
                </a:solidFill>
                <a:latin typeface="Calibri"/>
              </a:rPr>
              <a:t>“We worden in de rol van poortwachter geduwd”; “Iedereen wijst naar ons”; “Wij late</a:t>
            </a:r>
            <a:r>
              <a:rPr lang="nl-BE" sz="1200" noProof="1">
                <a:solidFill>
                  <a:schemeClr val="accent2"/>
                </a:solidFill>
                <a:latin typeface="Calibri"/>
              </a:rPr>
              <a:t>n ons uitschelden en vangen alle boosheid op”</a:t>
            </a:r>
          </a:p>
          <a:p>
            <a:pPr marL="628650" lvl="1" indent="-171450" defTabSz="685800">
              <a:buFont typeface="Arial" panose="020B0604020202020204" pitchFamily="34" charset="0"/>
              <a:buChar char="•"/>
            </a:pPr>
            <a:r>
              <a:rPr lang="nl-BE" sz="1200" noProof="1">
                <a:solidFill>
                  <a:schemeClr val="accent2"/>
                </a:solidFill>
                <a:latin typeface="Calibri"/>
              </a:rPr>
              <a:t>Maatschappelijke veranderingen: complexere casussen, hogere verwachtingen en eisen van ouders, scholen, ... – weinig waardering, geen geduld, agressie, ...</a:t>
            </a:r>
          </a:p>
        </p:txBody>
      </p:sp>
      <p:sp>
        <p:nvSpPr>
          <p:cNvPr id="11" name="Round Diagonal Corner Rectangle 30"/>
          <p:cNvSpPr/>
          <p:nvPr/>
        </p:nvSpPr>
        <p:spPr>
          <a:xfrm>
            <a:off x="545910" y="2759099"/>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Identiteit: Waar staan wij voor? Waarom doen we het? </a:t>
            </a:r>
          </a:p>
          <a:p>
            <a:pPr marL="171450" indent="-171450" defTabSz="685800">
              <a:buFont typeface="Arial" panose="020B0604020202020204" pitchFamily="34" charset="0"/>
              <a:buChar char="•"/>
            </a:pPr>
            <a:r>
              <a:rPr lang="nl-BE" sz="1200" b="1" noProof="1">
                <a:solidFill>
                  <a:schemeClr val="accent2"/>
                </a:solidFill>
                <a:latin typeface="Calibri"/>
              </a:rPr>
              <a:t>Duidelijkheid inzake externe veranderingen (regelgeving)</a:t>
            </a:r>
          </a:p>
          <a:p>
            <a:pPr marL="628650" lvl="1" indent="-171450" defTabSz="685800">
              <a:buFont typeface="Arial" panose="020B0604020202020204" pitchFamily="34" charset="0"/>
              <a:buChar char="•"/>
            </a:pPr>
            <a:r>
              <a:rPr lang="nl-BE" sz="1200" noProof="1">
                <a:solidFill>
                  <a:schemeClr val="accent2"/>
                </a:solidFill>
                <a:latin typeface="Calibri"/>
              </a:rPr>
              <a:t>Waar gaat het over? </a:t>
            </a:r>
          </a:p>
          <a:p>
            <a:pPr marL="628650" lvl="1" indent="-171450" defTabSz="685800">
              <a:buFont typeface="Arial" panose="020B0604020202020204" pitchFamily="34" charset="0"/>
              <a:buChar char="•"/>
            </a:pPr>
            <a:r>
              <a:rPr lang="nl-BE" sz="1200" noProof="1">
                <a:solidFill>
                  <a:schemeClr val="accent2"/>
                </a:solidFill>
                <a:latin typeface="Calibri"/>
              </a:rPr>
              <a:t>Wat betekent dit voor ons?</a:t>
            </a:r>
          </a:p>
          <a:p>
            <a:pPr marL="628650" lvl="1" indent="-171450" defTabSz="685800">
              <a:buFont typeface="Arial" panose="020B0604020202020204" pitchFamily="34" charset="0"/>
              <a:buChar char="•"/>
            </a:pPr>
            <a:r>
              <a:rPr lang="nl-BE" sz="1200" noProof="1">
                <a:solidFill>
                  <a:schemeClr val="accent2"/>
                </a:solidFill>
                <a:latin typeface="Calibri"/>
              </a:rPr>
              <a:t>Wat is de impact op ons werk? </a:t>
            </a:r>
          </a:p>
          <a:p>
            <a:pPr defTabSz="685800"/>
            <a:endParaRPr lang="nl-BE" sz="1200"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Helderheid over werkingsmiddelen </a:t>
            </a:r>
            <a:r>
              <a:rPr lang="nl-BE" sz="1200" noProof="1">
                <a:solidFill>
                  <a:schemeClr val="accent2"/>
                </a:solidFill>
                <a:latin typeface="Calibri"/>
              </a:rPr>
              <a:t>(omkadering, onderbemanning?)</a:t>
            </a:r>
          </a:p>
          <a:p>
            <a:pPr marL="171450" indent="-171450" defTabSz="685800">
              <a:buFont typeface="Arial" panose="020B0604020202020204" pitchFamily="34" charset="0"/>
              <a:buChar char="•"/>
            </a:pPr>
            <a:r>
              <a:rPr lang="nl-BE" sz="1200" b="1" noProof="1">
                <a:solidFill>
                  <a:schemeClr val="accent2"/>
                </a:solidFill>
                <a:latin typeface="Calibri"/>
              </a:rPr>
              <a:t>Rol van centraal niveau inzake communicatie en verheldering</a:t>
            </a:r>
          </a:p>
          <a:p>
            <a:pPr marL="171450" indent="-171450" defTabSz="685800">
              <a:buFont typeface="Arial" panose="020B0604020202020204" pitchFamily="34" charset="0"/>
              <a:buChar char="•"/>
            </a:pPr>
            <a:r>
              <a:rPr lang="nl-BE" sz="1200" b="1" noProof="1">
                <a:solidFill>
                  <a:schemeClr val="accent2"/>
                </a:solidFill>
                <a:latin typeface="Calibri"/>
              </a:rPr>
              <a:t>Nood aan flexibel organisatiemodel</a:t>
            </a:r>
          </a:p>
        </p:txBody>
      </p:sp>
      <p:sp>
        <p:nvSpPr>
          <p:cNvPr id="12" name="Round Diagonal Corner Rectangle 30"/>
          <p:cNvSpPr/>
          <p:nvPr/>
        </p:nvSpPr>
        <p:spPr>
          <a:xfrm>
            <a:off x="545909" y="4099034"/>
            <a:ext cx="8311487" cy="95801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defTabSz="685800"/>
            <a:r>
              <a:rPr lang="nl-BE" sz="1200" b="1" noProof="1">
                <a:solidFill>
                  <a:schemeClr val="accent2"/>
                </a:solidFill>
                <a:latin typeface="Calibri"/>
              </a:rPr>
              <a:t>Praktijken</a:t>
            </a:r>
          </a:p>
          <a:p>
            <a:pPr marL="171450" indent="-171450" defTabSz="685800">
              <a:buFont typeface="Arial" panose="020B0604020202020204" pitchFamily="34" charset="0"/>
              <a:buChar char="•"/>
            </a:pPr>
            <a:r>
              <a:rPr lang="nl-BE" sz="1200" noProof="1">
                <a:solidFill>
                  <a:schemeClr val="accent2"/>
                </a:solidFill>
                <a:latin typeface="Calibri"/>
              </a:rPr>
              <a:t>Communicatie vanuit het centrale niveau inzake veranderende regelgeving</a:t>
            </a:r>
          </a:p>
          <a:p>
            <a:pPr marL="628650" lvl="1" indent="-171450" defTabSz="685800">
              <a:buFont typeface="Arial" panose="020B0604020202020204" pitchFamily="34" charset="0"/>
              <a:buChar char="•"/>
            </a:pPr>
            <a:r>
              <a:rPr lang="nl-BE" sz="1200" noProof="1">
                <a:solidFill>
                  <a:schemeClr val="accent2"/>
                </a:solidFill>
                <a:latin typeface="Calibri"/>
              </a:rPr>
              <a:t>Infosessies? </a:t>
            </a:r>
          </a:p>
          <a:p>
            <a:pPr marL="628650" lvl="1" indent="-171450" defTabSz="685800">
              <a:buFont typeface="Arial" panose="020B0604020202020204" pitchFamily="34" charset="0"/>
              <a:buChar char="•"/>
            </a:pPr>
            <a:r>
              <a:rPr lang="nl-BE" sz="1200" noProof="1">
                <a:solidFill>
                  <a:schemeClr val="accent2"/>
                </a:solidFill>
                <a:latin typeface="Calibri"/>
              </a:rPr>
              <a:t>Impact verhelderen</a:t>
            </a:r>
          </a:p>
          <a:p>
            <a:pPr marL="628650" lvl="1" indent="-171450" defTabSz="685800">
              <a:buFont typeface="Arial" panose="020B0604020202020204" pitchFamily="34" charset="0"/>
              <a:buChar char="•"/>
            </a:pPr>
            <a:r>
              <a:rPr lang="nl-BE" sz="1200" noProof="1">
                <a:solidFill>
                  <a:schemeClr val="accent2"/>
                </a:solidFill>
                <a:latin typeface="Calibri"/>
              </a:rPr>
              <a:t>Eigen identiteit (“waarom”) blijvend bekrachtigen</a:t>
            </a:r>
            <a:endParaRPr lang="nl-BE" sz="1200" b="1" noProof="1">
              <a:solidFill>
                <a:schemeClr val="accent2"/>
              </a:solidFill>
              <a:latin typeface="Calibri"/>
            </a:endParaRPr>
          </a:p>
          <a:p>
            <a:pPr lvl="1" defTabSz="685800"/>
            <a:r>
              <a:rPr lang="nl-BE" sz="1200" b="1" noProof="1">
                <a:solidFill>
                  <a:schemeClr val="accent2"/>
                </a:solidFill>
                <a:latin typeface="Calibri"/>
              </a:rPr>
              <a:t>Bijkomende reflectie: </a:t>
            </a:r>
          </a:p>
          <a:p>
            <a:pPr marL="628650" lvl="1" indent="-171450" defTabSz="685800">
              <a:buFont typeface="Arial" panose="020B0604020202020204" pitchFamily="34" charset="0"/>
              <a:buChar char="•"/>
            </a:pPr>
            <a:r>
              <a:rPr lang="nl-BE" sz="1200" noProof="1">
                <a:solidFill>
                  <a:schemeClr val="accent2"/>
                </a:solidFill>
                <a:latin typeface="Calibri"/>
              </a:rPr>
              <a:t>Hoe flexibel inspelen en omgaan met externe veranderingen (regelgeving, verwachtingen,…)?</a:t>
            </a:r>
          </a:p>
          <a:p>
            <a:pPr marL="628650" lvl="1" indent="-171450" defTabSz="685800">
              <a:buFont typeface="Arial" panose="020B0604020202020204" pitchFamily="34" charset="0"/>
              <a:buChar char="•"/>
            </a:pPr>
            <a:r>
              <a:rPr lang="nl-BE" sz="1200" noProof="1">
                <a:solidFill>
                  <a:schemeClr val="accent2"/>
                </a:solidFill>
                <a:latin typeface="Calibri"/>
              </a:rPr>
              <a:t>Hoe noden vanuit CLB naar wetgevend kader vertalen? </a:t>
            </a:r>
          </a:p>
        </p:txBody>
      </p:sp>
      <p:sp>
        <p:nvSpPr>
          <p:cNvPr id="13" name="TextBox 12"/>
          <p:cNvSpPr txBox="1"/>
          <p:nvPr/>
        </p:nvSpPr>
        <p:spPr>
          <a:xfrm>
            <a:off x="242866" y="3810892"/>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948092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1. Externe factoren: </a:t>
            </a:r>
            <a:r>
              <a:rPr lang="nl-BE" sz="1800" dirty="0">
                <a:solidFill>
                  <a:schemeClr val="accent1"/>
                </a:solidFill>
              </a:rPr>
              <a:t>Extern draagvlak (2)</a:t>
            </a:r>
            <a:endParaRPr lang="en-BE" sz="1800" dirty="0">
              <a:solidFill>
                <a:schemeClr val="accent1"/>
              </a:solidFill>
            </a:endParaRPr>
          </a:p>
        </p:txBody>
      </p:sp>
      <p:sp>
        <p:nvSpPr>
          <p:cNvPr id="8" name="TextBox 7"/>
          <p:cNvSpPr txBox="1"/>
          <p:nvPr/>
        </p:nvSpPr>
        <p:spPr>
          <a:xfrm>
            <a:off x="216739" y="999897"/>
            <a:ext cx="6127703"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2) Extern draagvlak van scholen, ouders, leerlingen en partners: </a:t>
            </a:r>
            <a:r>
              <a:rPr lang="nl-BE" sz="1349" b="1" cap="small" dirty="0">
                <a:solidFill>
                  <a:srgbClr val="414257">
                    <a:lumMod val="50000"/>
                  </a:srgbClr>
                </a:solidFill>
                <a:latin typeface="Calibri"/>
              </a:rPr>
              <a:t>Wat speelt er mee?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454119"/>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89"/>
            <a:ext cx="8311487" cy="120015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Vernieuwde rol en werking duidelijk voor scholen, leerlingen/ouders, externe partners? Weet men wat de VCLB-opdracht is, waar het VCLB voor staat, waarom men anders werkt en er bepaalde prioriteiten en keuzes worden gemaakt? Wat zijn realistische verwachtingen naar elkaar toe?</a:t>
            </a: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Citaat:</a:t>
            </a:r>
            <a:r>
              <a:rPr lang="nl-BE" sz="1200" noProof="1">
                <a:solidFill>
                  <a:schemeClr val="accent2"/>
                </a:solidFill>
                <a:latin typeface="Calibri"/>
              </a:rPr>
              <a:t> </a:t>
            </a:r>
            <a:r>
              <a:rPr lang="nl-BE" sz="1200" i="1" noProof="1">
                <a:solidFill>
                  <a:schemeClr val="accent2"/>
                </a:solidFill>
                <a:latin typeface="Calibri"/>
              </a:rPr>
              <a:t>“Belangrijk dat we laten voelen aan de scholen dat we er achter staan”. “Het is belangrijk dat je niet negatief communiceert in scholen over de verandering, ze proberen je woorden in de mond te leggen”; “Communicatie naar scholen had duidelijker mogen gebeuren. Wie is wie? Wie kunnen ze verwachten?”; “Scholen best van in het begin betrekken om weerstand te beperken”</a:t>
            </a:r>
          </a:p>
        </p:txBody>
      </p:sp>
      <p:sp>
        <p:nvSpPr>
          <p:cNvPr id="11" name="Round Diagonal Corner Rectangle 30"/>
          <p:cNvSpPr/>
          <p:nvPr/>
        </p:nvSpPr>
        <p:spPr>
          <a:xfrm>
            <a:off x="545910" y="2713129"/>
            <a:ext cx="8311487" cy="9558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lvl="0" indent="-171450" defTabSz="685800">
              <a:buFont typeface="Arial" panose="020B0604020202020204" pitchFamily="34" charset="0"/>
              <a:buChar char="•"/>
              <a:defRPr/>
            </a:pPr>
            <a:r>
              <a:rPr lang="nl-BE" sz="1200" b="1" noProof="1">
                <a:solidFill>
                  <a:schemeClr val="accent2"/>
                </a:solidFill>
                <a:latin typeface="Calibri"/>
              </a:rPr>
              <a:t>Intern draagvlak als voorwaarde voor extern draagvlak</a:t>
            </a:r>
          </a:p>
          <a:p>
            <a:pPr marL="628650" lvl="1" indent="-171450" defTabSz="685800">
              <a:buFont typeface="Arial" panose="020B0604020202020204" pitchFamily="34" charset="0"/>
              <a:buChar char="•"/>
              <a:defRPr/>
            </a:pPr>
            <a:r>
              <a:rPr lang="nl-BE" sz="1200" noProof="1">
                <a:solidFill>
                  <a:schemeClr val="accent2"/>
                </a:solidFill>
                <a:latin typeface="Calibri"/>
              </a:rPr>
              <a:t>Grenzen aangeven vanuit gedeelde interne visie </a:t>
            </a:r>
          </a:p>
          <a:p>
            <a:pPr marL="628650" lvl="1" indent="-171450" defTabSz="685800">
              <a:buFont typeface="Arial" panose="020B0604020202020204" pitchFamily="34" charset="0"/>
              <a:buChar char="•"/>
              <a:defRPr/>
            </a:pPr>
            <a:r>
              <a:rPr lang="nl-BE" sz="1200" b="1" noProof="1">
                <a:solidFill>
                  <a:schemeClr val="accent2"/>
                </a:solidFill>
                <a:latin typeface="Calibri"/>
              </a:rPr>
              <a:t>Valkuil: </a:t>
            </a:r>
            <a:r>
              <a:rPr lang="nl-BE" sz="1200" noProof="1">
                <a:solidFill>
                  <a:schemeClr val="accent2"/>
                </a:solidFill>
                <a:latin typeface="Calibri"/>
              </a:rPr>
              <a:t>Intern niet achter de verandering? Scholen merken dit en spelen er op in</a:t>
            </a:r>
          </a:p>
          <a:p>
            <a:pPr marL="171450" indent="-171450" defTabSz="685800">
              <a:buFont typeface="Arial" panose="020B0604020202020204" pitchFamily="34" charset="0"/>
              <a:buChar char="•"/>
            </a:pPr>
            <a:r>
              <a:rPr lang="nl-BE" sz="1200" b="1" noProof="1">
                <a:solidFill>
                  <a:schemeClr val="accent2"/>
                </a:solidFill>
                <a:latin typeface="Calibri"/>
              </a:rPr>
              <a:t>In gesprek gaan met en betrekken van stakeholders</a:t>
            </a:r>
          </a:p>
          <a:p>
            <a:pPr marL="628650" lvl="1" indent="-171450" defTabSz="685800">
              <a:buFont typeface="Arial" panose="020B0604020202020204" pitchFamily="34" charset="0"/>
              <a:buChar char="•"/>
            </a:pPr>
            <a:r>
              <a:rPr lang="nl-BE" sz="1200" noProof="1">
                <a:solidFill>
                  <a:schemeClr val="accent2"/>
                </a:solidFill>
                <a:latin typeface="Calibri"/>
              </a:rPr>
              <a:t>Door koepel, directeur, medewerkers</a:t>
            </a:r>
          </a:p>
          <a:p>
            <a:pPr marL="628650" lvl="1" indent="-171450" defTabSz="685800">
              <a:buFont typeface="Arial" panose="020B0604020202020204" pitchFamily="34" charset="0"/>
              <a:buChar char="•"/>
            </a:pPr>
            <a:r>
              <a:rPr lang="nl-BE" sz="1200" noProof="1">
                <a:solidFill>
                  <a:schemeClr val="accent2"/>
                </a:solidFill>
                <a:latin typeface="Calibri"/>
              </a:rPr>
              <a:t>Begint met de veranderfora!</a:t>
            </a:r>
          </a:p>
          <a:p>
            <a:pPr marL="628650" lvl="1" indent="-171450" defTabSz="685800">
              <a:buFont typeface="Arial" panose="020B0604020202020204" pitchFamily="34" charset="0"/>
              <a:buChar char="•"/>
            </a:pPr>
            <a:r>
              <a:rPr lang="nl-BE" sz="1200" noProof="1">
                <a:solidFill>
                  <a:schemeClr val="accent2"/>
                </a:solidFill>
                <a:latin typeface="Calibri"/>
              </a:rPr>
              <a:t>Feedback verzamelen via enquêtes, aandachtsformulieren, ...</a:t>
            </a:r>
          </a:p>
          <a:p>
            <a:pPr marL="171450" indent="-171450" defTabSz="685800">
              <a:buFont typeface="Arial" panose="020B0604020202020204" pitchFamily="34" charset="0"/>
              <a:buChar char="•"/>
            </a:pPr>
            <a:r>
              <a:rPr lang="nl-BE" sz="1200" b="1" noProof="1">
                <a:solidFill>
                  <a:schemeClr val="accent2"/>
                </a:solidFill>
                <a:latin typeface="Calibri"/>
              </a:rPr>
              <a:t>Rol van iedere CLB medewerker</a:t>
            </a:r>
          </a:p>
        </p:txBody>
      </p:sp>
      <p:sp>
        <p:nvSpPr>
          <p:cNvPr id="12" name="Round Diagonal Corner Rectangle 30"/>
          <p:cNvSpPr/>
          <p:nvPr/>
        </p:nvSpPr>
        <p:spPr>
          <a:xfrm>
            <a:off x="545909" y="3995853"/>
            <a:ext cx="8311487" cy="1026524"/>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defTabSz="685800"/>
            <a:r>
              <a:rPr lang="nl-BE" sz="1200" b="1" noProof="1">
                <a:solidFill>
                  <a:schemeClr val="accent2"/>
                </a:solidFill>
                <a:latin typeface="Calibri"/>
              </a:rPr>
              <a:t>Praktijken</a:t>
            </a:r>
          </a:p>
          <a:p>
            <a:pPr marL="171450" indent="-171450" defTabSz="685800">
              <a:buFont typeface="Arial" panose="020B0604020202020204" pitchFamily="34" charset="0"/>
              <a:buChar char="•"/>
            </a:pPr>
            <a:r>
              <a:rPr lang="nl-BE" sz="1200" noProof="1">
                <a:solidFill>
                  <a:schemeClr val="accent2"/>
                </a:solidFill>
                <a:latin typeface="Calibri"/>
              </a:rPr>
              <a:t>Positief communiceren naar scholen over nieuwe werking</a:t>
            </a:r>
          </a:p>
          <a:p>
            <a:pPr marL="171450" indent="-171450" defTabSz="685800">
              <a:buFont typeface="Arial" panose="020B0604020202020204" pitchFamily="34" charset="0"/>
              <a:buChar char="•"/>
            </a:pPr>
            <a:r>
              <a:rPr lang="nl-BE" sz="1200" noProof="1">
                <a:solidFill>
                  <a:schemeClr val="accent2"/>
                </a:solidFill>
                <a:latin typeface="Calibri"/>
              </a:rPr>
              <a:t>Scholen van in het begin betrekken om weerstand te beperken</a:t>
            </a:r>
          </a:p>
          <a:p>
            <a:pPr marL="171450" indent="-171450" defTabSz="685800">
              <a:buFont typeface="Arial" panose="020B0604020202020204" pitchFamily="34" charset="0"/>
              <a:buChar char="•"/>
            </a:pPr>
            <a:r>
              <a:rPr lang="nl-BE" sz="1200" noProof="1">
                <a:solidFill>
                  <a:schemeClr val="accent2"/>
                </a:solidFill>
                <a:latin typeface="Calibri"/>
              </a:rPr>
              <a:t>Duidelijkheid over wederzijdse verwachtingen </a:t>
            </a:r>
          </a:p>
          <a:p>
            <a:pPr marL="628650" lvl="1" indent="-171450" defTabSz="685800">
              <a:buFont typeface="Arial" panose="020B0604020202020204" pitchFamily="34" charset="0"/>
              <a:buChar char="•"/>
            </a:pPr>
            <a:r>
              <a:rPr lang="nl-BE" sz="1200" noProof="1">
                <a:solidFill>
                  <a:schemeClr val="accent2"/>
                </a:solidFill>
                <a:latin typeface="Calibri"/>
              </a:rPr>
              <a:t>Perspectief van stakeholders binnenbrengen</a:t>
            </a:r>
          </a:p>
          <a:p>
            <a:pPr marL="171450" indent="-171450" defTabSz="685800">
              <a:buFont typeface="Arial" panose="020B0604020202020204" pitchFamily="34" charset="0"/>
              <a:buChar char="•"/>
            </a:pPr>
            <a:r>
              <a:rPr lang="nl-BE" sz="1200" noProof="1">
                <a:solidFill>
                  <a:schemeClr val="accent2"/>
                </a:solidFill>
                <a:latin typeface="Calibri"/>
              </a:rPr>
              <a:t>Samen naar oplossingen zoeken (bvb. ook werkgroepen in VLCB Aarschot)</a:t>
            </a:r>
          </a:p>
          <a:p>
            <a:pPr marL="171450" indent="-171450" defTabSz="685800">
              <a:buFont typeface="Arial" panose="020B0604020202020204" pitchFamily="34" charset="0"/>
              <a:buChar char="•"/>
            </a:pPr>
            <a:r>
              <a:rPr lang="nl-BE" sz="1200" noProof="1">
                <a:solidFill>
                  <a:schemeClr val="accent2"/>
                </a:solidFill>
                <a:latin typeface="Calibri"/>
              </a:rPr>
              <a:t>Snapt men VCLB-terminologie? Rol voor koepel?</a:t>
            </a:r>
          </a:p>
          <a:p>
            <a:pPr marL="171450" indent="-171450" defTabSz="685800">
              <a:buFont typeface="Arial" panose="020B0604020202020204" pitchFamily="34" charset="0"/>
              <a:buChar char="•"/>
            </a:pPr>
            <a:r>
              <a:rPr lang="nl-BE" sz="1200" noProof="1">
                <a:solidFill>
                  <a:schemeClr val="accent2"/>
                </a:solidFill>
                <a:latin typeface="Calibri"/>
              </a:rPr>
              <a:t>Zie ook slide 60 (veranderaanpak: belang van communicatie, informatie en betrokkenheid)</a:t>
            </a: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id="{784DB7AB-2DCE-004C-A369-010E119E1E25}"/>
              </a:ext>
            </a:extLst>
          </p:cNvPr>
          <p:cNvGraphicFramePr>
            <a:graphicFrameLocks noGrp="1"/>
          </p:cNvGraphicFramePr>
          <p:nvPr>
            <p:extLst>
              <p:ext uri="{D42A27DB-BD31-4B8C-83A1-F6EECF244321}">
                <p14:modId xmlns:p14="http://schemas.microsoft.com/office/powerpoint/2010/main" val="3889234975"/>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190864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0" y="395222"/>
            <a:ext cx="8201163" cy="550331"/>
          </a:xfrm>
        </p:spPr>
        <p:txBody>
          <a:bodyPr/>
          <a:lstStyle/>
          <a:p>
            <a:r>
              <a:rPr lang="nl-BE" sz="1800" dirty="0"/>
              <a:t>4. Terugkoppeling: Bevindingen van de piloot-procesanalyse</a:t>
            </a:r>
            <a:br>
              <a:rPr lang="nl-BE" sz="1800" dirty="0"/>
            </a:br>
            <a:r>
              <a:rPr lang="nl-BE" sz="1800" b="1" dirty="0">
                <a:solidFill>
                  <a:schemeClr val="accent1"/>
                </a:solidFill>
              </a:rPr>
              <a:t>1. Externe factoren: </a:t>
            </a:r>
            <a:r>
              <a:rPr lang="nl-BE" sz="1800" dirty="0">
                <a:solidFill>
                  <a:schemeClr val="accent1"/>
                </a:solidFill>
              </a:rPr>
              <a:t>Contact en samenwerking </a:t>
            </a:r>
            <a:r>
              <a:rPr lang="nl-BE" sz="1200" dirty="0">
                <a:solidFill>
                  <a:schemeClr val="accent1"/>
                </a:solidFill>
              </a:rPr>
              <a:t>VCLB – Scholen</a:t>
            </a:r>
            <a:endParaRPr lang="en-BE" sz="1800" dirty="0">
              <a:solidFill>
                <a:schemeClr val="accent1"/>
              </a:solidFill>
            </a:endParaRPr>
          </a:p>
        </p:txBody>
      </p:sp>
      <p:sp>
        <p:nvSpPr>
          <p:cNvPr id="8" name="TextBox 7"/>
          <p:cNvSpPr txBox="1"/>
          <p:nvPr/>
        </p:nvSpPr>
        <p:spPr>
          <a:xfrm>
            <a:off x="242866" y="999897"/>
            <a:ext cx="665021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3) Contact &amp; samenwerking tussen vclb en scholen: </a:t>
            </a:r>
            <a:r>
              <a:rPr lang="nl-BE" sz="1349" b="1" cap="small" dirty="0">
                <a:solidFill>
                  <a:srgbClr val="414257">
                    <a:lumMod val="50000"/>
                  </a:srgbClr>
                </a:solidFill>
                <a:latin typeface="Calibri"/>
              </a:rPr>
              <a:t>Wat speelt er mee?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Belang van een goed contact en contstructieve samenwerking met de betrokken scholen – Vermijden van een ‘wij-zij-verhaal’</a:t>
            </a:r>
          </a:p>
          <a:p>
            <a:pPr marL="171450" indent="-171450" defTabSz="685800">
              <a:buFont typeface="Arial" panose="020B0604020202020204" pitchFamily="34" charset="0"/>
              <a:buChar char="•"/>
            </a:pP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Citaat: </a:t>
            </a:r>
            <a:r>
              <a:rPr lang="nl-BE" sz="1200" i="1">
                <a:solidFill>
                  <a:schemeClr val="accent2"/>
                </a:solidFill>
                <a:latin typeface="Calibri"/>
              </a:rPr>
              <a:t>“Er is meer afstand van de scholen”</a:t>
            </a:r>
            <a:r>
              <a:rPr lang="en-US" sz="1200" i="1">
                <a:solidFill>
                  <a:schemeClr val="accent2"/>
                </a:solidFill>
                <a:latin typeface="Calibri"/>
              </a:rPr>
              <a:t> </a:t>
            </a:r>
            <a:endParaRPr lang="nl-BE" sz="1200" i="1" noProof="1">
              <a:solidFill>
                <a:schemeClr val="accent2"/>
              </a:solidFill>
              <a:latin typeface="Calibri"/>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In gesprek gaan met en betrekken van scholen</a:t>
            </a:r>
          </a:p>
          <a:p>
            <a:pPr marL="628650" lvl="1" indent="-171450" defTabSz="685800">
              <a:buFont typeface="Arial" panose="020B0604020202020204" pitchFamily="34" charset="0"/>
              <a:buChar char="•"/>
            </a:pPr>
            <a:r>
              <a:rPr lang="nl-BE" sz="1200" noProof="1">
                <a:solidFill>
                  <a:schemeClr val="accent2"/>
                </a:solidFill>
                <a:latin typeface="Calibri"/>
              </a:rPr>
              <a:t>Door koepel, directeur, medewerkers</a:t>
            </a:r>
          </a:p>
          <a:p>
            <a:pPr marL="628650" lvl="1" indent="-171450" defTabSz="685800">
              <a:buFont typeface="Arial" panose="020B0604020202020204" pitchFamily="34" charset="0"/>
              <a:buChar char="•"/>
            </a:pPr>
            <a:r>
              <a:rPr lang="nl-BE" sz="1200" noProof="1">
                <a:solidFill>
                  <a:schemeClr val="accent2"/>
                </a:solidFill>
                <a:latin typeface="Calibri"/>
              </a:rPr>
              <a:t>Begint met de veranderfora!</a:t>
            </a:r>
          </a:p>
          <a:p>
            <a:pPr marL="171450" indent="-171450" defTabSz="685800">
              <a:buFont typeface="Arial" panose="020B0604020202020204" pitchFamily="34" charset="0"/>
              <a:buChar char="•"/>
            </a:pPr>
            <a:r>
              <a:rPr lang="nl-BE" sz="1200" b="1" noProof="1">
                <a:solidFill>
                  <a:schemeClr val="accent2"/>
                </a:solidFill>
                <a:latin typeface="Calibri"/>
              </a:rPr>
              <a:t>Duidelijkheid over wederzijdse verwachtingen: </a:t>
            </a:r>
            <a:r>
              <a:rPr lang="nl-BE" sz="1200" noProof="1">
                <a:solidFill>
                  <a:schemeClr val="accent2"/>
                </a:solidFill>
                <a:latin typeface="Calibri"/>
              </a:rPr>
              <a:t>wat doen we wel, wat niet?</a:t>
            </a:r>
          </a:p>
          <a:p>
            <a:pPr marL="171450" indent="-171450" defTabSz="685800">
              <a:buFont typeface="Arial" panose="020B0604020202020204" pitchFamily="34" charset="0"/>
              <a:buChar char="•"/>
            </a:pPr>
            <a:r>
              <a:rPr lang="nl-BE" sz="1200" b="1" noProof="1">
                <a:solidFill>
                  <a:schemeClr val="accent2"/>
                </a:solidFill>
                <a:latin typeface="Calibri"/>
              </a:rPr>
              <a:t>Samen naar oplossingen zoeken </a:t>
            </a:r>
            <a:r>
              <a:rPr lang="nl-BE" sz="1200" noProof="1">
                <a:solidFill>
                  <a:schemeClr val="accent2"/>
                </a:solidFill>
                <a:latin typeface="Calibri"/>
              </a:rPr>
              <a:t>(bvb. ook werkgroepen in VLCB Aarschot)’</a:t>
            </a:r>
          </a:p>
          <a:p>
            <a:pPr marL="171450" indent="-171450" defTabSz="685800">
              <a:buFont typeface="Arial" panose="020B0604020202020204" pitchFamily="34" charset="0"/>
              <a:buChar char="•"/>
            </a:pPr>
            <a:endParaRPr lang="nl-BE" sz="1200" b="1" noProof="1">
              <a:solidFill>
                <a:schemeClr val="accent2"/>
              </a:solidFill>
              <a:latin typeface="Calibri"/>
            </a:endParaRP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defTabSz="685800"/>
            <a:r>
              <a:rPr lang="nl-BE" sz="1200" b="1" noProof="1">
                <a:solidFill>
                  <a:schemeClr val="accent2"/>
                </a:solidFill>
                <a:latin typeface="Calibri"/>
              </a:rPr>
              <a:t>Praktijken</a:t>
            </a:r>
          </a:p>
          <a:p>
            <a:pPr marL="171450" indent="-171450" defTabSz="685800">
              <a:buFont typeface="Arial" panose="020B0604020202020204" pitchFamily="34" charset="0"/>
              <a:buChar char="•"/>
            </a:pPr>
            <a:r>
              <a:rPr lang="nl-BE" sz="1200" noProof="1">
                <a:solidFill>
                  <a:schemeClr val="accent2"/>
                </a:solidFill>
                <a:latin typeface="Calibri"/>
              </a:rPr>
              <a:t>Vast aanspreekpunt van school?</a:t>
            </a:r>
          </a:p>
          <a:p>
            <a:pPr marL="171450" indent="-171450" defTabSz="685800">
              <a:buFont typeface="Arial" panose="020B0604020202020204" pitchFamily="34" charset="0"/>
              <a:buChar char="•"/>
            </a:pPr>
            <a:r>
              <a:rPr lang="nl-BE" sz="1200" noProof="1">
                <a:solidFill>
                  <a:schemeClr val="accent2"/>
                </a:solidFill>
                <a:latin typeface="Calibri"/>
              </a:rPr>
              <a:t>Rolverdeling tussen onthaler en trajecters duidelijk communiceren</a:t>
            </a:r>
          </a:p>
          <a:p>
            <a:pPr marL="171450" indent="-171450" defTabSz="685800">
              <a:buFont typeface="Arial" panose="020B0604020202020204" pitchFamily="34" charset="0"/>
              <a:buChar char="•"/>
            </a:pPr>
            <a:r>
              <a:rPr lang="nl-BE" sz="1200" noProof="1">
                <a:solidFill>
                  <a:schemeClr val="accent2"/>
                </a:solidFill>
                <a:latin typeface="Calibri"/>
              </a:rPr>
              <a:t>Feedback verzamelen via bvb. enquêtes</a:t>
            </a:r>
          </a:p>
          <a:p>
            <a:pPr marL="171450" indent="-171450" defTabSz="685800">
              <a:buFont typeface="Arial" panose="020B0604020202020204" pitchFamily="34" charset="0"/>
              <a:buChar char="•"/>
            </a:pPr>
            <a:r>
              <a:rPr lang="nl-BE" sz="1200" noProof="1">
                <a:solidFill>
                  <a:schemeClr val="accent2"/>
                </a:solidFill>
                <a:latin typeface="Calibri"/>
              </a:rPr>
              <a:t>Systematisch overleg inplannen tussen school en CLB-medewerker: welke prioriteiten gegeven de tijd?</a:t>
            </a:r>
          </a:p>
          <a:p>
            <a:pPr marL="171450" indent="-171450" defTabSz="685800">
              <a:buFont typeface="Arial" panose="020B0604020202020204" pitchFamily="34" charset="0"/>
              <a:buChar char="•"/>
            </a:pPr>
            <a:r>
              <a:rPr lang="nl-BE" sz="1200" noProof="1">
                <a:solidFill>
                  <a:schemeClr val="accent2"/>
                </a:solidFill>
                <a:latin typeface="Calibri"/>
              </a:rPr>
              <a:t>Na aanmelding duidelijk proberen communiceren over engagement, wachttijd, wie de trajecter is – ook bij afronding van traject</a:t>
            </a: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590911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09174" y="1587963"/>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Organisatorische factoren (“wat”)</a:t>
            </a:r>
          </a:p>
        </p:txBody>
      </p:sp>
      <p:sp>
        <p:nvSpPr>
          <p:cNvPr id="16" name="Rectangle 15"/>
          <p:cNvSpPr/>
          <p:nvPr/>
        </p:nvSpPr>
        <p:spPr>
          <a:xfrm>
            <a:off x="3561244" y="2154233"/>
            <a:ext cx="2464857" cy="2731665"/>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88900" lvl="1" defTabSz="685800"/>
            <a:r>
              <a:rPr lang="nl-BE" sz="1050" b="1" noProof="1">
                <a:solidFill>
                  <a:schemeClr val="accent2"/>
                </a:solidFill>
                <a:latin typeface="Calibri"/>
              </a:rPr>
              <a:t>2.1. Visie &amp; cultuur</a:t>
            </a:r>
          </a:p>
          <a:p>
            <a:pPr marL="317500" lvl="1" indent="-228600" defTabSz="685800">
              <a:buFont typeface="+mj-lt"/>
              <a:buAutoNum type="arabicParenR" startAt="4"/>
            </a:pPr>
            <a:r>
              <a:rPr lang="nl-BE" sz="1000" noProof="1">
                <a:solidFill>
                  <a:schemeClr val="accent2"/>
                </a:solidFill>
                <a:latin typeface="Calibri"/>
              </a:rPr>
              <a:t>Doelen &amp; strategie </a:t>
            </a:r>
          </a:p>
          <a:p>
            <a:pPr marL="88900" lvl="1" defTabSz="685800"/>
            <a:r>
              <a:rPr lang="nl-BE" sz="1050" b="1" noProof="1">
                <a:solidFill>
                  <a:schemeClr val="accent2"/>
                </a:solidFill>
                <a:latin typeface="Calibri"/>
              </a:rPr>
              <a:t>2.2. Structuur</a:t>
            </a:r>
          </a:p>
          <a:p>
            <a:pPr marL="317500" lvl="1" indent="-228600" defTabSz="685800">
              <a:buFont typeface="+mj-lt"/>
              <a:buAutoNum type="arabicParenR" startAt="5"/>
            </a:pPr>
            <a:r>
              <a:rPr lang="nl-BE" sz="1000" noProof="1">
                <a:solidFill>
                  <a:schemeClr val="accent2"/>
                </a:solidFill>
                <a:latin typeface="Calibri"/>
              </a:rPr>
              <a:t>Ontwerpkeuzes</a:t>
            </a:r>
          </a:p>
          <a:p>
            <a:pPr marL="88900" lvl="1" defTabSz="685800"/>
            <a:r>
              <a:rPr lang="nl-BE" sz="1050" b="1" noProof="1">
                <a:solidFill>
                  <a:schemeClr val="accent2"/>
                </a:solidFill>
                <a:latin typeface="Calibri"/>
              </a:rPr>
              <a:t>2.3. Leiderschap*</a:t>
            </a:r>
          </a:p>
          <a:p>
            <a:pPr marL="317500" lvl="1" indent="-228600" defTabSz="685800">
              <a:buFont typeface="+mj-lt"/>
              <a:buAutoNum type="arabicParenR" startAt="6"/>
            </a:pPr>
            <a:r>
              <a:rPr lang="nl-BE" sz="1000" noProof="1">
                <a:solidFill>
                  <a:schemeClr val="accent2"/>
                </a:solidFill>
                <a:latin typeface="Calibri"/>
              </a:rPr>
              <a:t>Sturing versus zelfsturing*</a:t>
            </a:r>
          </a:p>
          <a:p>
            <a:pPr marL="317500" lvl="1" indent="-228600" defTabSz="685800">
              <a:buFont typeface="+mj-lt"/>
              <a:buAutoNum type="arabicParenR" startAt="6"/>
            </a:pPr>
            <a:r>
              <a:rPr lang="nl-BE" sz="1000" noProof="1">
                <a:solidFill>
                  <a:schemeClr val="accent2"/>
                </a:solidFill>
                <a:latin typeface="Calibri"/>
              </a:rPr>
              <a:t>Leiderschapsbeeld</a:t>
            </a:r>
          </a:p>
          <a:p>
            <a:pPr marL="317500" lvl="1" indent="-228600" defTabSz="685800">
              <a:buFont typeface="+mj-lt"/>
              <a:buAutoNum type="arabicParenR" startAt="6"/>
            </a:pPr>
            <a:r>
              <a:rPr lang="nl-BE" sz="1000" noProof="1">
                <a:solidFill>
                  <a:schemeClr val="accent2"/>
                </a:solidFill>
                <a:latin typeface="Calibri"/>
              </a:rPr>
              <a:t>Leiderschap doorheen verandering</a:t>
            </a:r>
          </a:p>
          <a:p>
            <a:pPr marL="88900" lvl="1" defTabSz="685800"/>
            <a:r>
              <a:rPr lang="nl-BE" sz="1050" b="1" noProof="1">
                <a:solidFill>
                  <a:schemeClr val="accent2"/>
                </a:solidFill>
                <a:latin typeface="Calibri"/>
              </a:rPr>
              <a:t>2.4. Teams (binnen &amp; tussen)*</a:t>
            </a:r>
          </a:p>
          <a:p>
            <a:pPr marL="317500" lvl="1" indent="-228600" defTabSz="685800">
              <a:buFont typeface="+mj-lt"/>
              <a:buAutoNum type="arabicParenR" startAt="9"/>
            </a:pPr>
            <a:r>
              <a:rPr lang="nl-BE" sz="1000" noProof="1">
                <a:solidFill>
                  <a:schemeClr val="accent2"/>
                </a:solidFill>
                <a:latin typeface="Calibri"/>
              </a:rPr>
              <a:t>Teamwerking</a:t>
            </a:r>
          </a:p>
          <a:p>
            <a:pPr marL="317500" lvl="1" indent="-228600" defTabSz="685800">
              <a:buFont typeface="+mj-lt"/>
              <a:buAutoNum type="arabicParenR" startAt="9"/>
            </a:pPr>
            <a:r>
              <a:rPr lang="nl-BE" sz="1000" noProof="1">
                <a:solidFill>
                  <a:schemeClr val="accent2"/>
                </a:solidFill>
                <a:latin typeface="Calibri"/>
              </a:rPr>
              <a:t>Teamverantwoordelijke, -coach</a:t>
            </a:r>
          </a:p>
          <a:p>
            <a:pPr marL="317500" lvl="1" indent="-228600" defTabSz="685800">
              <a:buFont typeface="+mj-lt"/>
              <a:buAutoNum type="arabicParenR" startAt="9"/>
            </a:pPr>
            <a:r>
              <a:rPr lang="nl-BE" sz="1000" noProof="1">
                <a:solidFill>
                  <a:schemeClr val="accent2"/>
                </a:solidFill>
                <a:latin typeface="Calibri"/>
              </a:rPr>
              <a:t>Samenwerking &amp; communicatie tussen teams (identiteit)</a:t>
            </a:r>
          </a:p>
          <a:p>
            <a:pPr marL="88900" lvl="1" defTabSz="685800"/>
            <a:r>
              <a:rPr lang="nl-BE" sz="1050" b="1" noProof="1">
                <a:solidFill>
                  <a:schemeClr val="accent2"/>
                </a:solidFill>
                <a:latin typeface="Calibri"/>
              </a:rPr>
              <a:t>2.5. Medewerkers (job &amp; persoon)*</a:t>
            </a:r>
          </a:p>
          <a:p>
            <a:pPr marL="317500" lvl="1" indent="-228600" defTabSz="685800">
              <a:buFont typeface="+mj-lt"/>
              <a:buAutoNum type="arabicParenR" startAt="12"/>
            </a:pPr>
            <a:r>
              <a:rPr lang="nl-BE" sz="1000" noProof="1">
                <a:solidFill>
                  <a:schemeClr val="accent2"/>
                </a:solidFill>
                <a:latin typeface="Calibri"/>
              </a:rPr>
              <a:t>Stressbronnen (3)</a:t>
            </a:r>
          </a:p>
          <a:p>
            <a:pPr marL="317500" lvl="1" indent="-228600" defTabSz="685800">
              <a:buFont typeface="+mj-lt"/>
              <a:buAutoNum type="arabicParenR" startAt="12"/>
            </a:pPr>
            <a:r>
              <a:rPr lang="nl-BE" sz="1000" noProof="1">
                <a:solidFill>
                  <a:schemeClr val="accent2"/>
                </a:solidFill>
                <a:latin typeface="Calibri"/>
              </a:rPr>
              <a:t>Motivatiebronnen (4)</a:t>
            </a:r>
          </a:p>
          <a:p>
            <a:pPr marL="317500" lvl="1" indent="-228600" defTabSz="685800">
              <a:buFont typeface="+mj-lt"/>
              <a:buAutoNum type="arabicParenR" startAt="12"/>
            </a:pPr>
            <a:r>
              <a:rPr lang="nl-BE" sz="1000" noProof="1">
                <a:solidFill>
                  <a:schemeClr val="accent2"/>
                </a:solidFill>
                <a:latin typeface="Calibri"/>
              </a:rPr>
              <a:t>Persoonlijke hulpbronnen</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Kwaliteit dienstverlening</a:t>
            </a:r>
          </a:p>
        </p:txBody>
      </p:sp>
      <p:sp>
        <p:nvSpPr>
          <p:cNvPr id="19" name="Rectangle 18"/>
          <p:cNvSpPr/>
          <p:nvPr/>
        </p:nvSpPr>
        <p:spPr>
          <a:xfrm>
            <a:off x="715606" y="1587963"/>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Randvoorwaarden &amp; praktijken</a:t>
            </a:r>
          </a:p>
        </p:txBody>
      </p:sp>
      <p:sp>
        <p:nvSpPr>
          <p:cNvPr id="21" name="Rectangle 20">
            <a:extLst>
              <a:ext uri="{FF2B5EF4-FFF2-40B4-BE49-F238E27FC236}">
                <a16:creationId xmlns:a16="http://schemas.microsoft.com/office/drawing/2014/main" id="{00AFA4DA-F05F-417B-B4DD-0B707EFBBEDD}"/>
              </a:ext>
            </a:extLst>
          </p:cNvPr>
          <p:cNvSpPr/>
          <p:nvPr/>
        </p:nvSpPr>
        <p:spPr>
          <a:xfrm>
            <a:off x="508997" y="1196742"/>
            <a:ext cx="5651014" cy="3792416"/>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3" name="Rectangle 22"/>
          <p:cNvSpPr/>
          <p:nvPr/>
        </p:nvSpPr>
        <p:spPr>
          <a:xfrm>
            <a:off x="715606" y="2154233"/>
            <a:ext cx="1993788" cy="2711193"/>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66700" lvl="1" indent="-228600" defTabSz="685800">
              <a:buAutoNum type="arabicParenR"/>
            </a:pPr>
            <a:endParaRPr lang="nl-BE" sz="1200" noProof="1">
              <a:solidFill>
                <a:schemeClr val="accent2"/>
              </a:solidFill>
              <a:latin typeface="Calibri"/>
            </a:endParaRPr>
          </a:p>
        </p:txBody>
      </p:sp>
      <p:sp>
        <p:nvSpPr>
          <p:cNvPr id="20"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2. Organisatorische factoren (“wat”)</a:t>
            </a:r>
            <a:endParaRPr lang="en-BE" sz="1800" dirty="0">
              <a:solidFill>
                <a:schemeClr val="accent1"/>
              </a:solidFill>
            </a:endParaRPr>
          </a:p>
        </p:txBody>
      </p:sp>
      <p:pic>
        <p:nvPicPr>
          <p:cNvPr id="25"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6"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7"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Tree>
    <p:extLst>
      <p:ext uri="{BB962C8B-B14F-4D97-AF65-F5344CB8AC3E}">
        <p14:creationId xmlns:p14="http://schemas.microsoft.com/office/powerpoint/2010/main" val="1901674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3841146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4237" y="1120625"/>
            <a:ext cx="8370330" cy="2937600"/>
          </a:xfrm>
        </p:spPr>
        <p:txBody>
          <a:bodyPr/>
          <a:lstStyle/>
          <a:p>
            <a:r>
              <a:rPr lang="nl-BE" b="1" dirty="0">
                <a:solidFill>
                  <a:schemeClr val="accent1"/>
                </a:solidFill>
              </a:rPr>
              <a:t>Situatie- en probleemschets</a:t>
            </a:r>
          </a:p>
          <a:p>
            <a:pPr lvl="1"/>
            <a:r>
              <a:rPr lang="nl-BE" b="1" dirty="0"/>
              <a:t>Voortraject</a:t>
            </a:r>
            <a:r>
              <a:rPr lang="nl-BE" dirty="0"/>
              <a:t> i.s.m. </a:t>
            </a:r>
            <a:r>
              <a:rPr lang="nl-BE" dirty="0" err="1"/>
              <a:t>Flanders</a:t>
            </a:r>
            <a:r>
              <a:rPr lang="nl-BE" dirty="0"/>
              <a:t> </a:t>
            </a:r>
            <a:r>
              <a:rPr lang="nl-BE" dirty="0" err="1"/>
              <a:t>Synergy</a:t>
            </a:r>
            <a:r>
              <a:rPr lang="nl-BE" dirty="0"/>
              <a:t>: “anders organiseren </a:t>
            </a:r>
            <a:r>
              <a:rPr lang="nl-BE" dirty="0">
                <a:sym typeface="Wingdings" panose="05000000000000000000" pitchFamily="2" charset="2"/>
              </a:rPr>
              <a:t> </a:t>
            </a:r>
            <a:r>
              <a:rPr lang="nl-BE" dirty="0"/>
              <a:t>betere werkbeleving en kwalitatieve dienstverlening voor scholen, ouders en leerlingen”. </a:t>
            </a:r>
          </a:p>
          <a:p>
            <a:pPr lvl="2"/>
            <a:r>
              <a:rPr lang="nl-BE" b="1" dirty="0"/>
              <a:t>Fase 1:</a:t>
            </a:r>
            <a:r>
              <a:rPr lang="nl-BE" dirty="0"/>
              <a:t> Overkoepelende oefening – Visie, kernopdracht &amp; kernprocessen</a:t>
            </a:r>
          </a:p>
          <a:p>
            <a:pPr lvl="2"/>
            <a:r>
              <a:rPr lang="nl-BE" b="1" dirty="0"/>
              <a:t>Fase 2:</a:t>
            </a:r>
            <a:r>
              <a:rPr lang="nl-BE" dirty="0"/>
              <a:t> Centra geven zelf invulling aan ontwerp van de nieuwe organisatie</a:t>
            </a:r>
          </a:p>
          <a:p>
            <a:pPr lvl="1"/>
            <a:r>
              <a:rPr lang="nl-BE" b="1" dirty="0"/>
              <a:t>Uiteenlopende belevingen van het verandertraject</a:t>
            </a:r>
          </a:p>
          <a:p>
            <a:pPr lvl="1"/>
            <a:r>
              <a:rPr lang="nl-BE" b="1" dirty="0"/>
              <a:t>Organisatieverandering als een continu proces </a:t>
            </a:r>
            <a:r>
              <a:rPr lang="nl-BE" dirty="0"/>
              <a:t>(belang van opvolging en bijsturing)</a:t>
            </a:r>
          </a:p>
          <a:p>
            <a:r>
              <a:rPr lang="nl-BE" b="1" dirty="0">
                <a:solidFill>
                  <a:schemeClr val="accent1"/>
                </a:solidFill>
              </a:rPr>
              <a:t>Vraag</a:t>
            </a:r>
          </a:p>
          <a:p>
            <a:pPr lvl="1"/>
            <a:r>
              <a:rPr lang="nl-BE" dirty="0"/>
              <a:t>Van waar komt het verschil in beleving? Hoe staat men tegenover de verandering en welke bijsturing is opportuun? </a:t>
            </a:r>
          </a:p>
          <a:p>
            <a:r>
              <a:rPr lang="nl-BE" b="1" dirty="0">
                <a:solidFill>
                  <a:schemeClr val="accent1"/>
                </a:solidFill>
              </a:rPr>
              <a:t>Doelstelling</a:t>
            </a:r>
          </a:p>
          <a:p>
            <a:pPr lvl="1"/>
            <a:r>
              <a:rPr lang="nl-BE" dirty="0"/>
              <a:t>Bottom-up inventaris van de werkbeleving, valkuilen en </a:t>
            </a:r>
            <a:br>
              <a:rPr lang="nl-BE" dirty="0"/>
            </a:br>
            <a:r>
              <a:rPr lang="nl-BE" dirty="0"/>
              <a:t>succesfactoren in tijden van verandering</a:t>
            </a:r>
          </a:p>
        </p:txBody>
      </p:sp>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1. Introductie: Vraag- en doelstelling</a:t>
            </a:r>
            <a:br>
              <a:rPr lang="nl-BE" sz="1800" dirty="0"/>
            </a:br>
            <a:r>
              <a:rPr lang="nl-BE" sz="1800" dirty="0"/>
              <a:t>		</a:t>
            </a:r>
            <a:r>
              <a:rPr lang="nl-BE" sz="1800" dirty="0">
                <a:solidFill>
                  <a:schemeClr val="accent1"/>
                </a:solidFill>
              </a:rPr>
              <a:t>Piloot-procesanalyse in tijden van het VCLB-verandertraject</a:t>
            </a:r>
            <a:endParaRPr lang="en-BE" sz="1800" dirty="0">
              <a:solidFill>
                <a:schemeClr val="accent1"/>
              </a:solidFill>
            </a:endParaRPr>
          </a:p>
        </p:txBody>
      </p:sp>
      <p:pic>
        <p:nvPicPr>
          <p:cNvPr id="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srcRect/>
          <a:stretch>
            <a:fillRect/>
          </a:stretch>
        </p:blipFill>
        <p:spPr>
          <a:xfrm>
            <a:off x="8127996" y="244939"/>
            <a:ext cx="862551" cy="862551"/>
          </a:xfrm>
          <a:prstGeom prst="ellipse">
            <a:avLst/>
          </a:prstGeom>
        </p:spPr>
      </p:pic>
    </p:spTree>
    <p:extLst>
      <p:ext uri="{BB962C8B-B14F-4D97-AF65-F5344CB8AC3E}">
        <p14:creationId xmlns:p14="http://schemas.microsoft.com/office/powerpoint/2010/main" val="3093277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Visie &amp; Cultuur (4)</a:t>
            </a:r>
            <a:endParaRPr lang="en-BE" sz="1800" dirty="0">
              <a:solidFill>
                <a:schemeClr val="accent1"/>
              </a:solidFill>
            </a:endParaRPr>
          </a:p>
        </p:txBody>
      </p:sp>
      <p:sp>
        <p:nvSpPr>
          <p:cNvPr id="8" name="TextBox 7"/>
          <p:cNvSpPr txBox="1"/>
          <p:nvPr/>
        </p:nvSpPr>
        <p:spPr>
          <a:xfrm>
            <a:off x="242866" y="999897"/>
            <a:ext cx="6270884"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4) Doelen en prioriteiten van de organisatie: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41011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153972"/>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Visie op basis van 3 vragen: </a:t>
            </a:r>
          </a:p>
          <a:p>
            <a:pPr marL="628650" lvl="1" indent="-171450" defTabSz="685800">
              <a:buFont typeface="Arial" panose="020B0604020202020204" pitchFamily="34" charset="0"/>
              <a:buChar char="•"/>
            </a:pPr>
            <a:r>
              <a:rPr lang="nl-BE" sz="1200" noProof="1">
                <a:solidFill>
                  <a:schemeClr val="accent2"/>
                </a:solidFill>
                <a:latin typeface="Calibri"/>
              </a:rPr>
              <a:t>(1) waarom bestaan we? (de betekenisvolle opdracht van onze organisatie)</a:t>
            </a:r>
          </a:p>
          <a:p>
            <a:pPr marL="628650" lvl="1" indent="-171450" defTabSz="685800">
              <a:buFont typeface="Arial" panose="020B0604020202020204" pitchFamily="34" charset="0"/>
              <a:buChar char="•"/>
            </a:pPr>
            <a:r>
              <a:rPr lang="nl-BE" sz="1200" noProof="1">
                <a:solidFill>
                  <a:schemeClr val="accent2"/>
                </a:solidFill>
                <a:latin typeface="Calibri"/>
              </a:rPr>
              <a:t>(2) waarvoor staan we? (onze waarden)</a:t>
            </a:r>
          </a:p>
          <a:p>
            <a:pPr marL="628650" lvl="1" indent="-171450" defTabSz="685800">
              <a:buFont typeface="Arial" panose="020B0604020202020204" pitchFamily="34" charset="0"/>
              <a:buChar char="•"/>
            </a:pPr>
            <a:r>
              <a:rPr lang="nl-BE" sz="1200" noProof="1">
                <a:solidFill>
                  <a:schemeClr val="accent2"/>
                </a:solidFill>
                <a:latin typeface="Calibri"/>
              </a:rPr>
              <a:t>(3) naar waar gaan we? (onze doelen, ambities en prioriteiten – op vlak van dienstverlening maar ook kwaliteit van de arbeid. </a:t>
            </a: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Citaat: </a:t>
            </a:r>
            <a:r>
              <a:rPr lang="nl-BE" sz="1200" i="1" noProof="1">
                <a:solidFill>
                  <a:schemeClr val="accent2"/>
                </a:solidFill>
                <a:latin typeface="Calibri"/>
              </a:rPr>
              <a:t>“Door de kernprocessens (en hun teneindes en stakeholders) scherper te stellen, zijn er lijken uit de kast gevallen. Nu praten teams daarover, mensen denken nu meer over hun opdracht, hun visie, ...”; “Vroeger waren we te braaf als partner en deden we alles wat men vroeg”</a:t>
            </a:r>
          </a:p>
        </p:txBody>
      </p:sp>
      <p:sp>
        <p:nvSpPr>
          <p:cNvPr id="11" name="Round Diagonal Corner Rectangle 30"/>
          <p:cNvSpPr/>
          <p:nvPr/>
        </p:nvSpPr>
        <p:spPr>
          <a:xfrm>
            <a:off x="545910" y="2711802"/>
            <a:ext cx="8311487" cy="95719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Visie als basis en toetsteen voor het ontwerpen (prototype en verfijning) én het mobiliseren van mensen</a:t>
            </a:r>
          </a:p>
          <a:p>
            <a:pPr marL="171450" indent="-171450" defTabSz="685800">
              <a:buFont typeface="Arial" panose="020B0604020202020204" pitchFamily="34" charset="0"/>
              <a:buChar char="•"/>
            </a:pPr>
            <a:r>
              <a:rPr lang="nl-BE" sz="1200" b="1" noProof="1">
                <a:solidFill>
                  <a:schemeClr val="accent2"/>
                </a:solidFill>
                <a:latin typeface="Calibri"/>
              </a:rPr>
              <a:t>Duidelijke ‘waarom’ (dwang en drang) om te veranderen</a:t>
            </a:r>
          </a:p>
          <a:p>
            <a:pPr marL="171450" indent="-171450" defTabSz="685800">
              <a:buFont typeface="Arial" panose="020B0604020202020204" pitchFamily="34" charset="0"/>
              <a:buChar char="•"/>
            </a:pPr>
            <a:r>
              <a:rPr lang="nl-BE" sz="1200" b="1" noProof="1">
                <a:solidFill>
                  <a:schemeClr val="accent2"/>
                </a:solidFill>
                <a:latin typeface="Calibri"/>
              </a:rPr>
              <a:t>Valkuil/uitdaging: </a:t>
            </a:r>
            <a:r>
              <a:rPr lang="nl-BE" sz="1200" noProof="1">
                <a:solidFill>
                  <a:schemeClr val="accent2"/>
                </a:solidFill>
                <a:latin typeface="Calibri"/>
              </a:rPr>
              <a:t>niet iedereen is overtuigd dat nieuwe organisatie noodzakelijk is en/of de juiste weg is om de visie te realiseren</a:t>
            </a:r>
          </a:p>
          <a:p>
            <a:pPr marL="171450" indent="-171450" defTabSz="685800">
              <a:buFont typeface="Arial" panose="020B0604020202020204" pitchFamily="34" charset="0"/>
              <a:buChar char="•"/>
            </a:pPr>
            <a:r>
              <a:rPr lang="nl-BE" sz="1200" b="1" noProof="1">
                <a:solidFill>
                  <a:schemeClr val="accent2"/>
                </a:solidFill>
                <a:latin typeface="Calibri"/>
              </a:rPr>
              <a:t>Citaten: </a:t>
            </a:r>
            <a:r>
              <a:rPr lang="nl-BE" sz="1200" i="1" noProof="1">
                <a:solidFill>
                  <a:schemeClr val="accent2"/>
                </a:solidFill>
                <a:latin typeface="Calibri"/>
              </a:rPr>
              <a:t>“Ons werk is beter afgelijnd door opsplitsing tussen onthaal en traject, ieder kan zich bewuster focussen op zijn rol”</a:t>
            </a:r>
            <a:r>
              <a:rPr lang="nl-BE" sz="1200" noProof="1">
                <a:solidFill>
                  <a:schemeClr val="accent2"/>
                </a:solidFill>
                <a:latin typeface="Calibri"/>
              </a:rPr>
              <a:t> vs </a:t>
            </a:r>
            <a:r>
              <a:rPr lang="nl-BE" sz="1200" i="1" noProof="1">
                <a:solidFill>
                  <a:schemeClr val="accent2"/>
                </a:solidFill>
                <a:latin typeface="Calibri"/>
              </a:rPr>
              <a:t>“Verlies van contact met leerling en school”</a:t>
            </a:r>
          </a:p>
          <a:p>
            <a:pPr marL="171450" indent="-171450" defTabSz="685800">
              <a:buFont typeface="Arial" panose="020B0604020202020204" pitchFamily="34" charset="0"/>
              <a:buChar char="•"/>
            </a:pPr>
            <a:endParaRPr lang="nl-BE" sz="1200" b="1" noProof="1">
              <a:solidFill>
                <a:schemeClr val="accent2"/>
              </a:solidFill>
              <a:latin typeface="Calibri"/>
            </a:endParaRPr>
          </a:p>
        </p:txBody>
      </p:sp>
      <p:sp>
        <p:nvSpPr>
          <p:cNvPr id="12" name="Round Diagonal Corner Rectangle 30"/>
          <p:cNvSpPr/>
          <p:nvPr/>
        </p:nvSpPr>
        <p:spPr>
          <a:xfrm>
            <a:off x="545909" y="3968954"/>
            <a:ext cx="8311487" cy="1088096"/>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Visie moet AMORE zijn </a:t>
            </a:r>
            <a:r>
              <a:rPr lang="nl-BE" sz="1200" noProof="1">
                <a:solidFill>
                  <a:schemeClr val="accent2"/>
                </a:solidFill>
                <a:latin typeface="Calibri"/>
              </a:rPr>
              <a:t>(Ambitieus, Motiverend, Onderscheidend, Relevant en Echt/Eenvoudig) – Niet enkel ratio, maar ook emo – Storytelling</a:t>
            </a:r>
          </a:p>
          <a:p>
            <a:pPr marL="171450" indent="-171450" defTabSz="685800">
              <a:buFont typeface="Arial" panose="020B0604020202020204" pitchFamily="34" charset="0"/>
              <a:buChar char="•"/>
            </a:pPr>
            <a:r>
              <a:rPr lang="nl-BE" sz="1200" noProof="1">
                <a:solidFill>
                  <a:schemeClr val="accent2"/>
                </a:solidFill>
                <a:latin typeface="Calibri"/>
              </a:rPr>
              <a:t>Directie, teamcoaches, ... blijven achter ‘waarom’-vraag (dwang en drang) en visie staan en blijven dit herhalen en in dialoog gaan</a:t>
            </a:r>
          </a:p>
          <a:p>
            <a:pPr marL="171450" indent="-171450" defTabSz="685800">
              <a:buFont typeface="Arial" panose="020B0604020202020204" pitchFamily="34" charset="0"/>
              <a:buChar char="•"/>
            </a:pPr>
            <a:r>
              <a:rPr lang="nl-BE" sz="1200" noProof="1">
                <a:solidFill>
                  <a:schemeClr val="accent2"/>
                </a:solidFill>
                <a:latin typeface="Calibri"/>
              </a:rPr>
              <a:t>Nood aan een open feedbackcultuur: </a:t>
            </a:r>
            <a:r>
              <a:rPr lang="nl-BE" sz="1200" i="1" noProof="1">
                <a:solidFill>
                  <a:schemeClr val="accent2"/>
                </a:solidFill>
                <a:latin typeface="Calibri"/>
              </a:rPr>
              <a:t>“We zijn te lief voor elkaar”</a:t>
            </a:r>
          </a:p>
          <a:p>
            <a:pPr marL="171450" indent="-171450" defTabSz="685800">
              <a:buFont typeface="Arial" panose="020B0604020202020204" pitchFamily="34" charset="0"/>
              <a:buChar char="•"/>
            </a:pPr>
            <a:endParaRPr lang="nl-BE" sz="1200" b="1" noProof="1">
              <a:solidFill>
                <a:schemeClr val="accent2"/>
              </a:solidFill>
              <a:latin typeface="Calibri"/>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412586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Structuur (5)</a:t>
            </a:r>
            <a:endParaRPr lang="en-BE" sz="1800" dirty="0">
              <a:solidFill>
                <a:schemeClr val="accent1"/>
              </a:solidFill>
            </a:endParaRPr>
          </a:p>
        </p:txBody>
      </p:sp>
      <p:sp>
        <p:nvSpPr>
          <p:cNvPr id="8" name="TextBox 7"/>
          <p:cNvSpPr txBox="1"/>
          <p:nvPr/>
        </p:nvSpPr>
        <p:spPr>
          <a:xfrm>
            <a:off x="242866" y="999897"/>
            <a:ext cx="7589193"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5.1) Ontwerpkeuzes: kernprocessen en teams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ctr"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Welke teams zijn gevormd (op basis van kernprocessen vs regio)? Welke impact heeft dit op de dienstverlening, samenwerking, de jobinhoud en werkbeleving?</a:t>
            </a:r>
          </a:p>
          <a:p>
            <a:pPr marL="171450" indent="-171450" defTabSz="685800">
              <a:buFont typeface="Arial" panose="020B0604020202020204" pitchFamily="34" charset="0"/>
              <a:buChar char="•"/>
            </a:pP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Enkele citaten: </a:t>
            </a:r>
            <a:r>
              <a:rPr lang="nl-BE" sz="1200" i="1" noProof="1">
                <a:solidFill>
                  <a:schemeClr val="accent2"/>
                </a:solidFill>
                <a:latin typeface="Calibri"/>
              </a:rPr>
              <a:t>“Vroeger zag je dingen in scholen eerder aankomen, nu duurt het langer vooraleer zaken worden opgestart” ; “Je moet het organisatorisch regelen met verschillende scholen, verplaatsingen, plannen, bij wie je waar moet zijn, wie moet je mailen, ... Dat is wel belastend” </a:t>
            </a: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Elke ontwerpkeuze heeft voor- en nadelen </a:t>
            </a:r>
            <a:r>
              <a:rPr lang="nl-BE" sz="1200" noProof="1">
                <a:solidFill>
                  <a:schemeClr val="accent2"/>
                </a:solidFill>
                <a:latin typeface="Calibri"/>
              </a:rPr>
              <a:t>(zie volgende slides*): </a:t>
            </a:r>
            <a:r>
              <a:rPr lang="nl-BE" sz="1200" b="1" noProof="1">
                <a:solidFill>
                  <a:schemeClr val="accent2"/>
                </a:solidFill>
                <a:latin typeface="Calibri"/>
              </a:rPr>
              <a:t>blijf bewust van de nadelen</a:t>
            </a:r>
          </a:p>
          <a:p>
            <a:pPr marL="171450" indent="-171450" defTabSz="685800">
              <a:buFont typeface="Arial" panose="020B0604020202020204" pitchFamily="34" charset="0"/>
              <a:buChar char="•"/>
            </a:pPr>
            <a:r>
              <a:rPr lang="nl-BE" sz="1200" b="1" noProof="1">
                <a:solidFill>
                  <a:schemeClr val="accent2"/>
                </a:solidFill>
                <a:latin typeface="Calibri"/>
              </a:rPr>
              <a:t>Systemen, afspraken, communicatie, ... </a:t>
            </a:r>
            <a:r>
              <a:rPr lang="nl-BE" sz="1200" noProof="1">
                <a:solidFill>
                  <a:schemeClr val="accent2"/>
                </a:solidFill>
                <a:latin typeface="Calibri"/>
              </a:rPr>
              <a:t>kunnen nadelen helpen compenseren</a:t>
            </a:r>
          </a:p>
          <a:p>
            <a:pPr marL="171450" indent="-171450" defTabSz="685800">
              <a:buFont typeface="Arial" panose="020B0604020202020204" pitchFamily="34" charset="0"/>
              <a:buChar char="•"/>
            </a:pPr>
            <a:r>
              <a:rPr lang="nl-BE" sz="1200" b="1" noProof="1">
                <a:solidFill>
                  <a:schemeClr val="accent2"/>
                </a:solidFill>
                <a:latin typeface="Calibri"/>
              </a:rPr>
              <a:t>Evalueer de werking en durf bij te sturen</a:t>
            </a:r>
          </a:p>
          <a:p>
            <a:pPr marL="171450" indent="-171450" defTabSz="685800">
              <a:buFont typeface="Arial" panose="020B0604020202020204" pitchFamily="34" charset="0"/>
              <a:buChar char="•"/>
            </a:pPr>
            <a:r>
              <a:rPr lang="nl-BE" sz="1200" b="1" noProof="1">
                <a:solidFill>
                  <a:schemeClr val="accent2"/>
                </a:solidFill>
                <a:latin typeface="Calibri"/>
              </a:rPr>
              <a:t>Valkuilen</a:t>
            </a:r>
            <a:r>
              <a:rPr lang="nl-BE" sz="1200" noProof="1">
                <a:solidFill>
                  <a:schemeClr val="accent2"/>
                </a:solidFill>
                <a:latin typeface="Calibri"/>
              </a:rPr>
              <a:t>: </a:t>
            </a:r>
          </a:p>
          <a:p>
            <a:pPr marL="628650" lvl="1" indent="-171450" defTabSz="685800">
              <a:buFont typeface="Arial" panose="020B0604020202020204" pitchFamily="34" charset="0"/>
              <a:buChar char="•"/>
            </a:pPr>
            <a:r>
              <a:rPr lang="nl-BE" sz="1200" noProof="1">
                <a:solidFill>
                  <a:schemeClr val="accent2"/>
                </a:solidFill>
                <a:latin typeface="Calibri"/>
              </a:rPr>
              <a:t>Als organisatie of team niet meer aan hetzelfde zeel trekken</a:t>
            </a:r>
          </a:p>
          <a:p>
            <a:pPr marL="628650" lvl="1" indent="-171450" defTabSz="685800">
              <a:buFont typeface="Arial" panose="020B0604020202020204" pitchFamily="34" charset="0"/>
              <a:buChar char="•"/>
            </a:pPr>
            <a:r>
              <a:rPr lang="nl-BE" sz="1200" noProof="1">
                <a:solidFill>
                  <a:schemeClr val="accent2"/>
                </a:solidFill>
                <a:latin typeface="Calibri"/>
              </a:rPr>
              <a:t>Verkeerde verwachtingen bij scholen</a:t>
            </a:r>
          </a:p>
          <a:p>
            <a:pPr marL="628650" lvl="1" indent="-171450" defTabSz="685800">
              <a:buFont typeface="Arial" panose="020B0604020202020204" pitchFamily="34" charset="0"/>
              <a:buChar char="•"/>
            </a:pPr>
            <a:r>
              <a:rPr lang="nl-BE" sz="1200" noProof="1">
                <a:solidFill>
                  <a:schemeClr val="accent2"/>
                </a:solidFill>
                <a:latin typeface="Calibri"/>
              </a:rPr>
              <a:t>Conflict met scholen</a:t>
            </a:r>
            <a:endParaRPr lang="nl-BE" sz="1600" noProof="1">
              <a:solidFill>
                <a:schemeClr val="accent2"/>
              </a:solidFill>
              <a:latin typeface="Calibri"/>
            </a:endParaRP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Monitor de dienstverlening </a:t>
            </a:r>
            <a:r>
              <a:rPr lang="nl-BE" sz="1200" noProof="1">
                <a:solidFill>
                  <a:schemeClr val="accent2"/>
                </a:solidFill>
                <a:latin typeface="Calibri"/>
              </a:rPr>
              <a:t>(bevraging van scholen en ouders)</a:t>
            </a:r>
          </a:p>
          <a:p>
            <a:pPr marL="171450" indent="-171450" defTabSz="685800">
              <a:buFont typeface="Arial" panose="020B0604020202020204" pitchFamily="34" charset="0"/>
              <a:buChar char="•"/>
            </a:pPr>
            <a:r>
              <a:rPr lang="nl-BE" sz="1200" noProof="1">
                <a:solidFill>
                  <a:schemeClr val="accent2"/>
                </a:solidFill>
                <a:latin typeface="Calibri"/>
              </a:rPr>
              <a:t>Zorg voor een </a:t>
            </a:r>
            <a:r>
              <a:rPr lang="nl-BE" sz="1200" b="1" noProof="1">
                <a:solidFill>
                  <a:schemeClr val="accent2"/>
                </a:solidFill>
                <a:latin typeface="Calibri"/>
              </a:rPr>
              <a:t>goede afstemming en overdracht tussen onthaal en traject</a:t>
            </a:r>
            <a:r>
              <a:rPr lang="nl-BE" sz="1200" noProof="1">
                <a:solidFill>
                  <a:schemeClr val="accent2"/>
                </a:solidFill>
                <a:latin typeface="Calibri"/>
              </a:rPr>
              <a:t> (zie 11) – wees niet te rigide in afgrenzing onthaal/traject</a:t>
            </a:r>
          </a:p>
          <a:p>
            <a:pPr marL="171450" indent="-171450" defTabSz="685800">
              <a:buFont typeface="Arial" panose="020B0604020202020204" pitchFamily="34" charset="0"/>
              <a:buChar char="•"/>
            </a:pPr>
            <a:r>
              <a:rPr lang="nl-BE" sz="1200" b="1" noProof="1">
                <a:solidFill>
                  <a:schemeClr val="accent2"/>
                </a:solidFill>
                <a:latin typeface="Calibri"/>
              </a:rPr>
              <a:t>Goede filter/buffer door onthaal </a:t>
            </a:r>
            <a:r>
              <a:rPr lang="nl-BE" sz="1200" noProof="1">
                <a:solidFill>
                  <a:schemeClr val="accent2"/>
                </a:solidFill>
                <a:latin typeface="Calibri"/>
              </a:rPr>
              <a:t>is cruciaal </a:t>
            </a:r>
          </a:p>
          <a:p>
            <a:pPr marL="171450" indent="-171450" defTabSz="685800">
              <a:buFont typeface="Arial" panose="020B0604020202020204" pitchFamily="34" charset="0"/>
              <a:buChar char="•"/>
            </a:pPr>
            <a:r>
              <a:rPr lang="nl-BE" sz="1200" b="1" noProof="1">
                <a:solidFill>
                  <a:schemeClr val="accent2"/>
                </a:solidFill>
                <a:latin typeface="Calibri"/>
              </a:rPr>
              <a:t>Praktijk:</a:t>
            </a:r>
            <a:r>
              <a:rPr lang="nl-BE" sz="1200" noProof="1">
                <a:solidFill>
                  <a:schemeClr val="accent2"/>
                </a:solidFill>
                <a:latin typeface="Calibri"/>
              </a:rPr>
              <a:t> vaste onthaalmomenten op scholen </a:t>
            </a:r>
            <a:r>
              <a:rPr lang="nl-BE" sz="1050" noProof="1">
                <a:solidFill>
                  <a:schemeClr val="accent2"/>
                </a:solidFill>
                <a:latin typeface="Calibri"/>
              </a:rPr>
              <a:t>(VCLB Ninove)</a:t>
            </a:r>
            <a:endParaRPr lang="nl-BE" sz="1200"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Trek aan hetzelfde zeel, blijf duidelijk communiceren en schep realistische verwachtingen richting scholen</a:t>
            </a:r>
          </a:p>
          <a:p>
            <a:pPr marL="171450" indent="-171450" defTabSz="685800">
              <a:buFont typeface="Arial" panose="020B0604020202020204" pitchFamily="34" charset="0"/>
              <a:buChar char="•"/>
            </a:pPr>
            <a:r>
              <a:rPr lang="nl-BE" sz="1200" b="1" noProof="1">
                <a:solidFill>
                  <a:schemeClr val="accent2"/>
                </a:solidFill>
                <a:latin typeface="Calibri"/>
              </a:rPr>
              <a:t>Zoek samen met school naar oplossingen</a:t>
            </a:r>
          </a:p>
          <a:p>
            <a:pPr marL="171450" indent="-171450" defTabSz="685800">
              <a:buFont typeface="Arial" panose="020B0604020202020204" pitchFamily="34" charset="0"/>
              <a:buChar char="•"/>
            </a:pPr>
            <a:endParaRPr lang="nl-BE" sz="1200" noProof="1">
              <a:solidFill>
                <a:schemeClr val="accent2"/>
              </a:solidFill>
              <a:latin typeface="Calibri"/>
            </a:endParaRPr>
          </a:p>
        </p:txBody>
      </p:sp>
      <p:sp>
        <p:nvSpPr>
          <p:cNvPr id="13" name="TextBox 12"/>
          <p:cNvSpPr txBox="1"/>
          <p:nvPr/>
        </p:nvSpPr>
        <p:spPr>
          <a:xfrm>
            <a:off x="242866" y="37197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682901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8EBA0A5-A470-0548-8EC8-C12825BA0FC1}"/>
              </a:ext>
            </a:extLst>
          </p:cNvPr>
          <p:cNvGraphicFramePr>
            <a:graphicFrameLocks noGrp="1"/>
          </p:cNvGraphicFramePr>
          <p:nvPr>
            <p:extLst/>
          </p:nvPr>
        </p:nvGraphicFramePr>
        <p:xfrm>
          <a:off x="190882" y="1575912"/>
          <a:ext cx="8762237" cy="2854911"/>
        </p:xfrm>
        <a:graphic>
          <a:graphicData uri="http://schemas.openxmlformats.org/drawingml/2006/table">
            <a:tbl>
              <a:tblPr firstRow="1" bandRow="1">
                <a:tableStyleId>{22838BEF-8BB2-4498-84A7-C5851F593DF1}</a:tableStyleId>
              </a:tblPr>
              <a:tblGrid>
                <a:gridCol w="1459677">
                  <a:extLst>
                    <a:ext uri="{9D8B030D-6E8A-4147-A177-3AD203B41FA5}">
                      <a16:colId xmlns:a16="http://schemas.microsoft.com/office/drawing/2014/main" val="756214278"/>
                    </a:ext>
                  </a:extLst>
                </a:gridCol>
                <a:gridCol w="3548791">
                  <a:extLst>
                    <a:ext uri="{9D8B030D-6E8A-4147-A177-3AD203B41FA5}">
                      <a16:colId xmlns:a16="http://schemas.microsoft.com/office/drawing/2014/main" val="1322557184"/>
                    </a:ext>
                  </a:extLst>
                </a:gridCol>
                <a:gridCol w="3753769">
                  <a:extLst>
                    <a:ext uri="{9D8B030D-6E8A-4147-A177-3AD203B41FA5}">
                      <a16:colId xmlns:a16="http://schemas.microsoft.com/office/drawing/2014/main" val="488454018"/>
                    </a:ext>
                  </a:extLst>
                </a:gridCol>
              </a:tblGrid>
              <a:tr h="338534">
                <a:tc>
                  <a:txBody>
                    <a:bodyPr/>
                    <a:lstStyle/>
                    <a:p>
                      <a:pPr algn="ctr"/>
                      <a:r>
                        <a:rPr lang="nl-NL" sz="1000">
                          <a:latin typeface="+mn-lt"/>
                          <a:cs typeface="Calibri" panose="020F0502020204030204" pitchFamily="34" charset="0"/>
                        </a:rPr>
                        <a:t>Ontwerpkeuze (1)</a:t>
                      </a:r>
                    </a:p>
                  </a:txBody>
                  <a:tcPr/>
                </a:tc>
                <a:tc>
                  <a:txBody>
                    <a:bodyPr/>
                    <a:lstStyle/>
                    <a:p>
                      <a:pPr algn="ctr"/>
                      <a:r>
                        <a:rPr lang="nl-NL" sz="1000">
                          <a:latin typeface="+mn-lt"/>
                          <a:cs typeface="Calibri" panose="020F0502020204030204" pitchFamily="34" charset="0"/>
                        </a:rPr>
                        <a:t>Kwaliteit van dienstverlening</a:t>
                      </a:r>
                    </a:p>
                    <a:p>
                      <a:pPr algn="ctr"/>
                      <a:r>
                        <a:rPr lang="nl-NL" sz="800" b="0">
                          <a:latin typeface="+mn-lt"/>
                          <a:cs typeface="Calibri" panose="020F0502020204030204" pitchFamily="34" charset="0"/>
                        </a:rPr>
                        <a:t>(</a:t>
                      </a:r>
                      <a:r>
                        <a:rPr lang="nl-NL" sz="800" b="0">
                          <a:solidFill>
                            <a:schemeClr val="accent4"/>
                          </a:solidFill>
                          <a:latin typeface="+mn-lt"/>
                          <a:cs typeface="Calibri" panose="020F0502020204030204" pitchFamily="34" charset="0"/>
                        </a:rPr>
                        <a:t>Positieve impact </a:t>
                      </a:r>
                      <a:r>
                        <a:rPr lang="nl-NL" sz="800" b="0">
                          <a:latin typeface="+mn-lt"/>
                          <a:cs typeface="Calibri" panose="020F0502020204030204" pitchFamily="34" charset="0"/>
                        </a:rPr>
                        <a:t>/ </a:t>
                      </a:r>
                      <a:r>
                        <a:rPr lang="nl-NL" sz="800" b="0">
                          <a:solidFill>
                            <a:schemeClr val="accent6"/>
                          </a:solidFill>
                          <a:latin typeface="+mn-lt"/>
                          <a:cs typeface="Calibri" panose="020F0502020204030204" pitchFamily="34" charset="0"/>
                        </a:rPr>
                        <a:t>Riscofactoren-Aandachtspunten</a:t>
                      </a:r>
                      <a:r>
                        <a:rPr lang="nl-NL" sz="800" b="0">
                          <a:latin typeface="+mn-lt"/>
                          <a:cs typeface="Calibri" panose="020F0502020204030204" pitchFamily="34" charset="0"/>
                        </a:rPr>
                        <a:t>)</a:t>
                      </a:r>
                    </a:p>
                  </a:txBody>
                  <a:tcPr/>
                </a:tc>
                <a:tc>
                  <a:txBody>
                    <a:bodyPr/>
                    <a:lstStyle/>
                    <a:p>
                      <a:pPr algn="ctr"/>
                      <a:r>
                        <a:rPr lang="nl-NL" sz="1000">
                          <a:latin typeface="+mn-lt"/>
                          <a:cs typeface="Calibri" panose="020F0502020204030204" pitchFamily="34" charset="0"/>
                        </a:rPr>
                        <a:t>Werkbaarheid/Welbevinden</a:t>
                      </a:r>
                    </a:p>
                    <a:p>
                      <a:pPr algn="ctr"/>
                      <a:r>
                        <a:rPr lang="nl-NL" sz="800" b="0">
                          <a:latin typeface="+mn-lt"/>
                          <a:cs typeface="Calibri" panose="020F0502020204030204" pitchFamily="34" charset="0"/>
                        </a:rPr>
                        <a:t>(</a:t>
                      </a:r>
                      <a:r>
                        <a:rPr lang="nl-NL" sz="800" b="0">
                          <a:solidFill>
                            <a:schemeClr val="accent4"/>
                          </a:solidFill>
                          <a:latin typeface="+mn-lt"/>
                          <a:cs typeface="Calibri" panose="020F0502020204030204" pitchFamily="34" charset="0"/>
                        </a:rPr>
                        <a:t>Positieve impact </a:t>
                      </a:r>
                      <a:r>
                        <a:rPr lang="nl-NL" sz="800" b="0">
                          <a:latin typeface="+mn-lt"/>
                          <a:cs typeface="Calibri" panose="020F0502020204030204" pitchFamily="34" charset="0"/>
                        </a:rPr>
                        <a:t>/ </a:t>
                      </a:r>
                      <a:r>
                        <a:rPr lang="nl-NL" sz="800" b="0">
                          <a:solidFill>
                            <a:schemeClr val="accent6"/>
                          </a:solidFill>
                          <a:latin typeface="+mn-lt"/>
                          <a:cs typeface="Calibri" panose="020F0502020204030204" pitchFamily="34" charset="0"/>
                        </a:rPr>
                        <a:t>Riscofactoren-Aandachtspunten</a:t>
                      </a:r>
                      <a:r>
                        <a:rPr lang="nl-NL" sz="800" b="0">
                          <a:latin typeface="+mn-lt"/>
                          <a:cs typeface="Calibri" panose="020F0502020204030204" pitchFamily="34" charset="0"/>
                        </a:rPr>
                        <a:t>)</a:t>
                      </a:r>
                    </a:p>
                  </a:txBody>
                  <a:tcPr/>
                </a:tc>
                <a:extLst>
                  <a:ext uri="{0D108BD9-81ED-4DB2-BD59-A6C34878D82A}">
                    <a16:rowId xmlns:a16="http://schemas.microsoft.com/office/drawing/2014/main" val="3769145269"/>
                  </a:ext>
                </a:extLst>
              </a:tr>
              <a:tr h="710088">
                <a:tc rowSpan="2">
                  <a:txBody>
                    <a:bodyPr/>
                    <a:lstStyle/>
                    <a:p>
                      <a:r>
                        <a:rPr lang="nl-NL" sz="900">
                          <a:latin typeface="+mn-lt"/>
                          <a:cs typeface="Calibri" panose="020F0502020204030204" pitchFamily="34" charset="0"/>
                        </a:rPr>
                        <a:t>Oorspronkelijke werking: medewerker verbonden aan 1 of meerdere scholen (pakt KP1-2-3-4-6 op)</a:t>
                      </a:r>
                    </a:p>
                  </a:txBody>
                  <a:tcPr/>
                </a:tc>
                <a:tc>
                  <a:txBody>
                    <a:bodyPr/>
                    <a:lstStyle/>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Snel inspelen op vragen vanuit de school</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Proactief werken</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Wachttijd kan worden beperkt</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Kunnen ‘onderhandelen’ met scholen, tussenstappen zoeken, ...</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Te rade kunnen gaan bij collega’s (casussen worden onder meer besproken op wekelijkse teammomenten)</a:t>
                      </a:r>
                    </a:p>
                    <a:p>
                      <a:pPr marL="171450" indent="-171450">
                        <a:buFont typeface="Arial" panose="020B0604020202020204" pitchFamily="34" charset="0"/>
                        <a:buChar char="•"/>
                      </a:pPr>
                      <a:endParaRPr lang="nl-NL" sz="900">
                        <a:solidFill>
                          <a:schemeClr val="accent4"/>
                        </a:solidFill>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Zinvol werk (casussen opvolgen van A-Z)</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Duurzame relatie opbouwen met scholen</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Minder planning en verplaatsing nodig</a:t>
                      </a:r>
                    </a:p>
                    <a:p>
                      <a:endParaRPr lang="nl-NL" sz="900">
                        <a:latin typeface="+mn-lt"/>
                        <a:cs typeface="Calibri" panose="020F0502020204030204" pitchFamily="34" charset="0"/>
                      </a:endParaRPr>
                    </a:p>
                  </a:txBody>
                  <a:tcPr/>
                </a:tc>
                <a:extLst>
                  <a:ext uri="{0D108BD9-81ED-4DB2-BD59-A6C34878D82A}">
                    <a16:rowId xmlns:a16="http://schemas.microsoft.com/office/drawing/2014/main" val="4127201548"/>
                  </a:ext>
                </a:extLst>
              </a:tr>
              <a:tr h="1300431">
                <a:tc vMerge="1">
                  <a:txBody>
                    <a:bodyPr/>
                    <a:lstStyle/>
                    <a:p>
                      <a:endParaRPr lang="nl-NL" sz="900">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VCLB’er als verlengstuk van de school</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Voor meer ingeschakeld dan de wettelijke opdracht bepaalt</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Moelijk om ‘neen’ te zeggen tegen bepaalde vragen van scholen</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Geen gelijkgerichtheid (elke medewerker doet z’n eigen ding)</a:t>
                      </a:r>
                    </a:p>
                    <a:p>
                      <a:pPr marL="171450" indent="-171450">
                        <a:buFont typeface="Arial" panose="020B0604020202020204" pitchFamily="34" charset="0"/>
                        <a:buChar char="•"/>
                      </a:pPr>
                      <a:endParaRPr lang="nl-NL" sz="900">
                        <a:solidFill>
                          <a:schemeClr val="accent6"/>
                        </a:solidFill>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Gevraagde expertise moeilijk om dit als indivdu allemaal te behappen (onmogelijk om van alle markten thuis te zijn)</a:t>
                      </a:r>
                    </a:p>
                    <a:p>
                      <a:endParaRPr lang="nl-NL" sz="900">
                        <a:latin typeface="+mn-lt"/>
                        <a:cs typeface="Calibri" panose="020F0502020204030204" pitchFamily="34" charset="0"/>
                      </a:endParaRPr>
                    </a:p>
                    <a:p>
                      <a:endParaRPr lang="nl-NL" sz="900">
                        <a:latin typeface="+mn-lt"/>
                        <a:cs typeface="Calibri" panose="020F0502020204030204" pitchFamily="34" charset="0"/>
                      </a:endParaRPr>
                    </a:p>
                  </a:txBody>
                  <a:tcPr/>
                </a:tc>
                <a:extLst>
                  <a:ext uri="{0D108BD9-81ED-4DB2-BD59-A6C34878D82A}">
                    <a16:rowId xmlns:a16="http://schemas.microsoft.com/office/drawing/2014/main" val="844858669"/>
                  </a:ext>
                </a:extLst>
              </a:tr>
            </a:tbl>
          </a:graphicData>
        </a:graphic>
      </p:graphicFrame>
      <p:sp>
        <p:nvSpPr>
          <p:cNvPr id="5" name="Title 1">
            <a:extLst>
              <a:ext uri="{FF2B5EF4-FFF2-40B4-BE49-F238E27FC236}">
                <a16:creationId xmlns:a16="http://schemas.microsoft.com/office/drawing/2014/main" id="{68EB6813-9AFE-3643-8DB4-F74E8BDE8AB4}"/>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Structuur (5)</a:t>
            </a:r>
            <a:endParaRPr lang="en-BE" sz="1800" dirty="0">
              <a:solidFill>
                <a:schemeClr val="accent1"/>
              </a:solidFill>
            </a:endParaRPr>
          </a:p>
        </p:txBody>
      </p:sp>
      <p:sp>
        <p:nvSpPr>
          <p:cNvPr id="6" name="TextBox 5">
            <a:extLst>
              <a:ext uri="{FF2B5EF4-FFF2-40B4-BE49-F238E27FC236}">
                <a16:creationId xmlns:a16="http://schemas.microsoft.com/office/drawing/2014/main" id="{EF4B12C6-6605-E545-984D-516C16E6EE77}"/>
              </a:ext>
            </a:extLst>
          </p:cNvPr>
          <p:cNvSpPr txBox="1"/>
          <p:nvPr/>
        </p:nvSpPr>
        <p:spPr>
          <a:xfrm>
            <a:off x="242866" y="999897"/>
            <a:ext cx="493006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5A) Ontwerpkeuzes: kernprocessen en teams   </a:t>
            </a:r>
            <a:r>
              <a:rPr lang="nl-BE" sz="1349" b="1" cap="small" dirty="0">
                <a:solidFill>
                  <a:schemeClr val="tx2"/>
                </a:solidFill>
                <a:latin typeface="Calibri"/>
              </a:rPr>
              <a:t>Bijkomende toelichting</a:t>
            </a:r>
            <a:endParaRPr kumimoji="0" lang="nl-BE" sz="1349" b="1" i="0" u="none" strike="noStrike" kern="1200" cap="small" spc="0" normalizeH="0" baseline="0" noProof="0" dirty="0">
              <a:ln>
                <a:noFill/>
              </a:ln>
              <a:solidFill>
                <a:schemeClr val="tx2"/>
              </a:solidFill>
              <a:effectLst/>
              <a:uLnTx/>
              <a:uFillTx/>
              <a:latin typeface="Calibri"/>
            </a:endParaRPr>
          </a:p>
        </p:txBody>
      </p:sp>
    </p:spTree>
    <p:extLst>
      <p:ext uri="{BB962C8B-B14F-4D97-AF65-F5344CB8AC3E}">
        <p14:creationId xmlns:p14="http://schemas.microsoft.com/office/powerpoint/2010/main" val="3116154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a:extLst>
              <a:ext uri="{FF2B5EF4-FFF2-40B4-BE49-F238E27FC236}">
                <a16:creationId xmlns:a16="http://schemas.microsoft.com/office/drawing/2014/main" id="{2B476803-C01C-314F-99FF-E03167C70FEE}"/>
              </a:ext>
            </a:extLst>
          </p:cNvPr>
          <p:cNvGraphicFramePr>
            <a:graphicFrameLocks noGrp="1"/>
          </p:cNvGraphicFramePr>
          <p:nvPr>
            <p:extLst/>
          </p:nvPr>
        </p:nvGraphicFramePr>
        <p:xfrm>
          <a:off x="197358" y="300698"/>
          <a:ext cx="8767572" cy="4546867"/>
        </p:xfrm>
        <a:graphic>
          <a:graphicData uri="http://schemas.openxmlformats.org/drawingml/2006/table">
            <a:tbl>
              <a:tblPr firstRow="1" bandRow="1">
                <a:tableStyleId>{22838BEF-8BB2-4498-84A7-C5851F593DF1}</a:tableStyleId>
              </a:tblPr>
              <a:tblGrid>
                <a:gridCol w="1459677">
                  <a:extLst>
                    <a:ext uri="{9D8B030D-6E8A-4147-A177-3AD203B41FA5}">
                      <a16:colId xmlns:a16="http://schemas.microsoft.com/office/drawing/2014/main" val="1873304874"/>
                    </a:ext>
                  </a:extLst>
                </a:gridCol>
                <a:gridCol w="3548791">
                  <a:extLst>
                    <a:ext uri="{9D8B030D-6E8A-4147-A177-3AD203B41FA5}">
                      <a16:colId xmlns:a16="http://schemas.microsoft.com/office/drawing/2014/main" val="4017655655"/>
                    </a:ext>
                  </a:extLst>
                </a:gridCol>
                <a:gridCol w="3759104">
                  <a:extLst>
                    <a:ext uri="{9D8B030D-6E8A-4147-A177-3AD203B41FA5}">
                      <a16:colId xmlns:a16="http://schemas.microsoft.com/office/drawing/2014/main" val="4029167742"/>
                    </a:ext>
                  </a:extLst>
                </a:gridCol>
              </a:tblGrid>
              <a:tr h="365133">
                <a:tc>
                  <a:txBody>
                    <a:bodyPr/>
                    <a:lstStyle/>
                    <a:p>
                      <a:pPr algn="ctr"/>
                      <a:r>
                        <a:rPr lang="nl-NL" sz="1000">
                          <a:latin typeface="+mn-lt"/>
                          <a:cs typeface="Calibri" panose="020F0502020204030204" pitchFamily="34" charset="0"/>
                        </a:rPr>
                        <a:t>Ontwerpkeuze (2)</a:t>
                      </a:r>
                    </a:p>
                  </a:txBody>
                  <a:tcPr/>
                </a:tc>
                <a:tc>
                  <a:txBody>
                    <a:bodyPr/>
                    <a:lstStyle/>
                    <a:p>
                      <a:pPr algn="ctr"/>
                      <a:r>
                        <a:rPr lang="nl-NL" sz="1000">
                          <a:latin typeface="+mn-lt"/>
                          <a:cs typeface="Calibri" panose="020F0502020204030204" pitchFamily="34" charset="0"/>
                        </a:rPr>
                        <a:t>Kwaliteit van dienstverlening</a:t>
                      </a:r>
                    </a:p>
                    <a:p>
                      <a:pPr algn="ctr"/>
                      <a:r>
                        <a:rPr lang="nl-NL" sz="900" b="0">
                          <a:latin typeface="+mn-lt"/>
                          <a:cs typeface="Calibri" panose="020F0502020204030204" pitchFamily="34" charset="0"/>
                        </a:rPr>
                        <a:t>(</a:t>
                      </a:r>
                      <a:r>
                        <a:rPr lang="nl-NL" sz="900" b="0">
                          <a:solidFill>
                            <a:schemeClr val="accent4"/>
                          </a:solidFill>
                          <a:latin typeface="+mn-lt"/>
                          <a:cs typeface="Calibri" panose="020F0502020204030204" pitchFamily="34" charset="0"/>
                        </a:rPr>
                        <a:t>Positieve impact </a:t>
                      </a:r>
                      <a:r>
                        <a:rPr lang="nl-NL" sz="900" b="0">
                          <a:latin typeface="+mn-lt"/>
                          <a:cs typeface="Calibri" panose="020F0502020204030204" pitchFamily="34" charset="0"/>
                        </a:rPr>
                        <a:t>/ </a:t>
                      </a:r>
                      <a:r>
                        <a:rPr lang="nl-NL" sz="900" b="0">
                          <a:solidFill>
                            <a:schemeClr val="accent6"/>
                          </a:solidFill>
                          <a:latin typeface="+mn-lt"/>
                          <a:cs typeface="Calibri" panose="020F0502020204030204" pitchFamily="34" charset="0"/>
                        </a:rPr>
                        <a:t>Riscofactoren-Aandachtspunten</a:t>
                      </a:r>
                      <a:r>
                        <a:rPr lang="nl-NL" sz="900" b="0">
                          <a:latin typeface="+mn-lt"/>
                          <a:cs typeface="Calibri" panose="020F0502020204030204" pitchFamily="34" charset="0"/>
                        </a:rPr>
                        <a:t>)</a:t>
                      </a:r>
                    </a:p>
                  </a:txBody>
                  <a:tcPr/>
                </a:tc>
                <a:tc>
                  <a:txBody>
                    <a:bodyPr/>
                    <a:lstStyle/>
                    <a:p>
                      <a:pPr algn="ctr"/>
                      <a:r>
                        <a:rPr lang="nl-NL" sz="1000">
                          <a:latin typeface="+mn-lt"/>
                          <a:cs typeface="Calibri" panose="020F0502020204030204" pitchFamily="34" charset="0"/>
                        </a:rPr>
                        <a:t>Werkbaarheid/Welbevinden</a:t>
                      </a:r>
                    </a:p>
                    <a:p>
                      <a:pPr algn="ctr"/>
                      <a:r>
                        <a:rPr lang="nl-NL" sz="900" b="0">
                          <a:latin typeface="+mn-lt"/>
                          <a:cs typeface="Calibri" panose="020F0502020204030204" pitchFamily="34" charset="0"/>
                        </a:rPr>
                        <a:t>(</a:t>
                      </a:r>
                      <a:r>
                        <a:rPr lang="nl-NL" sz="900" b="0">
                          <a:solidFill>
                            <a:schemeClr val="accent4"/>
                          </a:solidFill>
                          <a:latin typeface="+mn-lt"/>
                          <a:cs typeface="Calibri" panose="020F0502020204030204" pitchFamily="34" charset="0"/>
                        </a:rPr>
                        <a:t>Positieve impact </a:t>
                      </a:r>
                      <a:r>
                        <a:rPr lang="nl-NL" sz="900" b="0">
                          <a:latin typeface="+mn-lt"/>
                          <a:cs typeface="Calibri" panose="020F0502020204030204" pitchFamily="34" charset="0"/>
                        </a:rPr>
                        <a:t>/ </a:t>
                      </a:r>
                      <a:r>
                        <a:rPr lang="nl-NL" sz="900" b="0">
                          <a:solidFill>
                            <a:schemeClr val="accent6"/>
                          </a:solidFill>
                          <a:latin typeface="+mn-lt"/>
                          <a:cs typeface="Calibri" panose="020F0502020204030204" pitchFamily="34" charset="0"/>
                        </a:rPr>
                        <a:t>Riscofactoren-Aandachtspunten</a:t>
                      </a:r>
                      <a:r>
                        <a:rPr lang="nl-NL" sz="900" b="0">
                          <a:latin typeface="+mn-lt"/>
                          <a:cs typeface="Calibri" panose="020F0502020204030204" pitchFamily="34" charset="0"/>
                        </a:rPr>
                        <a:t>)</a:t>
                      </a:r>
                    </a:p>
                  </a:txBody>
                  <a:tcPr/>
                </a:tc>
                <a:extLst>
                  <a:ext uri="{0D108BD9-81ED-4DB2-BD59-A6C34878D82A}">
                    <a16:rowId xmlns:a16="http://schemas.microsoft.com/office/drawing/2014/main" val="2842639938"/>
                  </a:ext>
                </a:extLst>
              </a:tr>
              <a:tr h="1927900">
                <a:tc rowSpan="2">
                  <a:txBody>
                    <a:bodyPr/>
                    <a:lstStyle/>
                    <a:p>
                      <a:r>
                        <a:rPr lang="nl-NL" sz="900">
                          <a:latin typeface="+mn-lt"/>
                          <a:cs typeface="Calibri" panose="020F0502020204030204" pitchFamily="34" charset="0"/>
                        </a:rPr>
                        <a:t>Schoolnabije teams (KP1-2-6, onthalers) en leerlingnabije teams (KP3-4, trajecters)</a:t>
                      </a:r>
                    </a:p>
                    <a:p>
                      <a:endParaRPr lang="nl-NL" sz="800">
                        <a:latin typeface="+mn-lt"/>
                        <a:cs typeface="Calibri" panose="020F0502020204030204" pitchFamily="34" charset="0"/>
                      </a:endParaRPr>
                    </a:p>
                    <a:p>
                      <a:r>
                        <a:rPr lang="nl-NL" sz="900">
                          <a:latin typeface="+mn-lt"/>
                          <a:cs typeface="Calibri" panose="020F0502020204030204" pitchFamily="34" charset="0"/>
                        </a:rPr>
                        <a:t>(Opmerking:</a:t>
                      </a:r>
                    </a:p>
                    <a:p>
                      <a:r>
                        <a:rPr lang="nl-NL" sz="900">
                          <a:latin typeface="+mn-lt"/>
                          <a:cs typeface="Calibri" panose="020F0502020204030204" pitchFamily="34" charset="0"/>
                        </a:rPr>
                        <a:t>KP3 en 4 worden al dan niet in een ander team gelegd om te vermijden dat aandacht en tijd voor KP4 verdwijnt wegens wachtlijsten bij KP3)</a:t>
                      </a:r>
                    </a:p>
                    <a:p>
                      <a:endParaRPr lang="nl-NL" sz="800">
                        <a:latin typeface="+mn-lt"/>
                        <a:cs typeface="Calibri" panose="020F0502020204030204" pitchFamily="34" charset="0"/>
                      </a:endParaRPr>
                    </a:p>
                    <a:p>
                      <a:endParaRPr lang="nl-NL" sz="800">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Beter zicht op welke casussen worden aangemeld</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Scholen wijzen op hun rol in het zorgcontinuum (fase 1) en casussen ‘terugduwen’</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Alle scholen krijgen dezelfde informatie</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Elkaar als collega’s ondersteunen (1 team met dezelfde opdracht)</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Meer onafhankelijkheid</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Meer gelijkgericht (“de lijken vallen uit de kast”)</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Meer tijd om zich ook op ouders en leerlingen te richten (bvb. aanpassing van openingsuren)</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Belangen van de leerling meer behartigen</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Continuïteit kunnen borgen als leerling van school verandert</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Betere opvolging van grotere gezinnen</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Scholen appreciëren ervaren trajectbegeleiders (casus woren intensief opgevolgd)</a:t>
                      </a:r>
                    </a:p>
                  </a:txBody>
                  <a:tcPr/>
                </a:tc>
                <a:tc>
                  <a:txBody>
                    <a:bodyPr/>
                    <a:lstStyle/>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Meer focussen op ofwel schoolondersteuning ofwel begeleiding van leerlingen</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Ingezet op talenten en expertise</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Expertise kan worden uitgebouwd. </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Meer focus en rust in het werk?</a:t>
                      </a:r>
                    </a:p>
                    <a:p>
                      <a:endParaRPr lang="nl-NL" sz="900">
                        <a:latin typeface="+mn-lt"/>
                        <a:cs typeface="Calibri" panose="020F0502020204030204" pitchFamily="34" charset="0"/>
                      </a:endParaRPr>
                    </a:p>
                  </a:txBody>
                  <a:tcPr/>
                </a:tc>
                <a:extLst>
                  <a:ext uri="{0D108BD9-81ED-4DB2-BD59-A6C34878D82A}">
                    <a16:rowId xmlns:a16="http://schemas.microsoft.com/office/drawing/2014/main" val="2254850096"/>
                  </a:ext>
                </a:extLst>
              </a:tr>
              <a:tr h="2017027">
                <a:tc vMerge="1">
                  <a:txBody>
                    <a:bodyPr/>
                    <a:lstStyle/>
                    <a:p>
                      <a:endParaRPr lang="nl-NL" sz="900">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Langere doorlooptijd</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M</a:t>
                      </a:r>
                      <a:r>
                        <a:rPr lang="nl-NL" sz="900" baseline="0">
                          <a:solidFill>
                            <a:schemeClr val="accent6"/>
                          </a:solidFill>
                          <a:latin typeface="+mn-lt"/>
                          <a:cs typeface="Calibri" panose="020F0502020204030204" pitchFamily="34" charset="0"/>
                        </a:rPr>
                        <a:t>inder ‘onderhandelen’ en tussenstappen zoeken: conflict met de belangen van de school</a:t>
                      </a:r>
                      <a:endParaRPr lang="nl-NL" sz="900">
                        <a:solidFill>
                          <a:schemeClr val="accent6"/>
                        </a:solidFill>
                        <a:latin typeface="+mn-lt"/>
                        <a:cs typeface="Calibri" panose="020F0502020204030204" pitchFamily="34" charset="0"/>
                      </a:endParaRP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Trajecters kennen context van scholen soms niet</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Inefficiëntie: met meerdere mensen op dezelfde dag op dezelfde school, dingen gebeuren dubbel</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Gevoel dat het ‘overzicht’ verdwijnt</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Scholen vergelijken VCLB’ers (“waarom werkt de ene zus en andere zo?”), spelen ze tegen elkaar uitspelen en gaan ‘shoppen’</a:t>
                      </a:r>
                    </a:p>
                    <a:p>
                      <a:pPr marL="171450" indent="-171450">
                        <a:buFont typeface="Arial" panose="020B0604020202020204" pitchFamily="34" charset="0"/>
                        <a:buChar char="•"/>
                      </a:pPr>
                      <a:endParaRPr lang="nl-NL" sz="900">
                        <a:latin typeface="+mn-lt"/>
                        <a:cs typeface="Calibri" panose="020F0502020204030204" pitchFamily="34" charset="0"/>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900">
                          <a:solidFill>
                            <a:schemeClr val="accent6"/>
                          </a:solidFill>
                          <a:latin typeface="+mn-lt"/>
                          <a:cs typeface="Calibri" panose="020F0502020204030204" pitchFamily="34" charset="0"/>
                        </a:rPr>
                        <a:t>Ontstaan van wij-zij-cultuur tussen onthalers en trajecters (‘casus over het muurtje gooien’), onthalers voelen zich niet gewaardeerd als er ‘een casus terugkeert’ en hun expertise in vraag wordt gesteld</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VCLB’er zich moet verdedigen/verantwoorden waarom bepaalde zaken niet meer (direct) worden opgepakt; minder waardering; vooral onthalers in vuurlinie</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Werk minder zinvol omdat casussen niet van A-Z kunnen worden afgewerkt en men binding met de school verliest, geen nazorg meer kan bieden, ... (Onthalers voelen zich bijvoorbeeld minder verantwoordelijk voor en verbonden met een groep van lln)</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Meer plannen, mailen, afspraken maken, en afstanden afleggen</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Voor artsen en verpleegkundigen is het niet eenvoudig om in 2 teams te zitten</a:t>
                      </a:r>
                    </a:p>
                  </a:txBody>
                  <a:tcPr/>
                </a:tc>
                <a:extLst>
                  <a:ext uri="{0D108BD9-81ED-4DB2-BD59-A6C34878D82A}">
                    <a16:rowId xmlns:a16="http://schemas.microsoft.com/office/drawing/2014/main" val="2107875070"/>
                  </a:ext>
                </a:extLst>
              </a:tr>
            </a:tbl>
          </a:graphicData>
        </a:graphic>
      </p:graphicFrame>
    </p:spTree>
    <p:extLst>
      <p:ext uri="{BB962C8B-B14F-4D97-AF65-F5344CB8AC3E}">
        <p14:creationId xmlns:p14="http://schemas.microsoft.com/office/powerpoint/2010/main" val="3587792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a:extLst>
              <a:ext uri="{FF2B5EF4-FFF2-40B4-BE49-F238E27FC236}">
                <a16:creationId xmlns:a16="http://schemas.microsoft.com/office/drawing/2014/main" id="{2B476803-C01C-314F-99FF-E03167C70FEE}"/>
              </a:ext>
            </a:extLst>
          </p:cNvPr>
          <p:cNvGraphicFramePr>
            <a:graphicFrameLocks noGrp="1"/>
          </p:cNvGraphicFramePr>
          <p:nvPr>
            <p:extLst/>
          </p:nvPr>
        </p:nvGraphicFramePr>
        <p:xfrm>
          <a:off x="200407" y="1415891"/>
          <a:ext cx="8712707" cy="2743200"/>
        </p:xfrm>
        <a:graphic>
          <a:graphicData uri="http://schemas.openxmlformats.org/drawingml/2006/table">
            <a:tbl>
              <a:tblPr firstRow="1" bandRow="1">
                <a:tableStyleId>{22838BEF-8BB2-4498-84A7-C5851F593DF1}</a:tableStyleId>
              </a:tblPr>
              <a:tblGrid>
                <a:gridCol w="1486193">
                  <a:extLst>
                    <a:ext uri="{9D8B030D-6E8A-4147-A177-3AD203B41FA5}">
                      <a16:colId xmlns:a16="http://schemas.microsoft.com/office/drawing/2014/main" val="1873304874"/>
                    </a:ext>
                  </a:extLst>
                </a:gridCol>
                <a:gridCol w="3613257">
                  <a:extLst>
                    <a:ext uri="{9D8B030D-6E8A-4147-A177-3AD203B41FA5}">
                      <a16:colId xmlns:a16="http://schemas.microsoft.com/office/drawing/2014/main" val="4017655655"/>
                    </a:ext>
                  </a:extLst>
                </a:gridCol>
                <a:gridCol w="3613257">
                  <a:extLst>
                    <a:ext uri="{9D8B030D-6E8A-4147-A177-3AD203B41FA5}">
                      <a16:colId xmlns:a16="http://schemas.microsoft.com/office/drawing/2014/main" val="4029167742"/>
                    </a:ext>
                  </a:extLst>
                </a:gridCol>
              </a:tblGrid>
              <a:tr h="233962">
                <a:tc>
                  <a:txBody>
                    <a:bodyPr/>
                    <a:lstStyle/>
                    <a:p>
                      <a:pPr algn="ctr"/>
                      <a:r>
                        <a:rPr lang="nl-NL" sz="1000">
                          <a:latin typeface="+mn-lt"/>
                          <a:cs typeface="Calibri" panose="020F0502020204030204" pitchFamily="34" charset="0"/>
                        </a:rPr>
                        <a:t>Ontwerpkeuze (3)</a:t>
                      </a:r>
                    </a:p>
                  </a:txBody>
                  <a:tcPr/>
                </a:tc>
                <a:tc>
                  <a:txBody>
                    <a:bodyPr/>
                    <a:lstStyle/>
                    <a:p>
                      <a:pPr algn="ctr"/>
                      <a:r>
                        <a:rPr lang="nl-NL" sz="1000">
                          <a:latin typeface="+mn-lt"/>
                          <a:cs typeface="Calibri" panose="020F0502020204030204" pitchFamily="34" charset="0"/>
                        </a:rPr>
                        <a:t>Kwaliteit van dienstverlening</a:t>
                      </a:r>
                    </a:p>
                    <a:p>
                      <a:pPr algn="ctr"/>
                      <a:r>
                        <a:rPr lang="nl-NL" sz="800" b="0">
                          <a:latin typeface="+mn-lt"/>
                          <a:cs typeface="Calibri" panose="020F0502020204030204" pitchFamily="34" charset="0"/>
                        </a:rPr>
                        <a:t>(</a:t>
                      </a:r>
                      <a:r>
                        <a:rPr lang="nl-NL" sz="800" b="0">
                          <a:solidFill>
                            <a:schemeClr val="accent4"/>
                          </a:solidFill>
                          <a:latin typeface="+mn-lt"/>
                          <a:cs typeface="Calibri" panose="020F0502020204030204" pitchFamily="34" charset="0"/>
                        </a:rPr>
                        <a:t>Positieve impact </a:t>
                      </a:r>
                      <a:r>
                        <a:rPr lang="nl-NL" sz="800" b="0">
                          <a:latin typeface="+mn-lt"/>
                          <a:cs typeface="Calibri" panose="020F0502020204030204" pitchFamily="34" charset="0"/>
                        </a:rPr>
                        <a:t>/ </a:t>
                      </a:r>
                      <a:r>
                        <a:rPr lang="nl-NL" sz="800" b="0">
                          <a:solidFill>
                            <a:schemeClr val="accent6"/>
                          </a:solidFill>
                          <a:latin typeface="+mn-lt"/>
                          <a:cs typeface="Calibri" panose="020F0502020204030204" pitchFamily="34" charset="0"/>
                        </a:rPr>
                        <a:t>Riscofactoren-Aandachtspunten</a:t>
                      </a:r>
                      <a:r>
                        <a:rPr lang="nl-NL" sz="800" b="0">
                          <a:latin typeface="+mn-lt"/>
                          <a:cs typeface="Calibri" panose="020F0502020204030204" pitchFamily="34" charset="0"/>
                        </a:rPr>
                        <a:t>)</a:t>
                      </a:r>
                    </a:p>
                  </a:txBody>
                  <a:tcPr/>
                </a:tc>
                <a:tc>
                  <a:txBody>
                    <a:bodyPr/>
                    <a:lstStyle/>
                    <a:p>
                      <a:pPr algn="ctr"/>
                      <a:r>
                        <a:rPr lang="nl-NL" sz="1000">
                          <a:latin typeface="+mn-lt"/>
                          <a:cs typeface="Calibri" panose="020F0502020204030204" pitchFamily="34" charset="0"/>
                        </a:rPr>
                        <a:t>Werkbaarheid/Welbevinden</a:t>
                      </a:r>
                    </a:p>
                    <a:p>
                      <a:pPr algn="ctr"/>
                      <a:r>
                        <a:rPr lang="nl-NL" sz="800" b="0">
                          <a:latin typeface="+mn-lt"/>
                          <a:cs typeface="Calibri" panose="020F0502020204030204" pitchFamily="34" charset="0"/>
                        </a:rPr>
                        <a:t>(</a:t>
                      </a:r>
                      <a:r>
                        <a:rPr lang="nl-NL" sz="800" b="0">
                          <a:solidFill>
                            <a:schemeClr val="accent4"/>
                          </a:solidFill>
                          <a:latin typeface="+mn-lt"/>
                          <a:cs typeface="Calibri" panose="020F0502020204030204" pitchFamily="34" charset="0"/>
                        </a:rPr>
                        <a:t>Positieve impact </a:t>
                      </a:r>
                      <a:r>
                        <a:rPr lang="nl-NL" sz="800" b="0">
                          <a:latin typeface="+mn-lt"/>
                          <a:cs typeface="Calibri" panose="020F0502020204030204" pitchFamily="34" charset="0"/>
                        </a:rPr>
                        <a:t>/ </a:t>
                      </a:r>
                      <a:r>
                        <a:rPr lang="nl-NL" sz="800" b="0">
                          <a:solidFill>
                            <a:schemeClr val="accent6"/>
                          </a:solidFill>
                          <a:latin typeface="+mn-lt"/>
                          <a:cs typeface="Calibri" panose="020F0502020204030204" pitchFamily="34" charset="0"/>
                        </a:rPr>
                        <a:t>Riscofactoren-Aandachtspunten</a:t>
                      </a:r>
                      <a:r>
                        <a:rPr lang="nl-NL" sz="800" b="0">
                          <a:latin typeface="+mn-lt"/>
                          <a:cs typeface="Calibri" panose="020F0502020204030204" pitchFamily="34" charset="0"/>
                        </a:rPr>
                        <a:t>)</a:t>
                      </a:r>
                    </a:p>
                  </a:txBody>
                  <a:tcPr/>
                </a:tc>
                <a:extLst>
                  <a:ext uri="{0D108BD9-81ED-4DB2-BD59-A6C34878D82A}">
                    <a16:rowId xmlns:a16="http://schemas.microsoft.com/office/drawing/2014/main" val="2842639938"/>
                  </a:ext>
                </a:extLst>
              </a:tr>
              <a:tr h="729960">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900">
                          <a:latin typeface="+mn-lt"/>
                          <a:cs typeface="Calibri" panose="020F0502020204030204" pitchFamily="34" charset="0"/>
                        </a:rPr>
                        <a:t>KP1-2-3-4-6 in 1 team, waarbinnen KP1-2-6 en KP3/4 door aparte mensen (rollen) worden opgenomen</a:t>
                      </a:r>
                    </a:p>
                  </a:txBody>
                  <a:tcPr/>
                </a:tc>
                <a:tc>
                  <a:txBody>
                    <a:bodyPr/>
                    <a:lstStyle/>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Idem als (2)</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Hypothese: doordat de rollen KP1-2-6 (onthaler) en KP3-4 (trajecter) in hetzelfde team zitten, kan er misschien </a:t>
                      </a:r>
                    </a:p>
                    <a:p>
                      <a:pPr marL="628650" lvl="1" indent="-171450">
                        <a:buFont typeface="Arial" panose="020B0604020202020204" pitchFamily="34" charset="0"/>
                        <a:buChar char="•"/>
                      </a:pPr>
                      <a:r>
                        <a:rPr lang="nl-NL" sz="900">
                          <a:solidFill>
                            <a:schemeClr val="accent4"/>
                          </a:solidFill>
                          <a:latin typeface="+mn-lt"/>
                          <a:cs typeface="Calibri" panose="020F0502020204030204" pitchFamily="34" charset="0"/>
                        </a:rPr>
                        <a:t>een betere onderlinge afstemming zijn (vraag wordt meteen tijdens dispatch op teamvergadering besproken)</a:t>
                      </a:r>
                    </a:p>
                    <a:p>
                      <a:pPr marL="628650" lvl="1" indent="-171450">
                        <a:buFont typeface="Arial" panose="020B0604020202020204" pitchFamily="34" charset="0"/>
                        <a:buChar char="•"/>
                      </a:pPr>
                      <a:r>
                        <a:rPr lang="nl-NL" sz="900">
                          <a:solidFill>
                            <a:schemeClr val="accent4"/>
                          </a:solidFill>
                          <a:latin typeface="+mn-lt"/>
                          <a:cs typeface="Calibri" panose="020F0502020204030204" pitchFamily="34" charset="0"/>
                        </a:rPr>
                        <a:t>proactiever gewerkt worden</a:t>
                      </a:r>
                    </a:p>
                    <a:p>
                      <a:pPr marL="628650" lvl="1" indent="-171450">
                        <a:buFont typeface="Arial" panose="020B0604020202020204" pitchFamily="34" charset="0"/>
                        <a:buChar char="•"/>
                      </a:pPr>
                      <a:r>
                        <a:rPr lang="nl-NL" sz="900">
                          <a:solidFill>
                            <a:schemeClr val="accent4"/>
                          </a:solidFill>
                          <a:latin typeface="+mn-lt"/>
                          <a:cs typeface="Calibri" panose="020F0502020204030204" pitchFamily="34" charset="0"/>
                        </a:rPr>
                        <a:t>makkelijker feedback worden gegeven</a:t>
                      </a:r>
                    </a:p>
                    <a:p>
                      <a:pPr marL="628650" lvl="1" indent="-171450">
                        <a:buFont typeface="Arial" panose="020B0604020202020204" pitchFamily="34" charset="0"/>
                        <a:buChar char="•"/>
                      </a:pPr>
                      <a:r>
                        <a:rPr lang="nl-NL" sz="900">
                          <a:solidFill>
                            <a:schemeClr val="accent4"/>
                          </a:solidFill>
                          <a:latin typeface="+mn-lt"/>
                          <a:cs typeface="Calibri" panose="020F0502020204030204" pitchFamily="34" charset="0"/>
                        </a:rPr>
                        <a:t>sneller geleerd worden uit bepaalde trajecten (om dit dan ook terug te koppelen naar de betrokken scholen)</a:t>
                      </a:r>
                    </a:p>
                    <a:p>
                      <a:pPr marL="171450" lvl="0" indent="-171450">
                        <a:buFont typeface="Arial" panose="020B0604020202020204" pitchFamily="34" charset="0"/>
                        <a:buChar char="•"/>
                      </a:pPr>
                      <a:r>
                        <a:rPr lang="nl-NL" sz="900">
                          <a:solidFill>
                            <a:schemeClr val="accent4"/>
                          </a:solidFill>
                          <a:latin typeface="+mn-lt"/>
                          <a:cs typeface="Calibri" panose="020F0502020204030204" pitchFamily="34" charset="0"/>
                        </a:rPr>
                        <a:t>Zich meer‘als team’ profileren naar scholen</a:t>
                      </a:r>
                    </a:p>
                    <a:p>
                      <a:pPr marL="171450" indent="-171450">
                        <a:buFont typeface="Arial" panose="020B0604020202020204" pitchFamily="34" charset="0"/>
                        <a:buChar char="•"/>
                      </a:pPr>
                      <a:endParaRPr lang="nl-NL" sz="900">
                        <a:solidFill>
                          <a:schemeClr val="accent4"/>
                        </a:solidFill>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Idem als (2)</a:t>
                      </a:r>
                    </a:p>
                    <a:p>
                      <a:pPr marL="171450" indent="-171450">
                        <a:buFont typeface="Arial" panose="020B0604020202020204" pitchFamily="34" charset="0"/>
                        <a:buChar char="•"/>
                      </a:pPr>
                      <a:r>
                        <a:rPr lang="nl-NL" sz="900">
                          <a:solidFill>
                            <a:schemeClr val="accent4"/>
                          </a:solidFill>
                          <a:latin typeface="+mn-lt"/>
                          <a:cs typeface="Calibri" panose="020F0502020204030204" pitchFamily="34" charset="0"/>
                        </a:rPr>
                        <a:t>Hypothese: bij een grote ‘case load’ (wachtlijsten) bij KP3(-4) kan onthaler sneller worden ingeschakeld om bepaalde taken op te nemen (en collega zodoende te ontlasten)</a:t>
                      </a:r>
                    </a:p>
                    <a:p>
                      <a:pPr marL="171450" indent="-171450">
                        <a:buFont typeface="Arial" panose="020B0604020202020204" pitchFamily="34" charset="0"/>
                        <a:buChar char="•"/>
                      </a:pPr>
                      <a:endParaRPr lang="nl-NL" sz="900">
                        <a:solidFill>
                          <a:schemeClr val="accent4"/>
                        </a:solidFill>
                        <a:latin typeface="+mn-lt"/>
                        <a:cs typeface="Calibri" panose="020F0502020204030204" pitchFamily="34" charset="0"/>
                      </a:endParaRPr>
                    </a:p>
                    <a:p>
                      <a:endParaRPr lang="nl-NL" sz="900">
                        <a:latin typeface="+mn-lt"/>
                        <a:cs typeface="Calibri" panose="020F0502020204030204" pitchFamily="34" charset="0"/>
                      </a:endParaRPr>
                    </a:p>
                  </a:txBody>
                  <a:tcPr/>
                </a:tc>
                <a:extLst>
                  <a:ext uri="{0D108BD9-81ED-4DB2-BD59-A6C34878D82A}">
                    <a16:rowId xmlns:a16="http://schemas.microsoft.com/office/drawing/2014/main" val="2254850096"/>
                  </a:ext>
                </a:extLst>
              </a:tr>
              <a:tr h="561508">
                <a:tc vMerge="1">
                  <a:txBody>
                    <a:bodyPr/>
                    <a:lstStyle/>
                    <a:p>
                      <a:endParaRPr lang="nl-NL" sz="900">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Idem als (2)</a:t>
                      </a:r>
                    </a:p>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Risico op een vervaging tussen de rollen: teamleden nemen alle rollen (KP’s) op en men werkt eigenlijk in model (1)</a:t>
                      </a:r>
                    </a:p>
                    <a:p>
                      <a:pPr marL="171450" indent="-171450">
                        <a:buFont typeface="Arial" panose="020B0604020202020204" pitchFamily="34" charset="0"/>
                        <a:buChar char="•"/>
                      </a:pPr>
                      <a:endParaRPr lang="nl-NL" sz="900">
                        <a:latin typeface="+mn-lt"/>
                        <a:cs typeface="Calibri" panose="020F0502020204030204" pitchFamily="34" charset="0"/>
                      </a:endParaRPr>
                    </a:p>
                  </a:txBody>
                  <a:tcPr/>
                </a:tc>
                <a:tc>
                  <a:txBody>
                    <a:bodyPr/>
                    <a:lstStyle/>
                    <a:p>
                      <a:pPr marL="171450" indent="-171450">
                        <a:buFont typeface="Arial" panose="020B0604020202020204" pitchFamily="34" charset="0"/>
                        <a:buChar char="•"/>
                      </a:pPr>
                      <a:r>
                        <a:rPr lang="nl-NL" sz="900">
                          <a:solidFill>
                            <a:schemeClr val="accent6"/>
                          </a:solidFill>
                          <a:latin typeface="+mn-lt"/>
                          <a:cs typeface="Calibri" panose="020F0502020204030204" pitchFamily="34" charset="0"/>
                        </a:rPr>
                        <a:t>Idem als (2)</a:t>
                      </a:r>
                      <a:endParaRPr lang="nl-NL" sz="900">
                        <a:latin typeface="+mn-lt"/>
                        <a:cs typeface="Calibri" panose="020F0502020204030204" pitchFamily="34" charset="0"/>
                      </a:endParaRPr>
                    </a:p>
                  </a:txBody>
                  <a:tcPr/>
                </a:tc>
                <a:extLst>
                  <a:ext uri="{0D108BD9-81ED-4DB2-BD59-A6C34878D82A}">
                    <a16:rowId xmlns:a16="http://schemas.microsoft.com/office/drawing/2014/main" val="2107875070"/>
                  </a:ext>
                </a:extLst>
              </a:tr>
            </a:tbl>
          </a:graphicData>
        </a:graphic>
      </p:graphicFrame>
    </p:spTree>
    <p:extLst>
      <p:ext uri="{BB962C8B-B14F-4D97-AF65-F5344CB8AC3E}">
        <p14:creationId xmlns:p14="http://schemas.microsoft.com/office/powerpoint/2010/main" val="1768393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Structuur (5)</a:t>
            </a:r>
            <a:endParaRPr lang="en-BE" sz="1800" dirty="0">
              <a:solidFill>
                <a:schemeClr val="accent1"/>
              </a:solidFill>
            </a:endParaRPr>
          </a:p>
        </p:txBody>
      </p:sp>
      <p:sp>
        <p:nvSpPr>
          <p:cNvPr id="8" name="TextBox 7"/>
          <p:cNvSpPr txBox="1"/>
          <p:nvPr/>
        </p:nvSpPr>
        <p:spPr>
          <a:xfrm>
            <a:off x="242866" y="999897"/>
            <a:ext cx="705693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5.2) Teamgrootte en -samenstelling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Zijn de teams niet te klein of te groot? Hebben ze de juiste samenstelling qua disciplines, expertise en ervaring? Onderbemand?</a:t>
            </a:r>
          </a:p>
          <a:p>
            <a:pPr marL="171450" indent="-171450" defTabSz="685800">
              <a:buFont typeface="Arial" panose="020B0604020202020204" pitchFamily="34" charset="0"/>
              <a:buChar char="•"/>
            </a:pPr>
            <a:r>
              <a:rPr lang="nl-BE" sz="1200" b="1" noProof="1">
                <a:solidFill>
                  <a:schemeClr val="accent2"/>
                </a:solidFill>
                <a:latin typeface="Calibri"/>
              </a:rPr>
              <a:t>Enkele citaten:</a:t>
            </a:r>
            <a:r>
              <a:rPr lang="nl-BE" sz="1200" noProof="1">
                <a:solidFill>
                  <a:schemeClr val="accent2"/>
                </a:solidFill>
                <a:latin typeface="Calibri"/>
              </a:rPr>
              <a:t> </a:t>
            </a:r>
            <a:r>
              <a:rPr lang="nl-BE" sz="1200" i="1" noProof="1">
                <a:solidFill>
                  <a:schemeClr val="accent2"/>
                </a:solidFill>
                <a:latin typeface="Calibri"/>
              </a:rPr>
              <a:t>”Belangrijk om goed na te denken over wie je in de functie van onthaler versus trajecter zet" ; “Goed nagaan wie je waar zet” ; “De mensen die het dit jaar moeilijk hadden, waren mensen die in een rol geduwd zijn” ; ”Moeilijk om als interim om in goed draaiend team te komen”</a:t>
            </a:r>
          </a:p>
          <a:p>
            <a:pPr marL="171450" indent="-171450" defTabSz="685800">
              <a:buFont typeface="Arial" panose="020B0604020202020204" pitchFamily="34" charset="0"/>
              <a:buChar char="•"/>
            </a:pPr>
            <a:endParaRPr lang="nl-BE" sz="1200" noProof="1">
              <a:solidFill>
                <a:schemeClr val="accent2"/>
              </a:solidFill>
              <a:latin typeface="Calibri"/>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Groot genoeg, maar niet te groot</a:t>
            </a:r>
          </a:p>
          <a:p>
            <a:pPr marL="628650" lvl="1" indent="-171450" defTabSz="685800">
              <a:buFont typeface="Arial" panose="020B0604020202020204" pitchFamily="34" charset="0"/>
              <a:buChar char="•"/>
            </a:pPr>
            <a:r>
              <a:rPr lang="nl-BE" sz="1200" b="1" noProof="1">
                <a:solidFill>
                  <a:schemeClr val="accent2"/>
                </a:solidFill>
                <a:latin typeface="Calibri"/>
              </a:rPr>
              <a:t>Te klein? </a:t>
            </a:r>
            <a:r>
              <a:rPr lang="nl-BE" sz="1200" noProof="1">
                <a:solidFill>
                  <a:schemeClr val="accent2"/>
                </a:solidFill>
                <a:latin typeface="Calibri"/>
              </a:rPr>
              <a:t>Te weinig expertise, back-up, onderbemanning, ...</a:t>
            </a:r>
          </a:p>
          <a:p>
            <a:pPr marL="628650" lvl="1" indent="-171450" defTabSz="685800">
              <a:buFont typeface="Arial" panose="020B0604020202020204" pitchFamily="34" charset="0"/>
              <a:buChar char="•"/>
            </a:pPr>
            <a:r>
              <a:rPr lang="nl-BE" sz="1200" b="1" noProof="1">
                <a:solidFill>
                  <a:schemeClr val="accent2"/>
                </a:solidFill>
                <a:latin typeface="Calibri"/>
              </a:rPr>
              <a:t>Te groot (&gt;12 pp)? </a:t>
            </a:r>
            <a:r>
              <a:rPr lang="nl-BE" sz="1200" noProof="1">
                <a:solidFill>
                  <a:schemeClr val="accent2"/>
                </a:solidFill>
                <a:latin typeface="Calibri"/>
              </a:rPr>
              <a:t>Kliekjes, minder goede samenwerking, ...</a:t>
            </a:r>
          </a:p>
          <a:p>
            <a:pPr marL="171450" indent="-171450" defTabSz="685800">
              <a:buFont typeface="Arial" panose="020B0604020202020204" pitchFamily="34" charset="0"/>
              <a:buChar char="•"/>
            </a:pPr>
            <a:r>
              <a:rPr lang="nl-BE" sz="1200" b="1" noProof="1">
                <a:solidFill>
                  <a:schemeClr val="accent2"/>
                </a:solidFill>
                <a:latin typeface="Calibri"/>
              </a:rPr>
              <a:t>Evenwichtige samenstelling, voldoende ervaring? </a:t>
            </a:r>
            <a:r>
              <a:rPr lang="nl-BE" sz="1200" noProof="1">
                <a:solidFill>
                  <a:schemeClr val="accent2"/>
                </a:solidFill>
                <a:latin typeface="Calibri"/>
              </a:rPr>
              <a:t>Valkuil: jong(st)e MW’s als onthaler</a:t>
            </a:r>
          </a:p>
          <a:p>
            <a:pPr marL="171450" indent="-171450" defTabSz="685800">
              <a:buFont typeface="Arial" panose="020B0604020202020204" pitchFamily="34" charset="0"/>
              <a:buChar char="•"/>
            </a:pPr>
            <a:r>
              <a:rPr lang="nl-BE" sz="1200" b="1" noProof="1">
                <a:solidFill>
                  <a:schemeClr val="accent2"/>
                </a:solidFill>
                <a:latin typeface="Calibri"/>
              </a:rPr>
              <a:t>Aantal voltijdsen/deeltijdsen per team?</a:t>
            </a:r>
          </a:p>
          <a:p>
            <a:pPr marL="171450" indent="-171450" defTabSz="685800">
              <a:buFont typeface="Arial" panose="020B0604020202020204" pitchFamily="34" charset="0"/>
              <a:buChar char="•"/>
            </a:pPr>
            <a:r>
              <a:rPr lang="nl-BE" sz="1200" b="1" noProof="1">
                <a:solidFill>
                  <a:schemeClr val="accent2"/>
                </a:solidFill>
                <a:latin typeface="Calibri"/>
              </a:rPr>
              <a:t>Inzetten en inwerken van interimarissen?</a:t>
            </a:r>
          </a:p>
          <a:p>
            <a:pPr marL="171450" indent="-171450" defTabSz="685800">
              <a:buFont typeface="Arial" panose="020B0604020202020204" pitchFamily="34" charset="0"/>
              <a:buChar char="•"/>
            </a:pPr>
            <a:endParaRPr lang="nl-BE" sz="1200" b="1" noProof="1">
              <a:solidFill>
                <a:schemeClr val="accent2"/>
              </a:solidFill>
              <a:latin typeface="Calibri"/>
            </a:endParaRP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6000"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Goed nagaan wie in welk team komt</a:t>
            </a:r>
          </a:p>
          <a:p>
            <a:pPr marL="171450" indent="-171450" defTabSz="685800">
              <a:buFont typeface="Arial" panose="020B0604020202020204" pitchFamily="34" charset="0"/>
              <a:buChar char="•"/>
            </a:pPr>
            <a:r>
              <a:rPr lang="nl-BE" sz="1200" b="1" noProof="1">
                <a:solidFill>
                  <a:schemeClr val="accent2"/>
                </a:solidFill>
                <a:latin typeface="Calibri"/>
              </a:rPr>
              <a:t>Teamsamenstelling: vrijwillig vs verplicht</a:t>
            </a:r>
          </a:p>
          <a:p>
            <a:pPr marL="171450" indent="-171450" defTabSz="685800">
              <a:buFont typeface="Arial" panose="020B0604020202020204" pitchFamily="34" charset="0"/>
              <a:buChar char="•"/>
            </a:pPr>
            <a:r>
              <a:rPr lang="nl-BE" sz="1200" b="1" noProof="1">
                <a:solidFill>
                  <a:schemeClr val="accent2"/>
                </a:solidFill>
                <a:latin typeface="Calibri"/>
              </a:rPr>
              <a:t>Sterke profielen met ervaring nodig als onthaler</a:t>
            </a:r>
          </a:p>
          <a:p>
            <a:pPr marL="171450" indent="-171450" defTabSz="685800">
              <a:buFont typeface="Arial" panose="020B0604020202020204" pitchFamily="34" charset="0"/>
              <a:buChar char="•"/>
            </a:pPr>
            <a:r>
              <a:rPr lang="nl-BE" sz="1200" b="1" noProof="1">
                <a:solidFill>
                  <a:schemeClr val="accent2"/>
                </a:solidFill>
                <a:latin typeface="Calibri"/>
              </a:rPr>
              <a:t>VCLB Maasland: vasthouden aan min. 40% onthaal</a:t>
            </a:r>
          </a:p>
          <a:p>
            <a:pPr marL="171450" indent="-171450" defTabSz="685800">
              <a:buFont typeface="Arial" panose="020B0604020202020204" pitchFamily="34" charset="0"/>
              <a:buChar char="•"/>
            </a:pPr>
            <a:r>
              <a:rPr lang="nl-BE" sz="1200" b="1" noProof="1">
                <a:solidFill>
                  <a:schemeClr val="accent2"/>
                </a:solidFill>
                <a:latin typeface="Calibri"/>
              </a:rPr>
              <a:t>Transparantie over omkaderingsgewichten</a:t>
            </a:r>
          </a:p>
          <a:p>
            <a:pPr marL="171450" indent="-171450" defTabSz="685800">
              <a:buFont typeface="Arial" panose="020B0604020202020204" pitchFamily="34" charset="0"/>
              <a:buChar char="•"/>
            </a:pPr>
            <a:r>
              <a:rPr lang="nl-BE" sz="1200" b="1" noProof="1">
                <a:solidFill>
                  <a:schemeClr val="accent2"/>
                </a:solidFill>
                <a:latin typeface="Calibri"/>
              </a:rPr>
              <a:t>Opleiding van onthalers </a:t>
            </a:r>
            <a:r>
              <a:rPr lang="nl-BE" sz="1050" b="1" noProof="1">
                <a:solidFill>
                  <a:schemeClr val="accent2"/>
                </a:solidFill>
                <a:latin typeface="Calibri"/>
              </a:rPr>
              <a:t>(VCLB Limburg) / </a:t>
            </a:r>
            <a:r>
              <a:rPr lang="nl-BE" sz="1200" b="1" noProof="1">
                <a:solidFill>
                  <a:schemeClr val="accent2"/>
                </a:solidFill>
                <a:latin typeface="Calibri"/>
              </a:rPr>
              <a:t>Ondersteuning van onthalers</a:t>
            </a:r>
            <a:r>
              <a:rPr lang="nl-BE" sz="1050" b="1" noProof="1">
                <a:solidFill>
                  <a:schemeClr val="accent2"/>
                </a:solidFill>
                <a:latin typeface="Calibri"/>
              </a:rPr>
              <a:t> (VCLB Ninove)</a:t>
            </a: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Peter-/metersysteem</a:t>
            </a:r>
          </a:p>
          <a:p>
            <a:pPr marL="171450" indent="-171450" defTabSz="685800">
              <a:buFont typeface="Arial" panose="020B0604020202020204" pitchFamily="34" charset="0"/>
              <a:buChar char="•"/>
            </a:pPr>
            <a:endParaRPr lang="nl-BE" sz="1200" noProof="1">
              <a:solidFill>
                <a:schemeClr val="accent2"/>
              </a:solidFill>
              <a:latin typeface="Calibri"/>
            </a:endParaRPr>
          </a:p>
        </p:txBody>
      </p:sp>
      <p:sp>
        <p:nvSpPr>
          <p:cNvPr id="13" name="TextBox 12"/>
          <p:cNvSpPr txBox="1"/>
          <p:nvPr/>
        </p:nvSpPr>
        <p:spPr>
          <a:xfrm>
            <a:off x="242866" y="37197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06908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(6)</a:t>
            </a:r>
            <a:endParaRPr lang="en-BE" sz="1800" dirty="0">
              <a:solidFill>
                <a:schemeClr val="accent1"/>
              </a:solidFill>
            </a:endParaRPr>
          </a:p>
        </p:txBody>
      </p:sp>
      <p:sp>
        <p:nvSpPr>
          <p:cNvPr id="8" name="TextBox 7"/>
          <p:cNvSpPr txBox="1"/>
          <p:nvPr/>
        </p:nvSpPr>
        <p:spPr>
          <a:xfrm>
            <a:off x="242866" y="999897"/>
            <a:ext cx="6686254"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6) Sturing versus zelfsturing*: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rPr>
              <a:t>Toelichting: </a:t>
            </a:r>
            <a:r>
              <a:rPr kumimoji="0" lang="nl-BE" sz="1200" b="0" i="0" u="none" strike="noStrike" kern="1200" cap="none" spc="0" normalizeH="0" baseline="0" noProof="1">
                <a:ln>
                  <a:noFill/>
                </a:ln>
                <a:solidFill>
                  <a:schemeClr val="accent2"/>
                </a:solidFill>
                <a:effectLst/>
                <a:uLnTx/>
                <a:uFillTx/>
                <a:latin typeface="Calibri"/>
              </a:rPr>
              <a:t>Welke beslissingsbevoegdheden heeft het</a:t>
            </a:r>
            <a:r>
              <a:rPr kumimoji="0" lang="nl-BE" sz="1200" b="0" i="0" u="none" strike="noStrike" kern="1200" cap="none" spc="0" normalizeH="0" noProof="1">
                <a:ln>
                  <a:noFill/>
                </a:ln>
                <a:solidFill>
                  <a:schemeClr val="accent2"/>
                </a:solidFill>
                <a:effectLst/>
                <a:uLnTx/>
                <a:uFillTx/>
                <a:latin typeface="Calibri"/>
              </a:rPr>
              <a:t> team (mate van zelfsturing) en wat ligt er bij de directie?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Enkele citaten: </a:t>
            </a:r>
            <a:r>
              <a:rPr lang="nl-BE" sz="1100" i="1" noProof="1">
                <a:solidFill>
                  <a:schemeClr val="accent2"/>
                </a:solidFill>
                <a:latin typeface="Calibri"/>
              </a:rPr>
              <a:t>“De ene keer worden dingen afgeklopt en mag er niet over gepraat worden, andere keren zijn we een zelfsturend team. Verwarrend, weinig duidelijkheid, moeilijk een staat op te maken.”; “Sommige teams hebben ook te letterlijk ‘zelfsturing’ opgepakt. De term ‘zelfsturend’ geeft de indruk dat je alles zelf mag beslissen. Vorig jaar zijn we begonnen met ‘alles kan alles mag’, dit heeft voor frustraties gezorgd.”; “Gevoel van valse inspraak”; Directeur: “Wat laat je los en wat niet?”</a:t>
            </a:r>
            <a:endParaRPr kumimoji="0" lang="nl-BE" sz="1200" b="1" i="1" u="none" strike="noStrike" kern="1200" cap="none" spc="0" normalizeH="0" baseline="0" noProof="1">
              <a:ln>
                <a:noFill/>
              </a:ln>
              <a:solidFill>
                <a:schemeClr val="accent2"/>
              </a:solidFill>
              <a:effectLst/>
              <a:uLnTx/>
              <a:uFillTx/>
              <a:latin typeface="Calibri"/>
            </a:endParaRPr>
          </a:p>
        </p:txBody>
      </p:sp>
      <p:sp>
        <p:nvSpPr>
          <p:cNvPr id="11" name="Round Diagonal Corner Rectangle 30"/>
          <p:cNvSpPr/>
          <p:nvPr/>
        </p:nvSpPr>
        <p:spPr>
          <a:xfrm>
            <a:off x="545910" y="2581732"/>
            <a:ext cx="8311487" cy="109364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82563" indent="-182563" defTabSz="685800">
              <a:buFont typeface="Arial" panose="020B0604020202020204" pitchFamily="34" charset="0"/>
              <a:buChar char="•"/>
              <a:defRPr/>
            </a:pPr>
            <a:r>
              <a:rPr lang="nl-BE" sz="1200" b="1" noProof="1">
                <a:solidFill>
                  <a:schemeClr val="accent2"/>
                </a:solidFill>
                <a:latin typeface="Calibri"/>
              </a:rPr>
              <a:t>Nood aan heldere definitie en omschrijving van ‘zelfsturing’</a:t>
            </a:r>
          </a:p>
          <a:p>
            <a:pPr marL="182563" indent="-182563" defTabSz="685800">
              <a:buFont typeface="Arial" panose="020B0604020202020204" pitchFamily="34" charset="0"/>
              <a:buChar char="•"/>
              <a:defRPr/>
            </a:pPr>
            <a:r>
              <a:rPr lang="nl-BE" sz="1200" b="1" noProof="1">
                <a:solidFill>
                  <a:schemeClr val="accent2"/>
                </a:solidFill>
                <a:latin typeface="Calibri"/>
              </a:rPr>
              <a:t>Nood aan duidelijk ‘sturend kader’  en sterk leiderschap</a:t>
            </a:r>
          </a:p>
          <a:p>
            <a:pPr marL="357188" lvl="1" indent="-182563" defTabSz="685800">
              <a:buFont typeface="Arial" panose="020B0604020202020204" pitchFamily="34" charset="0"/>
              <a:buChar char="•"/>
              <a:defRPr/>
            </a:pPr>
            <a:r>
              <a:rPr lang="nl-BE" sz="1200" noProof="1">
                <a:solidFill>
                  <a:schemeClr val="accent2"/>
                </a:solidFill>
                <a:latin typeface="Calibri"/>
              </a:rPr>
              <a:t>Duidelijke rol van directeur: wanneer loslaten of net niet?</a:t>
            </a:r>
          </a:p>
          <a:p>
            <a:pPr marL="182563" indent="-182563" defTabSz="685800">
              <a:buFont typeface="Arial" panose="020B0604020202020204" pitchFamily="34" charset="0"/>
              <a:buChar char="•"/>
              <a:defRPr/>
            </a:pPr>
            <a:r>
              <a:rPr lang="nl-BE" sz="1200" b="1" noProof="1">
                <a:solidFill>
                  <a:schemeClr val="accent2"/>
                </a:solidFill>
                <a:latin typeface="Calibri"/>
              </a:rPr>
              <a:t>Persoonlijke behoeften en voorkeuren</a:t>
            </a:r>
          </a:p>
          <a:p>
            <a:pPr marL="182563" indent="-182563" defTabSz="685800">
              <a:buFont typeface="Arial" panose="020B0604020202020204" pitchFamily="34" charset="0"/>
              <a:buChar char="•"/>
              <a:defRPr/>
            </a:pPr>
            <a:r>
              <a:rPr lang="nl-BE" sz="1200" b="1" noProof="1">
                <a:solidFill>
                  <a:schemeClr val="accent2"/>
                </a:solidFill>
                <a:latin typeface="Calibri"/>
              </a:rPr>
              <a:t>Valkuilen: </a:t>
            </a:r>
            <a:r>
              <a:rPr lang="nl-BE" sz="1200" noProof="1">
                <a:solidFill>
                  <a:schemeClr val="accent2"/>
                </a:solidFill>
                <a:latin typeface="Calibri"/>
              </a:rPr>
              <a:t>valse inspraak, gevoel aan lot overgelaten</a:t>
            </a:r>
            <a:br>
              <a:rPr lang="nl-BE" sz="1200" b="1" noProof="1">
                <a:solidFill>
                  <a:schemeClr val="accent2"/>
                </a:solidFill>
                <a:latin typeface="Calibri"/>
              </a:rPr>
            </a:br>
            <a:r>
              <a:rPr lang="nl-BE" sz="1200" b="1" noProof="1">
                <a:solidFill>
                  <a:schemeClr val="accent2"/>
                </a:solidFill>
                <a:latin typeface="Calibri"/>
              </a:rPr>
              <a:t>Citaten: </a:t>
            </a:r>
            <a:r>
              <a:rPr lang="nl-BE" sz="1100" i="1" noProof="1">
                <a:solidFill>
                  <a:schemeClr val="accent2"/>
                </a:solidFill>
                <a:latin typeface="Calibri"/>
              </a:rPr>
              <a:t>“Er is geen duidelijke visie rond, eigenlijk hebben we geen mandaat om zaken op te nemen.”; “Als een team aangeeft dat het echt niet gaat, dan moet dit ook doorwegen in de besluitvorming. Wat is anders de waarde van dat ‘zelfsturend team’?” ; “We moeten sneller knopen doorhakken, zowel in het team, als teamoverschrijdend."</a:t>
            </a:r>
            <a:endParaRPr lang="nl-BE" sz="1600" b="1" i="1" noProof="1">
              <a:solidFill>
                <a:schemeClr val="accent2"/>
              </a:solidFill>
              <a:latin typeface="Calibri"/>
            </a:endParaRP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87313" marR="0" lvl="0" indent="-87313"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Scherpstellen wat men verstaat onder ‘zelfsturende teams’ en</a:t>
            </a:r>
            <a:r>
              <a:rPr kumimoji="0" lang="nl-BE" sz="1200" b="0" i="0" u="none" strike="noStrike" kern="1200" cap="none" spc="0" normalizeH="0" noProof="1">
                <a:ln>
                  <a:noFill/>
                </a:ln>
                <a:solidFill>
                  <a:schemeClr val="accent2"/>
                </a:solidFill>
                <a:effectLst/>
                <a:uLnTx/>
                <a:uFillTx/>
                <a:latin typeface="Calibri"/>
              </a:rPr>
              <a:t> welke rol weggelegd is voor de directeur</a:t>
            </a:r>
          </a:p>
          <a:p>
            <a:pPr marL="87313" indent="-87313" defTabSz="685800">
              <a:buFont typeface="Arial" panose="020B0604020202020204" pitchFamily="34" charset="0"/>
              <a:buChar char="•"/>
              <a:defRPr/>
            </a:pPr>
            <a:r>
              <a:rPr lang="nl-BE" sz="1200" noProof="1">
                <a:solidFill>
                  <a:schemeClr val="accent2"/>
                </a:solidFill>
                <a:latin typeface="Calibri"/>
              </a:rPr>
              <a:t>Zelfsturing is geen doel op zich</a:t>
            </a:r>
          </a:p>
          <a:p>
            <a:pPr marL="87313" indent="-87313" defTabSz="685800">
              <a:buFont typeface="Arial" panose="020B0604020202020204" pitchFamily="34" charset="0"/>
              <a:buChar char="•"/>
              <a:defRPr/>
            </a:pPr>
            <a:r>
              <a:rPr lang="nl-BE" sz="1200" noProof="1">
                <a:solidFill>
                  <a:schemeClr val="accent2"/>
                </a:solidFill>
                <a:latin typeface="Calibri"/>
              </a:rPr>
              <a:t>Sturing </a:t>
            </a:r>
            <a:r>
              <a:rPr lang="nl-BE" sz="1200" noProof="1">
                <a:solidFill>
                  <a:schemeClr val="accent2"/>
                </a:solidFill>
                <a:latin typeface="Calibri"/>
                <a:sym typeface="Wingdings" panose="05000000000000000000" pitchFamily="2" charset="2"/>
              </a:rPr>
              <a:t> </a:t>
            </a:r>
            <a:r>
              <a:rPr lang="nl-BE" sz="1200" noProof="1">
                <a:solidFill>
                  <a:schemeClr val="accent2"/>
                </a:solidFill>
                <a:latin typeface="Calibri"/>
              </a:rPr>
              <a:t>Zelfsturing: </a:t>
            </a:r>
            <a:r>
              <a:rPr lang="nl-BE" sz="1200" b="1" noProof="1">
                <a:solidFill>
                  <a:schemeClr val="accent2"/>
                </a:solidFill>
                <a:latin typeface="Calibri"/>
              </a:rPr>
              <a:t>krijtlijnen</a:t>
            </a:r>
            <a:r>
              <a:rPr lang="nl-BE" sz="1200" noProof="1">
                <a:solidFill>
                  <a:schemeClr val="accent2"/>
                </a:solidFill>
                <a:latin typeface="Calibri"/>
              </a:rPr>
              <a:t>/’weipalen’ uitzetten </a:t>
            </a:r>
            <a:r>
              <a:rPr lang="nl-BE" sz="1050" noProof="1">
                <a:solidFill>
                  <a:schemeClr val="accent2"/>
                </a:solidFill>
                <a:latin typeface="Calibri"/>
              </a:rPr>
              <a:t>(VCLB Maasland)</a:t>
            </a:r>
          </a:p>
          <a:p>
            <a:pPr marL="87313" marR="0" lvl="0" indent="-87313"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Rol van </a:t>
            </a:r>
            <a:r>
              <a:rPr lang="nl-BE" sz="1200" b="1" baseline="0" noProof="1">
                <a:solidFill>
                  <a:schemeClr val="accent2"/>
                </a:solidFill>
                <a:latin typeface="Calibri"/>
              </a:rPr>
              <a:t>directeur</a:t>
            </a:r>
            <a:r>
              <a:rPr lang="nl-BE" sz="1200" baseline="0" noProof="1">
                <a:solidFill>
                  <a:schemeClr val="accent2"/>
                </a:solidFill>
                <a:latin typeface="Calibri"/>
              </a:rPr>
              <a:t>: standpunt innemen en</a:t>
            </a:r>
            <a:r>
              <a:rPr lang="nl-BE" sz="1200" noProof="1">
                <a:solidFill>
                  <a:schemeClr val="accent2"/>
                </a:solidFill>
                <a:latin typeface="Calibri"/>
              </a:rPr>
              <a:t> knopen doorhakken waar nodig / helder mandaat geven aan de teams</a:t>
            </a:r>
          </a:p>
          <a:p>
            <a:pPr marR="0" lvl="0" defTabSz="685800" rtl="0" eaLnBrk="1" fontAlgn="auto" latinLnBrk="0" hangingPunct="1">
              <a:lnSpc>
                <a:spcPct val="100000"/>
              </a:lnSpc>
              <a:spcBef>
                <a:spcPts val="0"/>
              </a:spcBef>
              <a:spcAft>
                <a:spcPts val="0"/>
              </a:spcAft>
              <a:buClrTx/>
              <a:buSzTx/>
              <a:tabLst/>
              <a:defRPr/>
            </a:pPr>
            <a:endParaRPr kumimoji="0" lang="nl-BE" sz="1200" b="1" i="0" strike="noStrike" kern="1200" cap="none" spc="0" normalizeH="0" baseline="0" noProof="1">
              <a:ln>
                <a:noFill/>
              </a:ln>
              <a:solidFill>
                <a:schemeClr val="accent2"/>
              </a:solidFill>
              <a:effectLst/>
              <a:uLnTx/>
              <a:uFillTx/>
              <a:latin typeface="Calibri"/>
            </a:endParaRPr>
          </a:p>
          <a:p>
            <a:pPr marR="0" lvl="0" defTabSz="685800" rtl="0" eaLnBrk="1" fontAlgn="auto" latinLnBrk="0" hangingPunct="1">
              <a:lnSpc>
                <a:spcPct val="100000"/>
              </a:lnSpc>
              <a:spcBef>
                <a:spcPts val="0"/>
              </a:spcBef>
              <a:spcAft>
                <a:spcPts val="0"/>
              </a:spcAft>
              <a:buClrTx/>
              <a:buSzTx/>
              <a:tabLst/>
              <a:defRPr/>
            </a:pPr>
            <a:r>
              <a:rPr kumimoji="0" lang="nl-BE" sz="1200" b="1" i="0" strike="noStrike" kern="1200" cap="none" spc="0" normalizeH="0" baseline="0" noProof="1">
                <a:ln>
                  <a:noFill/>
                </a:ln>
                <a:solidFill>
                  <a:schemeClr val="accent2"/>
                </a:solidFill>
                <a:effectLst/>
                <a:uLnTx/>
                <a:uFillTx/>
                <a:latin typeface="Calibri"/>
              </a:rPr>
              <a:t>Bijkomende reflectie: </a:t>
            </a:r>
            <a:r>
              <a:rPr kumimoji="0" lang="nl-BE" sz="1200" b="0" i="0" u="none" strike="noStrike" kern="1200" cap="none" spc="0" normalizeH="0" baseline="0" noProof="1">
                <a:ln>
                  <a:noFill/>
                </a:ln>
                <a:solidFill>
                  <a:schemeClr val="accent2"/>
                </a:solidFill>
                <a:effectLst/>
                <a:uLnTx/>
                <a:uFillTx/>
                <a:latin typeface="Calibri"/>
              </a:rPr>
              <a:t>KKIT-methodiek (Flanders</a:t>
            </a:r>
            <a:r>
              <a:rPr kumimoji="0" lang="nl-BE" sz="1200" b="0" i="0" u="none" strike="noStrike" kern="1200" cap="none" spc="0" normalizeH="0" noProof="1">
                <a:ln>
                  <a:noFill/>
                </a:ln>
                <a:solidFill>
                  <a:schemeClr val="accent2"/>
                </a:solidFill>
                <a:effectLst/>
                <a:uLnTx/>
                <a:uFillTx/>
                <a:latin typeface="Calibri"/>
              </a:rPr>
              <a:t> Synergy)*</a:t>
            </a:r>
          </a:p>
        </p:txBody>
      </p:sp>
      <p:sp>
        <p:nvSpPr>
          <p:cNvPr id="13" name="TextBox 12"/>
          <p:cNvSpPr txBox="1"/>
          <p:nvPr/>
        </p:nvSpPr>
        <p:spPr>
          <a:xfrm>
            <a:off x="242866" y="37451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285727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04001" y="1362968"/>
            <a:ext cx="8144402" cy="2937600"/>
          </a:xfrm>
        </p:spPr>
        <p:txBody>
          <a:bodyPr/>
          <a:lstStyle/>
          <a:p>
            <a:r>
              <a:rPr lang="nl-BE" dirty="0"/>
              <a:t>KKIT-methodiek (</a:t>
            </a:r>
            <a:r>
              <a:rPr lang="nl-BE" dirty="0" err="1"/>
              <a:t>Flanders</a:t>
            </a:r>
            <a:r>
              <a:rPr lang="nl-BE" dirty="0"/>
              <a:t> </a:t>
            </a:r>
            <a:r>
              <a:rPr lang="nl-BE" dirty="0" err="1"/>
              <a:t>Synergy)</a:t>
            </a:r>
            <a:r>
              <a:rPr lang="nl-BE" dirty="0"/>
              <a:t>: </a:t>
            </a:r>
          </a:p>
          <a:p>
            <a:pPr lvl="1">
              <a:lnSpc>
                <a:spcPct val="100000"/>
              </a:lnSpc>
            </a:pPr>
            <a:r>
              <a:rPr lang="nl-BE" sz="1200" dirty="0"/>
              <a:t>Maak een oplijsting van alle regelactiviteiten</a:t>
            </a:r>
          </a:p>
          <a:p>
            <a:pPr lvl="1">
              <a:lnSpc>
                <a:spcPct val="100000"/>
              </a:lnSpc>
            </a:pPr>
            <a:r>
              <a:rPr lang="nl-BE" sz="1200" dirty="0"/>
              <a:t>Bediscussieer en bepaal voor elke (deel)activiteit wat op welk niveau komt te liggen</a:t>
            </a:r>
          </a:p>
          <a:p>
            <a:pPr lvl="1">
              <a:lnSpc>
                <a:spcPct val="100000"/>
              </a:lnSpc>
            </a:pPr>
            <a:r>
              <a:rPr lang="nl-BE" sz="1200" noProof="1">
                <a:cs typeface="Arial" panose="020B0604020202020204" pitchFamily="34" charset="0"/>
              </a:rPr>
              <a:t>Doel: scherp krijgen over wat een team wel en niet bevoegd is, en wat er hogerop in de organisatie (directie/kader) wordt beslist</a:t>
            </a:r>
            <a:endParaRPr lang="nl-BE" sz="1200" dirty="0"/>
          </a:p>
          <a:p>
            <a:endParaRPr lang="nl-NL" dirty="0"/>
          </a:p>
          <a:p>
            <a:pPr marL="0" indent="0">
              <a:buNone/>
            </a:pPr>
            <a:endParaRPr lang="nl-BE" dirty="0"/>
          </a:p>
        </p:txBody>
      </p:sp>
      <p:sp>
        <p:nvSpPr>
          <p:cNvPr id="4"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(6)</a:t>
            </a:r>
            <a:endParaRPr lang="en-BE" sz="1800" dirty="0">
              <a:solidFill>
                <a:schemeClr val="accent1"/>
              </a:solidFill>
            </a:endParaRPr>
          </a:p>
        </p:txBody>
      </p:sp>
      <p:sp>
        <p:nvSpPr>
          <p:cNvPr id="5" name="TextBox 4"/>
          <p:cNvSpPr txBox="1"/>
          <p:nvPr/>
        </p:nvSpPr>
        <p:spPr>
          <a:xfrm>
            <a:off x="242866" y="999897"/>
            <a:ext cx="3803477"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6) Sturing versus zelfsturing*: </a:t>
            </a:r>
            <a:r>
              <a:rPr lang="nl-BE" sz="1349" b="1" cap="small" dirty="0">
                <a:solidFill>
                  <a:srgbClr val="414257">
                    <a:lumMod val="50000"/>
                  </a:srgbClr>
                </a:solidFill>
                <a:latin typeface="Calibri"/>
              </a:rPr>
              <a:t>Bijkomende reflectie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7" name="Rectangle 6"/>
          <p:cNvSpPr/>
          <p:nvPr/>
        </p:nvSpPr>
        <p:spPr>
          <a:xfrm>
            <a:off x="891139" y="2539610"/>
            <a:ext cx="7516908" cy="1444247"/>
          </a:xfrm>
          <a:prstGeom prst="rect">
            <a:avLst/>
          </a:prstGeom>
          <a:no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fontAlgn="t"/>
            <a:r>
              <a:rPr lang="fr-BE" sz="1200" b="1" dirty="0">
                <a:solidFill>
                  <a:schemeClr val="tx1"/>
                </a:solidFill>
              </a:rPr>
              <a:t>De </a:t>
            </a:r>
            <a:r>
              <a:rPr lang="fr-BE" sz="1200" b="1" dirty="0" err="1">
                <a:solidFill>
                  <a:schemeClr val="tx1"/>
                </a:solidFill>
              </a:rPr>
              <a:t>activiteit</a:t>
            </a:r>
            <a:r>
              <a:rPr lang="fr-BE" sz="1200" b="1" dirty="0">
                <a:solidFill>
                  <a:schemeClr val="tx1"/>
                </a:solidFill>
              </a:rPr>
              <a:t> </a:t>
            </a:r>
            <a:r>
              <a:rPr lang="fr-BE" sz="1200" b="1" dirty="0" err="1">
                <a:solidFill>
                  <a:schemeClr val="tx1"/>
                </a:solidFill>
              </a:rPr>
              <a:t>wordt</a:t>
            </a:r>
            <a:r>
              <a:rPr lang="fr-BE" sz="1200" b="1" dirty="0">
                <a:solidFill>
                  <a:schemeClr val="tx1"/>
                </a:solidFill>
              </a:rPr>
              <a:t> </a:t>
            </a:r>
            <a:r>
              <a:rPr lang="fr-BE" sz="1200" b="1" dirty="0" err="1">
                <a:solidFill>
                  <a:schemeClr val="tx1"/>
                </a:solidFill>
              </a:rPr>
              <a:t>opgenomen</a:t>
            </a:r>
            <a:r>
              <a:rPr lang="fr-BE" sz="1200" b="1" dirty="0">
                <a:solidFill>
                  <a:schemeClr val="tx1"/>
                </a:solidFill>
              </a:rPr>
              <a:t> </a:t>
            </a:r>
            <a:r>
              <a:rPr lang="fr-BE" sz="1200" b="1" dirty="0" err="1">
                <a:solidFill>
                  <a:schemeClr val="tx1"/>
                </a:solidFill>
              </a:rPr>
              <a:t>door</a:t>
            </a:r>
            <a:r>
              <a:rPr lang="fr-BE" sz="1200" b="1" dirty="0">
                <a:solidFill>
                  <a:schemeClr val="tx1"/>
                </a:solidFill>
              </a:rPr>
              <a:t> de teams, </a:t>
            </a:r>
            <a:r>
              <a:rPr lang="fr-BE" sz="1200" b="1" i="1" dirty="0" err="1">
                <a:solidFill>
                  <a:schemeClr val="tx1"/>
                </a:solidFill>
              </a:rPr>
              <a:t>tenzij</a:t>
            </a:r>
            <a:r>
              <a:rPr lang="fr-BE" sz="1200" b="1" dirty="0">
                <a:solidFill>
                  <a:schemeClr val="tx1"/>
                </a:solidFill>
              </a:rPr>
              <a:t> …</a:t>
            </a:r>
            <a:endParaRPr lang="en-US" sz="1200" dirty="0">
              <a:solidFill>
                <a:schemeClr val="tx1"/>
              </a:solidFill>
            </a:endParaRPr>
          </a:p>
          <a:p>
            <a:pPr marL="171450" indent="-171450">
              <a:buFont typeface="Arial" panose="020B0604020202020204" pitchFamily="34" charset="0"/>
              <a:buChar char="•"/>
            </a:pPr>
            <a:r>
              <a:rPr lang="en-US" sz="1200" b="1" dirty="0">
                <a:solidFill>
                  <a:schemeClr val="tx1"/>
                </a:solidFill>
              </a:rPr>
              <a:t>Kader:</a:t>
            </a:r>
            <a:r>
              <a:rPr lang="en-US" sz="1200" dirty="0">
                <a:solidFill>
                  <a:schemeClr val="tx1"/>
                </a:solidFill>
              </a:rPr>
              <a:t> </a:t>
            </a:r>
            <a:r>
              <a:rPr lang="fr-BE" sz="1200" dirty="0">
                <a:solidFill>
                  <a:schemeClr val="tx1"/>
                </a:solidFill>
              </a:rPr>
              <a:t>het team het </a:t>
            </a:r>
            <a:r>
              <a:rPr lang="fr-BE" sz="1200" dirty="0" err="1">
                <a:solidFill>
                  <a:schemeClr val="tx1"/>
                </a:solidFill>
              </a:rPr>
              <a:t>vereiste</a:t>
            </a:r>
            <a:r>
              <a:rPr lang="fr-BE" sz="1200" dirty="0">
                <a:solidFill>
                  <a:schemeClr val="tx1"/>
                </a:solidFill>
              </a:rPr>
              <a:t> </a:t>
            </a:r>
            <a:r>
              <a:rPr lang="fr-BE" sz="1200" dirty="0" err="1">
                <a:solidFill>
                  <a:schemeClr val="tx1"/>
                </a:solidFill>
              </a:rPr>
              <a:t>referentiekader</a:t>
            </a:r>
            <a:r>
              <a:rPr lang="fr-BE" sz="1200" dirty="0">
                <a:solidFill>
                  <a:schemeClr val="tx1"/>
                </a:solidFill>
              </a:rPr>
              <a:t> niet </a:t>
            </a:r>
            <a:r>
              <a:rPr lang="fr-BE" sz="1200" dirty="0" err="1">
                <a:solidFill>
                  <a:schemeClr val="tx1"/>
                </a:solidFill>
              </a:rPr>
              <a:t>heeft</a:t>
            </a:r>
            <a:endParaRPr lang="en-US" sz="1200" dirty="0">
              <a:solidFill>
                <a:schemeClr val="tx1"/>
              </a:solidFill>
            </a:endParaRPr>
          </a:p>
          <a:p>
            <a:pPr marL="171450" indent="-171450" fontAlgn="t">
              <a:buFont typeface="Arial" panose="020B0604020202020204" pitchFamily="34" charset="0"/>
              <a:buChar char="•"/>
            </a:pPr>
            <a:r>
              <a:rPr lang="fr-BE" sz="1200" b="1" dirty="0" err="1">
                <a:solidFill>
                  <a:schemeClr val="tx1"/>
                </a:solidFill>
              </a:rPr>
              <a:t>Kennis</a:t>
            </a:r>
            <a:r>
              <a:rPr lang="fr-BE" sz="1200" b="1" dirty="0">
                <a:solidFill>
                  <a:schemeClr val="tx1"/>
                </a:solidFill>
              </a:rPr>
              <a:t> en </a:t>
            </a:r>
            <a:r>
              <a:rPr lang="fr-BE" sz="1200" b="1" dirty="0" err="1">
                <a:solidFill>
                  <a:schemeClr val="tx1"/>
                </a:solidFill>
              </a:rPr>
              <a:t>informatie</a:t>
            </a:r>
            <a:r>
              <a:rPr lang="fr-BE" sz="1200" b="1" dirty="0">
                <a:solidFill>
                  <a:schemeClr val="tx1"/>
                </a:solidFill>
              </a:rPr>
              <a:t>: h</a:t>
            </a:r>
            <a:r>
              <a:rPr lang="fr-BE" sz="1200" dirty="0">
                <a:solidFill>
                  <a:schemeClr val="tx1"/>
                </a:solidFill>
              </a:rPr>
              <a:t>et team de </a:t>
            </a:r>
            <a:r>
              <a:rPr lang="fr-BE" sz="1200" dirty="0" err="1">
                <a:solidFill>
                  <a:schemeClr val="tx1"/>
                </a:solidFill>
              </a:rPr>
              <a:t>vereiste</a:t>
            </a:r>
            <a:r>
              <a:rPr lang="fr-BE" sz="1200" dirty="0">
                <a:solidFill>
                  <a:schemeClr val="tx1"/>
                </a:solidFill>
              </a:rPr>
              <a:t> </a:t>
            </a:r>
            <a:r>
              <a:rPr lang="fr-BE" sz="1200" dirty="0" err="1">
                <a:solidFill>
                  <a:schemeClr val="tx1"/>
                </a:solidFill>
              </a:rPr>
              <a:t>kennis</a:t>
            </a:r>
            <a:r>
              <a:rPr lang="fr-BE" sz="1200" dirty="0">
                <a:solidFill>
                  <a:schemeClr val="tx1"/>
                </a:solidFill>
              </a:rPr>
              <a:t> en </a:t>
            </a:r>
            <a:r>
              <a:rPr lang="fr-BE" sz="1200" dirty="0" err="1">
                <a:solidFill>
                  <a:schemeClr val="tx1"/>
                </a:solidFill>
              </a:rPr>
              <a:t>oordelend</a:t>
            </a:r>
            <a:r>
              <a:rPr lang="fr-BE" sz="1200" dirty="0">
                <a:solidFill>
                  <a:schemeClr val="tx1"/>
                </a:solidFill>
              </a:rPr>
              <a:t> </a:t>
            </a:r>
            <a:r>
              <a:rPr lang="fr-BE" sz="1200" dirty="0" err="1">
                <a:solidFill>
                  <a:schemeClr val="tx1"/>
                </a:solidFill>
              </a:rPr>
              <a:t>vermogen</a:t>
            </a:r>
            <a:r>
              <a:rPr lang="fr-BE" sz="1200" dirty="0">
                <a:solidFill>
                  <a:schemeClr val="tx1"/>
                </a:solidFill>
              </a:rPr>
              <a:t> niet </a:t>
            </a:r>
            <a:r>
              <a:rPr lang="fr-BE" sz="1200" dirty="0" err="1">
                <a:solidFill>
                  <a:schemeClr val="tx1"/>
                </a:solidFill>
              </a:rPr>
              <a:t>heeft</a:t>
            </a:r>
            <a:endParaRPr lang="en-US" sz="1200" dirty="0">
              <a:solidFill>
                <a:schemeClr val="tx1"/>
              </a:solidFill>
            </a:endParaRPr>
          </a:p>
          <a:p>
            <a:pPr marL="171450" indent="-171450" fontAlgn="t">
              <a:buFont typeface="Arial" panose="020B0604020202020204" pitchFamily="34" charset="0"/>
              <a:buChar char="•"/>
            </a:pPr>
            <a:r>
              <a:rPr lang="fr-BE" sz="1200" b="1" dirty="0">
                <a:solidFill>
                  <a:schemeClr val="tx1"/>
                </a:solidFill>
              </a:rPr>
              <a:t>Impact van </a:t>
            </a:r>
            <a:r>
              <a:rPr lang="fr-BE" sz="1200" b="1" dirty="0" err="1">
                <a:solidFill>
                  <a:schemeClr val="tx1"/>
                </a:solidFill>
              </a:rPr>
              <a:t>beslissingen</a:t>
            </a:r>
            <a:r>
              <a:rPr lang="en-US" sz="1200" b="1" dirty="0">
                <a:solidFill>
                  <a:schemeClr val="tx1"/>
                </a:solidFill>
              </a:rPr>
              <a:t>:</a:t>
            </a:r>
            <a:r>
              <a:rPr lang="en-US" sz="1200" dirty="0">
                <a:solidFill>
                  <a:schemeClr val="tx1"/>
                </a:solidFill>
              </a:rPr>
              <a:t> h</a:t>
            </a:r>
            <a:r>
              <a:rPr lang="fr-BE" sz="1200" dirty="0">
                <a:solidFill>
                  <a:schemeClr val="tx1"/>
                </a:solidFill>
              </a:rPr>
              <a:t>et team niet kan </a:t>
            </a:r>
            <a:r>
              <a:rPr lang="fr-BE" sz="1200" dirty="0" err="1">
                <a:solidFill>
                  <a:schemeClr val="tx1"/>
                </a:solidFill>
              </a:rPr>
              <a:t>evalueren</a:t>
            </a:r>
            <a:r>
              <a:rPr lang="fr-BE" sz="1200" dirty="0">
                <a:solidFill>
                  <a:schemeClr val="tx1"/>
                </a:solidFill>
              </a:rPr>
              <a:t> </a:t>
            </a:r>
            <a:r>
              <a:rPr lang="fr-BE" sz="1200" dirty="0" err="1">
                <a:solidFill>
                  <a:schemeClr val="tx1"/>
                </a:solidFill>
              </a:rPr>
              <a:t>wat</a:t>
            </a:r>
            <a:r>
              <a:rPr lang="fr-BE" sz="1200" dirty="0">
                <a:solidFill>
                  <a:schemeClr val="tx1"/>
                </a:solidFill>
              </a:rPr>
              <a:t> de impact </a:t>
            </a:r>
            <a:r>
              <a:rPr lang="fr-BE" sz="1200" dirty="0" err="1">
                <a:solidFill>
                  <a:schemeClr val="tx1"/>
                </a:solidFill>
              </a:rPr>
              <a:t>is</a:t>
            </a:r>
            <a:r>
              <a:rPr lang="fr-BE" sz="1200" dirty="0">
                <a:solidFill>
                  <a:schemeClr val="tx1"/>
                </a:solidFill>
              </a:rPr>
              <a:t> van de te </a:t>
            </a:r>
            <a:r>
              <a:rPr lang="fr-BE" sz="1200" dirty="0" err="1">
                <a:solidFill>
                  <a:schemeClr val="tx1"/>
                </a:solidFill>
              </a:rPr>
              <a:t>nemen</a:t>
            </a:r>
            <a:r>
              <a:rPr lang="fr-BE" sz="1200" dirty="0">
                <a:solidFill>
                  <a:schemeClr val="tx1"/>
                </a:solidFill>
              </a:rPr>
              <a:t> </a:t>
            </a:r>
            <a:r>
              <a:rPr lang="fr-BE" sz="1200" dirty="0" err="1">
                <a:solidFill>
                  <a:schemeClr val="tx1"/>
                </a:solidFill>
              </a:rPr>
              <a:t>beslissingen</a:t>
            </a:r>
            <a:endParaRPr lang="en-US" sz="1200" dirty="0">
              <a:solidFill>
                <a:schemeClr val="tx1"/>
              </a:solidFill>
            </a:endParaRPr>
          </a:p>
          <a:p>
            <a:pPr marL="171450" indent="-171450" fontAlgn="t">
              <a:buFont typeface="Arial" panose="020B0604020202020204" pitchFamily="34" charset="0"/>
              <a:buChar char="•"/>
            </a:pPr>
            <a:r>
              <a:rPr lang="fr-BE" sz="1200" b="1" dirty="0" err="1">
                <a:solidFill>
                  <a:schemeClr val="tx1"/>
                </a:solidFill>
              </a:rPr>
              <a:t>Tijdshorizon</a:t>
            </a:r>
            <a:r>
              <a:rPr lang="en-US" sz="1200" b="1" dirty="0">
                <a:solidFill>
                  <a:schemeClr val="tx1"/>
                </a:solidFill>
              </a:rPr>
              <a:t>:</a:t>
            </a:r>
            <a:r>
              <a:rPr lang="en-US" sz="1200" dirty="0">
                <a:solidFill>
                  <a:schemeClr val="tx1"/>
                </a:solidFill>
              </a:rPr>
              <a:t> d</a:t>
            </a:r>
            <a:r>
              <a:rPr lang="fr-BE" sz="1200" dirty="0">
                <a:solidFill>
                  <a:schemeClr val="tx1"/>
                </a:solidFill>
              </a:rPr>
              <a:t>e </a:t>
            </a:r>
            <a:r>
              <a:rPr lang="fr-BE" sz="1200" dirty="0" err="1">
                <a:solidFill>
                  <a:schemeClr val="tx1"/>
                </a:solidFill>
              </a:rPr>
              <a:t>tijdshorizon</a:t>
            </a:r>
            <a:r>
              <a:rPr lang="fr-BE" sz="1200" dirty="0">
                <a:solidFill>
                  <a:schemeClr val="tx1"/>
                </a:solidFill>
              </a:rPr>
              <a:t> het </a:t>
            </a:r>
            <a:r>
              <a:rPr lang="fr-BE" sz="1200" dirty="0" err="1">
                <a:solidFill>
                  <a:schemeClr val="tx1"/>
                </a:solidFill>
              </a:rPr>
              <a:t>onmogelijk</a:t>
            </a:r>
            <a:r>
              <a:rPr lang="fr-BE" sz="1200" dirty="0">
                <a:solidFill>
                  <a:schemeClr val="tx1"/>
                </a:solidFill>
              </a:rPr>
              <a:t> </a:t>
            </a:r>
            <a:r>
              <a:rPr lang="fr-BE" sz="1200" dirty="0" err="1">
                <a:solidFill>
                  <a:schemeClr val="tx1"/>
                </a:solidFill>
              </a:rPr>
              <a:t>maakt</a:t>
            </a:r>
            <a:r>
              <a:rPr lang="fr-BE" sz="1200" dirty="0">
                <a:solidFill>
                  <a:schemeClr val="tx1"/>
                </a:solidFill>
              </a:rPr>
              <a:t> </a:t>
            </a:r>
            <a:r>
              <a:rPr lang="fr-BE" sz="1200" dirty="0" err="1">
                <a:solidFill>
                  <a:schemeClr val="tx1"/>
                </a:solidFill>
              </a:rPr>
              <a:t>voor</a:t>
            </a:r>
            <a:r>
              <a:rPr lang="fr-BE" sz="1200" dirty="0">
                <a:solidFill>
                  <a:schemeClr val="tx1"/>
                </a:solidFill>
              </a:rPr>
              <a:t> het team om de </a:t>
            </a:r>
            <a:r>
              <a:rPr lang="fr-BE" sz="1200" dirty="0" err="1">
                <a:solidFill>
                  <a:schemeClr val="tx1"/>
                </a:solidFill>
              </a:rPr>
              <a:t>beslissing</a:t>
            </a:r>
            <a:r>
              <a:rPr lang="fr-BE" sz="1200" dirty="0">
                <a:solidFill>
                  <a:schemeClr val="tx1"/>
                </a:solidFill>
              </a:rPr>
              <a:t> te </a:t>
            </a:r>
            <a:r>
              <a:rPr lang="fr-BE" sz="1200" dirty="0" err="1">
                <a:solidFill>
                  <a:schemeClr val="tx1"/>
                </a:solidFill>
              </a:rPr>
              <a:t>nemen</a:t>
            </a:r>
            <a:endParaRPr lang="en-US" sz="1200" dirty="0">
              <a:solidFill>
                <a:schemeClr val="tx1"/>
              </a:solidFill>
            </a:endParaRPr>
          </a:p>
        </p:txBody>
      </p:sp>
    </p:spTree>
    <p:extLst>
      <p:ext uri="{BB962C8B-B14F-4D97-AF65-F5344CB8AC3E}">
        <p14:creationId xmlns:p14="http://schemas.microsoft.com/office/powerpoint/2010/main" val="632683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(6)</a:t>
            </a:r>
            <a:endParaRPr lang="en-BE" sz="1800" dirty="0">
              <a:solidFill>
                <a:schemeClr val="accent1"/>
              </a:solidFill>
            </a:endParaRPr>
          </a:p>
        </p:txBody>
      </p:sp>
      <p:sp>
        <p:nvSpPr>
          <p:cNvPr id="5" name="TextBox 4"/>
          <p:cNvSpPr txBox="1"/>
          <p:nvPr/>
        </p:nvSpPr>
        <p:spPr>
          <a:xfrm>
            <a:off x="242866" y="999897"/>
            <a:ext cx="617893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6) Sturing versus zelfsturing*: </a:t>
            </a:r>
            <a:r>
              <a:rPr lang="nl-BE" sz="1349" b="1" cap="small" dirty="0">
                <a:solidFill>
                  <a:srgbClr val="414257">
                    <a:lumMod val="50000"/>
                  </a:srgbClr>
                </a:solidFill>
                <a:latin typeface="Calibri"/>
              </a:rPr>
              <a:t>Welke bevoegdheden leggen we waar in de organisatie?</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B25CE64-DF3F-844D-B44D-4D6DAC8A2638}"/>
              </a:ext>
            </a:extLst>
          </p:cNvPr>
          <p:cNvPicPr>
            <a:picLocks noChangeAspect="1"/>
          </p:cNvPicPr>
          <p:nvPr/>
        </p:nvPicPr>
        <p:blipFill>
          <a:blip r:embed="rId3"/>
          <a:stretch>
            <a:fillRect/>
          </a:stretch>
        </p:blipFill>
        <p:spPr>
          <a:xfrm>
            <a:off x="2184010" y="1586255"/>
            <a:ext cx="6630073" cy="3277578"/>
          </a:xfrm>
          <a:prstGeom prst="rect">
            <a:avLst/>
          </a:prstGeom>
          <a:solidFill>
            <a:schemeClr val="bg2"/>
          </a:solidFill>
        </p:spPr>
      </p:pic>
    </p:spTree>
    <p:extLst>
      <p:ext uri="{BB962C8B-B14F-4D97-AF65-F5344CB8AC3E}">
        <p14:creationId xmlns:p14="http://schemas.microsoft.com/office/powerpoint/2010/main" val="2039472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(6)</a:t>
            </a:r>
            <a:endParaRPr lang="en-BE" sz="1800" dirty="0">
              <a:solidFill>
                <a:schemeClr val="accent1"/>
              </a:solidFill>
            </a:endParaRPr>
          </a:p>
        </p:txBody>
      </p:sp>
      <p:sp>
        <p:nvSpPr>
          <p:cNvPr id="5" name="TextBox 4"/>
          <p:cNvSpPr txBox="1"/>
          <p:nvPr/>
        </p:nvSpPr>
        <p:spPr>
          <a:xfrm>
            <a:off x="242866" y="999897"/>
            <a:ext cx="513493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6) Sturing versus zelfsturing*: </a:t>
            </a:r>
            <a:r>
              <a:rPr lang="nl-BE" sz="1349" b="1" cap="small" dirty="0">
                <a:solidFill>
                  <a:srgbClr val="414257">
                    <a:lumMod val="50000"/>
                  </a:srgbClr>
                </a:solidFill>
                <a:latin typeface="Calibri"/>
              </a:rPr>
              <a:t>Een team heeft een duidelijk kader nodig</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pic>
        <p:nvPicPr>
          <p:cNvPr id="9" name="Content Placeholder 3">
            <a:extLst>
              <a:ext uri="{FF2B5EF4-FFF2-40B4-BE49-F238E27FC236}">
                <a16:creationId xmlns:a16="http://schemas.microsoft.com/office/drawing/2014/main" id="{EC7ECB07-E3E7-C444-96B1-100850ACBF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8974" y="1543872"/>
            <a:ext cx="5023388" cy="3347291"/>
          </a:xfrm>
          <a:prstGeom prst="rect">
            <a:avLst/>
          </a:prstGeom>
        </p:spPr>
      </p:pic>
      <p:sp>
        <p:nvSpPr>
          <p:cNvPr id="28" name="Folded Corner 5">
            <a:extLst>
              <a:ext uri="{FF2B5EF4-FFF2-40B4-BE49-F238E27FC236}">
                <a16:creationId xmlns:a16="http://schemas.microsoft.com/office/drawing/2014/main" id="{F4A72619-7865-2C44-BADB-C2A01F75883A}"/>
              </a:ext>
            </a:extLst>
          </p:cNvPr>
          <p:cNvSpPr/>
          <p:nvPr/>
        </p:nvSpPr>
        <p:spPr>
          <a:xfrm>
            <a:off x="1001951" y="3785282"/>
            <a:ext cx="1814222" cy="901018"/>
          </a:xfrm>
          <a:prstGeom prst="foldedCorner">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200" dirty="0">
                <a:solidFill>
                  <a:schemeClr val="accent2"/>
                </a:solidFill>
                <a:latin typeface="Trebuchet MS" panose="020B0703020202090204" pitchFamily="34" charset="0"/>
                <a:ea typeface="Arial" charset="0"/>
                <a:cs typeface="Arial" charset="0"/>
              </a:rPr>
              <a:t>Dingen die anderen voor ons opnemen</a:t>
            </a:r>
          </a:p>
        </p:txBody>
      </p:sp>
      <p:sp>
        <p:nvSpPr>
          <p:cNvPr id="29" name="Folded Corner 5">
            <a:extLst>
              <a:ext uri="{FF2B5EF4-FFF2-40B4-BE49-F238E27FC236}">
                <a16:creationId xmlns:a16="http://schemas.microsoft.com/office/drawing/2014/main" id="{B0480A9B-D90F-0940-8A8F-14AADE439D3B}"/>
              </a:ext>
            </a:extLst>
          </p:cNvPr>
          <p:cNvSpPr/>
          <p:nvPr/>
        </p:nvSpPr>
        <p:spPr>
          <a:xfrm>
            <a:off x="1001951" y="2168164"/>
            <a:ext cx="1786810" cy="894491"/>
          </a:xfrm>
          <a:prstGeom prst="foldedCorner">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200" dirty="0">
                <a:solidFill>
                  <a:schemeClr val="accent2"/>
                </a:solidFill>
                <a:latin typeface="Trebuchet MS" panose="020B0703020202090204" pitchFamily="34" charset="0"/>
                <a:ea typeface="Arial" charset="0"/>
                <a:cs typeface="Arial" charset="0"/>
              </a:rPr>
              <a:t>Dingen die wij niet zelf mogen beslissen</a:t>
            </a:r>
          </a:p>
        </p:txBody>
      </p:sp>
      <p:sp>
        <p:nvSpPr>
          <p:cNvPr id="30" name="Folded Corner 5">
            <a:extLst>
              <a:ext uri="{FF2B5EF4-FFF2-40B4-BE49-F238E27FC236}">
                <a16:creationId xmlns:a16="http://schemas.microsoft.com/office/drawing/2014/main" id="{09B7F1B5-CB7C-574D-B9E5-FB68B43A5309}"/>
              </a:ext>
            </a:extLst>
          </p:cNvPr>
          <p:cNvSpPr/>
          <p:nvPr/>
        </p:nvSpPr>
        <p:spPr>
          <a:xfrm>
            <a:off x="6425467" y="2352835"/>
            <a:ext cx="1881236" cy="909252"/>
          </a:xfrm>
          <a:prstGeom prst="foldedCorner">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sz="1200" dirty="0">
                <a:solidFill>
                  <a:schemeClr val="accent2"/>
                </a:solidFill>
                <a:latin typeface="Trebuchet MS" panose="020B0703020202090204" pitchFamily="34" charset="0"/>
                <a:ea typeface="Arial" charset="0"/>
                <a:cs typeface="Arial" charset="0"/>
              </a:rPr>
              <a:t>Dingen die wij moeten afstemmen met andere teams</a:t>
            </a:r>
          </a:p>
        </p:txBody>
      </p:sp>
      <p:grpSp>
        <p:nvGrpSpPr>
          <p:cNvPr id="43" name="Group 42">
            <a:extLst>
              <a:ext uri="{FF2B5EF4-FFF2-40B4-BE49-F238E27FC236}">
                <a16:creationId xmlns:a16="http://schemas.microsoft.com/office/drawing/2014/main" id="{FB49CDD5-494B-ED41-AC90-13D6DFD1F18E}"/>
              </a:ext>
            </a:extLst>
          </p:cNvPr>
          <p:cNvGrpSpPr/>
          <p:nvPr/>
        </p:nvGrpSpPr>
        <p:grpSpPr>
          <a:xfrm>
            <a:off x="3677138" y="2553707"/>
            <a:ext cx="282474" cy="445955"/>
            <a:chOff x="3262964" y="2993457"/>
            <a:chExt cx="462013" cy="933651"/>
          </a:xfrm>
        </p:grpSpPr>
        <p:sp>
          <p:nvSpPr>
            <p:cNvPr id="44" name="Oval 43">
              <a:extLst>
                <a:ext uri="{FF2B5EF4-FFF2-40B4-BE49-F238E27FC236}">
                  <a16:creationId xmlns:a16="http://schemas.microsoft.com/office/drawing/2014/main" id="{D1EB50F7-0FC9-5C42-8408-EB09952B111F}"/>
                </a:ext>
              </a:extLst>
            </p:cNvPr>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sp>
          <p:nvSpPr>
            <p:cNvPr id="45" name="Flowchart: Delay 5">
              <a:extLst>
                <a:ext uri="{FF2B5EF4-FFF2-40B4-BE49-F238E27FC236}">
                  <a16:creationId xmlns:a16="http://schemas.microsoft.com/office/drawing/2014/main" id="{1F1F863A-3294-8442-AEA0-8C85E5E83E79}"/>
                </a:ext>
              </a:extLst>
            </p:cNvPr>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grpSp>
      <p:grpSp>
        <p:nvGrpSpPr>
          <p:cNvPr id="46" name="Group 45">
            <a:extLst>
              <a:ext uri="{FF2B5EF4-FFF2-40B4-BE49-F238E27FC236}">
                <a16:creationId xmlns:a16="http://schemas.microsoft.com/office/drawing/2014/main" id="{2F60B773-D18F-D74D-BD9E-3A2C554C1B90}"/>
              </a:ext>
            </a:extLst>
          </p:cNvPr>
          <p:cNvGrpSpPr/>
          <p:nvPr/>
        </p:nvGrpSpPr>
        <p:grpSpPr>
          <a:xfrm>
            <a:off x="4343512" y="2581543"/>
            <a:ext cx="282474" cy="445955"/>
            <a:chOff x="3262964" y="2993457"/>
            <a:chExt cx="462013" cy="933651"/>
          </a:xfrm>
        </p:grpSpPr>
        <p:sp>
          <p:nvSpPr>
            <p:cNvPr id="47" name="Oval 46">
              <a:extLst>
                <a:ext uri="{FF2B5EF4-FFF2-40B4-BE49-F238E27FC236}">
                  <a16:creationId xmlns:a16="http://schemas.microsoft.com/office/drawing/2014/main" id="{FF71067F-AFCA-7546-A181-74543517C894}"/>
                </a:ext>
              </a:extLst>
            </p:cNvPr>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sp>
          <p:nvSpPr>
            <p:cNvPr id="48" name="Flowchart: Delay 5">
              <a:extLst>
                <a:ext uri="{FF2B5EF4-FFF2-40B4-BE49-F238E27FC236}">
                  <a16:creationId xmlns:a16="http://schemas.microsoft.com/office/drawing/2014/main" id="{C96F37FA-E6DB-214C-A268-BCA19C6AB257}"/>
                </a:ext>
              </a:extLst>
            </p:cNvPr>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grpSp>
      <p:grpSp>
        <p:nvGrpSpPr>
          <p:cNvPr id="49" name="Group 48">
            <a:extLst>
              <a:ext uri="{FF2B5EF4-FFF2-40B4-BE49-F238E27FC236}">
                <a16:creationId xmlns:a16="http://schemas.microsoft.com/office/drawing/2014/main" id="{ADCF2426-333E-A245-8A7A-C991EA1DB2EC}"/>
              </a:ext>
            </a:extLst>
          </p:cNvPr>
          <p:cNvGrpSpPr/>
          <p:nvPr/>
        </p:nvGrpSpPr>
        <p:grpSpPr>
          <a:xfrm>
            <a:off x="4488071" y="3340147"/>
            <a:ext cx="282474" cy="445955"/>
            <a:chOff x="3262964" y="2993457"/>
            <a:chExt cx="462013" cy="933651"/>
          </a:xfrm>
        </p:grpSpPr>
        <p:sp>
          <p:nvSpPr>
            <p:cNvPr id="50" name="Oval 49">
              <a:extLst>
                <a:ext uri="{FF2B5EF4-FFF2-40B4-BE49-F238E27FC236}">
                  <a16:creationId xmlns:a16="http://schemas.microsoft.com/office/drawing/2014/main" id="{67AE1D1A-8C19-8241-8348-D51CDAB28266}"/>
                </a:ext>
              </a:extLst>
            </p:cNvPr>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sp>
          <p:nvSpPr>
            <p:cNvPr id="51" name="Flowchart: Delay 5">
              <a:extLst>
                <a:ext uri="{FF2B5EF4-FFF2-40B4-BE49-F238E27FC236}">
                  <a16:creationId xmlns:a16="http://schemas.microsoft.com/office/drawing/2014/main" id="{9416A21F-1299-884E-9661-9273DEF96B2B}"/>
                </a:ext>
              </a:extLst>
            </p:cNvPr>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grpSp>
      <p:grpSp>
        <p:nvGrpSpPr>
          <p:cNvPr id="52" name="Group 51">
            <a:extLst>
              <a:ext uri="{FF2B5EF4-FFF2-40B4-BE49-F238E27FC236}">
                <a16:creationId xmlns:a16="http://schemas.microsoft.com/office/drawing/2014/main" id="{9A42A585-C80A-3E40-8657-D0F747525849}"/>
              </a:ext>
            </a:extLst>
          </p:cNvPr>
          <p:cNvGrpSpPr/>
          <p:nvPr/>
        </p:nvGrpSpPr>
        <p:grpSpPr>
          <a:xfrm>
            <a:off x="3765507" y="3276480"/>
            <a:ext cx="282474" cy="445955"/>
            <a:chOff x="3262964" y="2993457"/>
            <a:chExt cx="462013" cy="933651"/>
          </a:xfrm>
        </p:grpSpPr>
        <p:sp>
          <p:nvSpPr>
            <p:cNvPr id="53" name="Oval 52">
              <a:extLst>
                <a:ext uri="{FF2B5EF4-FFF2-40B4-BE49-F238E27FC236}">
                  <a16:creationId xmlns:a16="http://schemas.microsoft.com/office/drawing/2014/main" id="{00EE55B4-625F-0E48-8878-F331F31FA150}"/>
                </a:ext>
              </a:extLst>
            </p:cNvPr>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sp>
          <p:nvSpPr>
            <p:cNvPr id="54" name="Flowchart: Delay 5">
              <a:extLst>
                <a:ext uri="{FF2B5EF4-FFF2-40B4-BE49-F238E27FC236}">
                  <a16:creationId xmlns:a16="http://schemas.microsoft.com/office/drawing/2014/main" id="{9F9A9844-6B04-EC46-80B8-C92EEF80659E}"/>
                </a:ext>
              </a:extLst>
            </p:cNvPr>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grpSp>
      <p:grpSp>
        <p:nvGrpSpPr>
          <p:cNvPr id="55" name="Group 54">
            <a:extLst>
              <a:ext uri="{FF2B5EF4-FFF2-40B4-BE49-F238E27FC236}">
                <a16:creationId xmlns:a16="http://schemas.microsoft.com/office/drawing/2014/main" id="{139F3622-E6CA-2440-A1B5-0286CB6773EC}"/>
              </a:ext>
            </a:extLst>
          </p:cNvPr>
          <p:cNvGrpSpPr/>
          <p:nvPr/>
        </p:nvGrpSpPr>
        <p:grpSpPr>
          <a:xfrm>
            <a:off x="5710784" y="2769101"/>
            <a:ext cx="282474" cy="445955"/>
            <a:chOff x="3262964" y="2993457"/>
            <a:chExt cx="462013" cy="933651"/>
          </a:xfrm>
        </p:grpSpPr>
        <p:sp>
          <p:nvSpPr>
            <p:cNvPr id="56" name="Oval 55">
              <a:extLst>
                <a:ext uri="{FF2B5EF4-FFF2-40B4-BE49-F238E27FC236}">
                  <a16:creationId xmlns:a16="http://schemas.microsoft.com/office/drawing/2014/main" id="{011BFCB2-B09A-4A45-8A65-0B378FCEFF14}"/>
                </a:ext>
              </a:extLst>
            </p:cNvPr>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sp>
          <p:nvSpPr>
            <p:cNvPr id="57" name="Flowchart: Delay 5">
              <a:extLst>
                <a:ext uri="{FF2B5EF4-FFF2-40B4-BE49-F238E27FC236}">
                  <a16:creationId xmlns:a16="http://schemas.microsoft.com/office/drawing/2014/main" id="{71B5E8C8-6E61-594E-9EF5-54D9A119358A}"/>
                </a:ext>
              </a:extLst>
            </p:cNvPr>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grpSp>
      <p:grpSp>
        <p:nvGrpSpPr>
          <p:cNvPr id="58" name="Group 57">
            <a:extLst>
              <a:ext uri="{FF2B5EF4-FFF2-40B4-BE49-F238E27FC236}">
                <a16:creationId xmlns:a16="http://schemas.microsoft.com/office/drawing/2014/main" id="{BEE3857B-D551-114B-8749-AABF68DC5ECB}"/>
              </a:ext>
            </a:extLst>
          </p:cNvPr>
          <p:cNvGrpSpPr/>
          <p:nvPr/>
        </p:nvGrpSpPr>
        <p:grpSpPr>
          <a:xfrm>
            <a:off x="5162286" y="3117169"/>
            <a:ext cx="282474" cy="445955"/>
            <a:chOff x="3262964" y="2993457"/>
            <a:chExt cx="462013" cy="933651"/>
          </a:xfrm>
        </p:grpSpPr>
        <p:sp>
          <p:nvSpPr>
            <p:cNvPr id="59" name="Oval 58">
              <a:extLst>
                <a:ext uri="{FF2B5EF4-FFF2-40B4-BE49-F238E27FC236}">
                  <a16:creationId xmlns:a16="http://schemas.microsoft.com/office/drawing/2014/main" id="{ECFBFC64-17EE-1A4F-9289-801DA5399B6B}"/>
                </a:ext>
              </a:extLst>
            </p:cNvPr>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sp>
          <p:nvSpPr>
            <p:cNvPr id="60" name="Flowchart: Delay 5">
              <a:extLst>
                <a:ext uri="{FF2B5EF4-FFF2-40B4-BE49-F238E27FC236}">
                  <a16:creationId xmlns:a16="http://schemas.microsoft.com/office/drawing/2014/main" id="{204AB7D0-63DD-6E47-82EF-34FBEC45112F}"/>
                </a:ext>
              </a:extLst>
            </p:cNvPr>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400">
                <a:solidFill>
                  <a:schemeClr val="tx2"/>
                </a:solidFill>
                <a:latin typeface="Trebuchet MS" panose="020B0703020202090204" pitchFamily="34" charset="0"/>
                <a:ea typeface="Arial" charset="0"/>
                <a:cs typeface="Arial" charset="0"/>
              </a:endParaRPr>
            </a:p>
          </p:txBody>
        </p:sp>
      </p:grpSp>
    </p:spTree>
    <p:extLst>
      <p:ext uri="{BB962C8B-B14F-4D97-AF65-F5344CB8AC3E}">
        <p14:creationId xmlns:p14="http://schemas.microsoft.com/office/powerpoint/2010/main" val="1005727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5346" y="1516327"/>
            <a:ext cx="7938654" cy="2676867"/>
          </a:xfrm>
        </p:spPr>
        <p:txBody>
          <a:bodyPr numCol="1"/>
          <a:lstStyle/>
          <a:p>
            <a:r>
              <a:rPr lang="nl-BE" dirty="0"/>
              <a:t>Vraag- &amp; doelstelling</a:t>
            </a:r>
          </a:p>
          <a:p>
            <a:r>
              <a:rPr lang="nl-BE" dirty="0"/>
              <a:t>Aanpak</a:t>
            </a:r>
          </a:p>
          <a:p>
            <a:r>
              <a:rPr lang="nl-BE" dirty="0"/>
              <a:t>Drie theoretische kaders als handvat (dynamieken)</a:t>
            </a:r>
          </a:p>
          <a:p>
            <a:r>
              <a:rPr lang="nl-BE" dirty="0"/>
              <a:t>Terugkoppeling bevindingen</a:t>
            </a:r>
          </a:p>
          <a:p>
            <a:r>
              <a:rPr lang="nl-BE" dirty="0"/>
              <a:t>Hoe verder?</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pic>
        <p:nvPicPr>
          <p:cNvPr id="4" name="Afbeelding 6" descr="FS ster.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Tree>
    <p:extLst>
      <p:ext uri="{BB962C8B-B14F-4D97-AF65-F5344CB8AC3E}">
        <p14:creationId xmlns:p14="http://schemas.microsoft.com/office/powerpoint/2010/main" val="45029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15" presetClass="emph" presetSubtype="0" nodeType="withEffect">
                                  <p:stCondLst>
                                    <p:cond delay="0"/>
                                  </p:stCondLst>
                                  <p:iterate type="lt">
                                    <p:tmAbs val="25"/>
                                  </p:iterate>
                                  <p:childTnLst>
                                    <p:set>
                                      <p:cBhvr override="childStyle">
                                        <p:cTn id="9" dur="indefinite"/>
                                        <p:tgtEl>
                                          <p:spTgt spid="2">
                                            <p:txEl>
                                              <p:pRg st="1" end="1"/>
                                            </p:txEl>
                                          </p:spTgt>
                                        </p:tgtEl>
                                        <p:attrNameLst>
                                          <p:attrName>style.fontWeight</p:attrName>
                                        </p:attrNameLst>
                                      </p:cBhvr>
                                      <p:to>
                                        <p:strVal val="bold"/>
                                      </p:to>
                                    </p:set>
                                  </p:childTnLst>
                                </p:cTn>
                              </p:par>
                              <p:par>
                                <p:cTn id="10" presetID="9" presetClass="emph" presetSubtype="0" nodeType="withEffect">
                                  <p:stCondLst>
                                    <p:cond delay="0"/>
                                  </p:stCondLst>
                                  <p:childTnLst>
                                    <p:set>
                                      <p:cBhvr rctx="PPT">
                                        <p:cTn id="11" dur="indefinite"/>
                                        <p:tgtEl>
                                          <p:spTgt spid="2">
                                            <p:txEl>
                                              <p:pRg st="3" end="3"/>
                                            </p:txEl>
                                          </p:spTgt>
                                        </p:tgtEl>
                                        <p:attrNameLst>
                                          <p:attrName>style.opacity</p:attrName>
                                        </p:attrNameLst>
                                      </p:cBhvr>
                                      <p:to>
                                        <p:strVal val="0.5"/>
                                      </p:to>
                                    </p:set>
                                    <p:animEffect filter="image" prLst="opacity: 0.5">
                                      <p:cBhvr rctx="IE">
                                        <p:cTn id="12" dur="indefinite"/>
                                        <p:tgtEl>
                                          <p:spTgt spid="2">
                                            <p:txEl>
                                              <p:pRg st="3" end="3"/>
                                            </p:txEl>
                                          </p:spTgt>
                                        </p:tgtEl>
                                      </p:cBhvr>
                                    </p:animEffect>
                                  </p:childTnLst>
                                </p:cTn>
                              </p:par>
                              <p:par>
                                <p:cTn id="13" presetID="9" presetClass="emph" presetSubtype="0" nodeType="withEffect">
                                  <p:stCondLst>
                                    <p:cond delay="0"/>
                                  </p:stCondLst>
                                  <p:childTnLst>
                                    <p:set>
                                      <p:cBhvr rctx="PPT">
                                        <p:cTn id="14" dur="indefinite"/>
                                        <p:tgtEl>
                                          <p:spTgt spid="2">
                                            <p:txEl>
                                              <p:pRg st="2" end="2"/>
                                            </p:txEl>
                                          </p:spTgt>
                                        </p:tgtEl>
                                        <p:attrNameLst>
                                          <p:attrName>style.opacity</p:attrName>
                                        </p:attrNameLst>
                                      </p:cBhvr>
                                      <p:to>
                                        <p:strVal val="0.5"/>
                                      </p:to>
                                    </p:set>
                                    <p:animEffect filter="image" prLst="opacity: 0.5">
                                      <p:cBhvr rctx="IE">
                                        <p:cTn id="15" dur="indefinite"/>
                                        <p:tgtEl>
                                          <p:spTgt spid="2">
                                            <p:txEl>
                                              <p:pRg st="2" end="2"/>
                                            </p:txEl>
                                          </p:spTgt>
                                        </p:tgtEl>
                                      </p:cBhvr>
                                    </p:animEffect>
                                  </p:childTnLst>
                                </p:cTn>
                              </p:par>
                              <p:par>
                                <p:cTn id="16" presetID="9" presetClass="emph" presetSubtype="0" nodeType="withEffect">
                                  <p:stCondLst>
                                    <p:cond delay="0"/>
                                  </p:stCondLst>
                                  <p:childTnLst>
                                    <p:set>
                                      <p:cBhvr rctx="PPT">
                                        <p:cTn id="17" dur="indefinite"/>
                                        <p:tgtEl>
                                          <p:spTgt spid="2">
                                            <p:txEl>
                                              <p:pRg st="4" end="4"/>
                                            </p:txEl>
                                          </p:spTgt>
                                        </p:tgtEl>
                                        <p:attrNameLst>
                                          <p:attrName>style.opacity</p:attrName>
                                        </p:attrNameLst>
                                      </p:cBhvr>
                                      <p:to>
                                        <p:strVal val="0.5"/>
                                      </p:to>
                                    </p:set>
                                    <p:animEffect filter="image" prLst="opacity: 0.5">
                                      <p:cBhvr rctx="IE">
                                        <p:cTn id="18" dur="indefinite"/>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(7)*</a:t>
            </a:r>
            <a:endParaRPr lang="en-BE" sz="1800" dirty="0">
              <a:solidFill>
                <a:schemeClr val="accent1"/>
              </a:solidFill>
            </a:endParaRPr>
          </a:p>
        </p:txBody>
      </p:sp>
      <p:sp>
        <p:nvSpPr>
          <p:cNvPr id="8" name="TextBox 7"/>
          <p:cNvSpPr txBox="1"/>
          <p:nvPr/>
        </p:nvSpPr>
        <p:spPr>
          <a:xfrm>
            <a:off x="242866" y="999897"/>
            <a:ext cx="6328784"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7) Leiders in verandering: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25871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1592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Toelichting:</a:t>
            </a:r>
            <a:r>
              <a:rPr lang="nl-BE" sz="1200" noProof="1">
                <a:solidFill>
                  <a:schemeClr val="accent2"/>
                </a:solidFill>
                <a:latin typeface="Calibri" panose="020F0502020204030204" pitchFamily="34" charset="0"/>
                <a:cs typeface="Calibri" panose="020F0502020204030204" pitchFamily="34" charset="0"/>
              </a:rPr>
              <a:t> Hoe kijkt directie naar haar opdracht en betekenis? Welke roll(en) neemt ze op? Welke type leiderschap is nodig? Wat verwachten medewerkers van de leiding?</a:t>
            </a:r>
            <a:endParaRPr lang="nl-BE" sz="1200" b="1" noProof="1">
              <a:solidFill>
                <a:schemeClr val="accent2"/>
              </a:solidFill>
              <a:latin typeface="Calibri" panose="020F0502020204030204" pitchFamily="34" charset="0"/>
              <a:cs typeface="Calibri" panose="020F0502020204030204" pitchFamily="34" charset="0"/>
            </a:endParaRP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Citaten:</a:t>
            </a:r>
            <a:r>
              <a:rPr lang="nl-BE" sz="1200" noProof="1">
                <a:solidFill>
                  <a:schemeClr val="accent2"/>
                </a:solidFill>
                <a:latin typeface="Calibri" panose="020F0502020204030204" pitchFamily="34" charset="0"/>
                <a:cs typeface="Calibri" panose="020F0502020204030204" pitchFamily="34" charset="0"/>
              </a:rPr>
              <a:t> </a:t>
            </a:r>
          </a:p>
          <a:p>
            <a:pPr marL="628650" lvl="1" indent="-171450" defTabSz="685800">
              <a:buFont typeface="Arial" panose="020B0604020202020204" pitchFamily="34" charset="0"/>
              <a:buChar char="•"/>
            </a:pPr>
            <a:r>
              <a:rPr lang="nl-BE" sz="1200" i="1" noProof="1">
                <a:solidFill>
                  <a:schemeClr val="accent2"/>
                </a:solidFill>
                <a:latin typeface="Calibri" panose="020F0502020204030204" pitchFamily="34" charset="0"/>
                <a:cs typeface="Calibri" panose="020F0502020204030204" pitchFamily="34" charset="0"/>
              </a:rPr>
              <a:t>Directeur: “</a:t>
            </a:r>
            <a:r>
              <a:rPr lang="nl-BE" sz="1200" i="1">
                <a:solidFill>
                  <a:schemeClr val="tx1"/>
                </a:solidFill>
                <a:latin typeface="Calibri" panose="020F0502020204030204" pitchFamily="34" charset="0"/>
                <a:cs typeface="Calibri" panose="020F0502020204030204" pitchFamily="34" charset="0"/>
              </a:rPr>
              <a:t>Soms zie ik dingen verkeerdlopen. Moet ik dan loslaten of ingrijpen? Soms kom je dan in conflict”; “Ik voel me vaak een buitenstaander in wat er allemaal gebeurt“</a:t>
            </a:r>
          </a:p>
          <a:p>
            <a:pPr marL="628650" lvl="1" indent="-171450" defTabSz="685800">
              <a:buFont typeface="Arial" panose="020B0604020202020204" pitchFamily="34" charset="0"/>
              <a:buChar char="•"/>
            </a:pPr>
            <a:r>
              <a:rPr lang="nl-BE" sz="1200" i="1">
                <a:solidFill>
                  <a:schemeClr val="tx1"/>
                </a:solidFill>
                <a:latin typeface="Calibri" panose="020F0502020204030204" pitchFamily="34" charset="0"/>
                <a:cs typeface="Calibri" panose="020F0502020204030204" pitchFamily="34" charset="0"/>
              </a:rPr>
              <a:t>MW: De directeur moet sneller knopen doorhakken”; “Meer letten op het emotioneel welbevinden”</a:t>
            </a:r>
          </a:p>
        </p:txBody>
      </p:sp>
      <p:sp>
        <p:nvSpPr>
          <p:cNvPr id="11" name="Round Diagonal Corner Rectangle 30"/>
          <p:cNvSpPr/>
          <p:nvPr/>
        </p:nvSpPr>
        <p:spPr>
          <a:xfrm>
            <a:off x="545910" y="2545887"/>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Sturing vs zelfsturing: </a:t>
            </a:r>
            <a:r>
              <a:rPr lang="nl-BE" sz="1200" noProof="1">
                <a:solidFill>
                  <a:schemeClr val="accent2"/>
                </a:solidFill>
                <a:latin typeface="Calibri" panose="020F0502020204030204" pitchFamily="34" charset="0"/>
                <a:cs typeface="Calibri" panose="020F0502020204030204" pitchFamily="34" charset="0"/>
              </a:rPr>
              <a:t>zie 6.</a:t>
            </a: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Nieuwe betekenis en opdracht van leiding </a:t>
            </a:r>
            <a:r>
              <a:rPr lang="nl-BE" sz="1200" noProof="1">
                <a:solidFill>
                  <a:schemeClr val="accent2"/>
                </a:solidFill>
                <a:latin typeface="Calibri" panose="020F0502020204030204" pitchFamily="34" charset="0"/>
                <a:cs typeface="Calibri" panose="020F0502020204030204" pitchFamily="34" charset="0"/>
              </a:rPr>
              <a:t>duidelijk?</a:t>
            </a: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Verwachtingen van medewerkers tav directeur? Beeld van de leiders id organisatie?</a:t>
            </a:r>
            <a:r>
              <a:rPr lang="nl-BE" sz="1200" noProof="1">
                <a:solidFill>
                  <a:schemeClr val="accent2"/>
                </a:solidFill>
                <a:latin typeface="Calibri" panose="020F0502020204030204" pitchFamily="34" charset="0"/>
                <a:cs typeface="Calibri" panose="020F0502020204030204" pitchFamily="34" charset="0"/>
              </a:rPr>
              <a:t> Vraag naar bvb. empathie, daadkracht, aanwezigheid, in de bres springen voor medewerkers</a:t>
            </a: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Gedeeld leiderschap</a:t>
            </a:r>
            <a:r>
              <a:rPr lang="nl-BE" sz="1200" noProof="1">
                <a:solidFill>
                  <a:schemeClr val="accent2"/>
                </a:solidFill>
                <a:latin typeface="Calibri" panose="020F0502020204030204" pitchFamily="34" charset="0"/>
                <a:cs typeface="Calibri" panose="020F0502020204030204" pitchFamily="34" charset="0"/>
              </a:rPr>
              <a:t>: zorgen dat alle </a:t>
            </a:r>
            <a:r>
              <a:rPr lang="nl-BE" sz="1200" b="1" noProof="1">
                <a:solidFill>
                  <a:schemeClr val="accent2"/>
                </a:solidFill>
                <a:latin typeface="Calibri" panose="020F0502020204030204" pitchFamily="34" charset="0"/>
                <a:cs typeface="Calibri" panose="020F0502020204030204" pitchFamily="34" charset="0"/>
              </a:rPr>
              <a:t>leiderschapsrollen</a:t>
            </a:r>
            <a:r>
              <a:rPr lang="nl-BE" sz="1200" noProof="1">
                <a:solidFill>
                  <a:schemeClr val="accent2"/>
                </a:solidFill>
                <a:latin typeface="Calibri" panose="020F0502020204030204" pitchFamily="34" charset="0"/>
                <a:cs typeface="Calibri" panose="020F0502020204030204" pitchFamily="34" charset="0"/>
              </a:rPr>
              <a:t> worden opgenomen id organisatie:*</a:t>
            </a:r>
          </a:p>
          <a:p>
            <a:pPr marL="628650" lvl="1"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Taak-, relatie-, waarden-, extern-, veranderingsgericht</a:t>
            </a:r>
          </a:p>
          <a:p>
            <a:pPr marL="628650" lvl="1"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Scherpstellen welke rollen door directeur en welke door anderen</a:t>
            </a:r>
          </a:p>
        </p:txBody>
      </p:sp>
      <p:sp>
        <p:nvSpPr>
          <p:cNvPr id="12" name="Round Diagonal Corner Rectangle 30"/>
          <p:cNvSpPr/>
          <p:nvPr/>
        </p:nvSpPr>
        <p:spPr>
          <a:xfrm>
            <a:off x="545909" y="3850712"/>
            <a:ext cx="8311487" cy="123949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defTabSz="685800"/>
            <a:r>
              <a:rPr lang="nl-BE" sz="1200" b="1" noProof="1">
                <a:solidFill>
                  <a:schemeClr val="accent2"/>
                </a:solidFill>
                <a:latin typeface="Calibri" panose="020F0502020204030204" pitchFamily="34" charset="0"/>
                <a:cs typeface="Calibri" panose="020F0502020204030204" pitchFamily="34" charset="0"/>
              </a:rPr>
              <a:t>Noden van mw’s tav directie (uit interviews):</a:t>
            </a: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Voeling met werkvloer houden: </a:t>
            </a:r>
            <a:r>
              <a:rPr lang="nl-BE" sz="1200" noProof="1">
                <a:solidFill>
                  <a:schemeClr val="accent2"/>
                </a:solidFill>
                <a:latin typeface="Calibri" panose="020F0502020204030204" pitchFamily="34" charset="0"/>
                <a:cs typeface="Calibri" panose="020F0502020204030204" pitchFamily="34" charset="0"/>
              </a:rPr>
              <a:t>emotionele ondersteuning, openlijke erkenning vd werkdruk / aandacht voor signalen van overbelasting, voor mensen die terugkeren na bvb. burnout </a:t>
            </a: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Daadkrachtig optreden, knopen doorhakken</a:t>
            </a: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Aanwezig en beschikbaar zijn</a:t>
            </a:r>
            <a:endParaRPr lang="nl-BE" sz="1200" noProof="1">
              <a:solidFill>
                <a:schemeClr val="accent2"/>
              </a:solidFill>
              <a:latin typeface="Calibri" panose="020F0502020204030204" pitchFamily="34" charset="0"/>
              <a:cs typeface="Calibri" panose="020F0502020204030204" pitchFamily="34" charset="0"/>
            </a:endParaRP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Het opnemen voor mw’s </a:t>
            </a:r>
            <a:r>
              <a:rPr lang="nl-BE" sz="1200" noProof="1">
                <a:solidFill>
                  <a:schemeClr val="accent2"/>
                </a:solidFill>
                <a:latin typeface="Calibri" panose="020F0502020204030204" pitchFamily="34" charset="0"/>
                <a:cs typeface="Calibri" panose="020F0502020204030204" pitchFamily="34" charset="0"/>
              </a:rPr>
              <a:t>(bvb. tov scholen die onrespectvol zijn)</a:t>
            </a:r>
          </a:p>
          <a:p>
            <a:pPr marL="171450"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Transparantie over omkaderingsgewichten, over interne vacatures, ...</a:t>
            </a:r>
          </a:p>
          <a:p>
            <a:pPr marL="171450"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Rol van directeur vs teamcoach verenigbaar?</a:t>
            </a:r>
          </a:p>
        </p:txBody>
      </p:sp>
      <p:sp>
        <p:nvSpPr>
          <p:cNvPr id="13" name="TextBox 12"/>
          <p:cNvSpPr txBox="1"/>
          <p:nvPr/>
        </p:nvSpPr>
        <p:spPr>
          <a:xfrm>
            <a:off x="242866" y="3581915"/>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371323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8B05A-EEE0-F041-92C0-892E16FAE17E}"/>
              </a:ext>
            </a:extLst>
          </p:cNvPr>
          <p:cNvGraphicFramePr>
            <a:graphicFrameLocks noGrp="1"/>
          </p:cNvGraphicFramePr>
          <p:nvPr>
            <p:extLst/>
          </p:nvPr>
        </p:nvGraphicFramePr>
        <p:xfrm>
          <a:off x="349321" y="1330230"/>
          <a:ext cx="8589198" cy="3547263"/>
        </p:xfrm>
        <a:graphic>
          <a:graphicData uri="http://schemas.openxmlformats.org/drawingml/2006/table">
            <a:tbl>
              <a:tblPr firstRow="1" bandRow="1">
                <a:tableStyleId>{10A1B5D5-9B99-4C35-A422-299274C87663}</a:tableStyleId>
              </a:tblPr>
              <a:tblGrid>
                <a:gridCol w="1431533">
                  <a:extLst>
                    <a:ext uri="{9D8B030D-6E8A-4147-A177-3AD203B41FA5}">
                      <a16:colId xmlns:a16="http://schemas.microsoft.com/office/drawing/2014/main" val="20000"/>
                    </a:ext>
                  </a:extLst>
                </a:gridCol>
                <a:gridCol w="1431533">
                  <a:extLst>
                    <a:ext uri="{9D8B030D-6E8A-4147-A177-3AD203B41FA5}">
                      <a16:colId xmlns:a16="http://schemas.microsoft.com/office/drawing/2014/main" val="20001"/>
                    </a:ext>
                  </a:extLst>
                </a:gridCol>
                <a:gridCol w="1431533">
                  <a:extLst>
                    <a:ext uri="{9D8B030D-6E8A-4147-A177-3AD203B41FA5}">
                      <a16:colId xmlns:a16="http://schemas.microsoft.com/office/drawing/2014/main" val="20002"/>
                    </a:ext>
                  </a:extLst>
                </a:gridCol>
                <a:gridCol w="1431533">
                  <a:extLst>
                    <a:ext uri="{9D8B030D-6E8A-4147-A177-3AD203B41FA5}">
                      <a16:colId xmlns:a16="http://schemas.microsoft.com/office/drawing/2014/main" val="20003"/>
                    </a:ext>
                  </a:extLst>
                </a:gridCol>
                <a:gridCol w="1431533">
                  <a:extLst>
                    <a:ext uri="{9D8B030D-6E8A-4147-A177-3AD203B41FA5}">
                      <a16:colId xmlns:a16="http://schemas.microsoft.com/office/drawing/2014/main" val="20004"/>
                    </a:ext>
                  </a:extLst>
                </a:gridCol>
                <a:gridCol w="1431533">
                  <a:extLst>
                    <a:ext uri="{9D8B030D-6E8A-4147-A177-3AD203B41FA5}">
                      <a16:colId xmlns:a16="http://schemas.microsoft.com/office/drawing/2014/main" val="20005"/>
                    </a:ext>
                  </a:extLst>
                </a:gridCol>
              </a:tblGrid>
              <a:tr h="2175663">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bg2"/>
                          </a:solidFill>
                          <a:effectLst/>
                        </a:rPr>
                        <a:t>Taakgericht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000" b="0" kern="1200">
                          <a:solidFill>
                            <a:schemeClr val="bg2"/>
                          </a:solidFill>
                          <a:effectLst/>
                        </a:rPr>
                        <a:t>(zorgen voor efficiënte uitvoering van opdrachten bv. door planning, monitoring en probleemoplossing)</a:t>
                      </a:r>
                      <a:endParaRPr lang="en-US" sz="1000" b="0" kern="1200">
                        <a:solidFill>
                          <a:schemeClr val="bg2"/>
                        </a:solidFill>
                        <a:effectLst/>
                      </a:endParaRPr>
                    </a:p>
                    <a:p>
                      <a:endParaRPr lang="nl-NL" sz="1200" b="0" i="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r>
                        <a:rPr lang="nl-BE" sz="1200" kern="1200">
                          <a:solidFill>
                            <a:schemeClr val="bg2"/>
                          </a:solidFill>
                          <a:effectLst/>
                        </a:rPr>
                        <a:t>Relatiegericht </a:t>
                      </a:r>
                      <a:r>
                        <a:rPr lang="nl-BE" sz="1000" b="0" kern="1200">
                          <a:solidFill>
                            <a:schemeClr val="bg2"/>
                          </a:solidFill>
                          <a:effectLst/>
                        </a:rPr>
                        <a:t>(zorgen voor goede samenwerking door bv. steun, ontwikkeling, erkenning en aanmoediging)</a:t>
                      </a:r>
                      <a:endParaRPr lang="en-US" sz="1000" b="0" kern="1200">
                        <a:solidFill>
                          <a:schemeClr val="bg2"/>
                        </a:solidFill>
                        <a:effectLst/>
                      </a:endParaRPr>
                    </a:p>
                    <a:p>
                      <a:endParaRPr lang="nl-NL" sz="1200" b="0" i="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bg2"/>
                          </a:solidFill>
                          <a:effectLst/>
                        </a:rPr>
                        <a:t>Veranderings-gericht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000" b="0" kern="1200">
                          <a:solidFill>
                            <a:schemeClr val="bg2"/>
                          </a:solidFill>
                          <a:effectLst/>
                        </a:rPr>
                        <a:t>(zorgen voor innovatie, verandering en aanpassing door bv. visie te ontwikkelen, te duwen naar verandering, innovatie aan te moedigen, het teamleren te faciliteren)</a:t>
                      </a:r>
                      <a:endParaRPr lang="en-US" sz="1000" b="0" kern="1200">
                        <a:solidFill>
                          <a:schemeClr val="bg2"/>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bg2"/>
                          </a:solidFill>
                          <a:effectLst/>
                        </a:rPr>
                        <a:t>Externgericht </a:t>
                      </a:r>
                      <a:r>
                        <a:rPr lang="nl-BE" sz="1000" b="0" kern="1200">
                          <a:solidFill>
                            <a:schemeClr val="bg2"/>
                          </a:solidFill>
                          <a:effectLst/>
                        </a:rPr>
                        <a:t>(zorgen voor de externe omgeving door bvb. de omgeving te scannen, het team te promoten en te netwerken)</a:t>
                      </a:r>
                      <a:endParaRPr lang="en-US" sz="1000" b="0" kern="1200">
                        <a:solidFill>
                          <a:schemeClr val="bg2"/>
                        </a:solidFill>
                        <a:effectLst/>
                      </a:endParaRPr>
                    </a:p>
                    <a:p>
                      <a:endParaRPr lang="nl-NL" sz="1200" b="0" i="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bg2"/>
                          </a:solidFill>
                          <a:effectLst/>
                        </a:rPr>
                        <a:t>Waardengericht </a:t>
                      </a:r>
                      <a:r>
                        <a:rPr lang="nl-BE" sz="1000" b="0" kern="1200">
                          <a:solidFill>
                            <a:schemeClr val="bg2"/>
                          </a:solidFill>
                          <a:effectLst/>
                        </a:rPr>
                        <a:t>(zorgen voor de waarden en integriteit door bv. de collectieve missie en waarden te promoten, te ontwikkelen en te bewaken)</a:t>
                      </a:r>
                      <a:endParaRPr lang="en-US" sz="1000" b="0" kern="1200">
                        <a:solidFill>
                          <a:schemeClr val="bg2"/>
                        </a:solidFill>
                        <a:effectLst/>
                      </a:endParaRPr>
                    </a:p>
                    <a:p>
                      <a:endParaRPr lang="nl-NL" sz="1200" b="0" i="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20827">
                <a:tc>
                  <a:txBody>
                    <a:bodyPr/>
                    <a:lstStyle/>
                    <a:p>
                      <a:r>
                        <a:rPr lang="nl-NL" sz="1200"/>
                        <a:t>Voor</a:t>
                      </a:r>
                    </a:p>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0827">
                <a:tc>
                  <a:txBody>
                    <a:bodyPr/>
                    <a:lstStyle/>
                    <a:p>
                      <a:r>
                        <a:rPr lang="nl-NL" sz="1200"/>
                        <a:t>Nu</a:t>
                      </a:r>
                    </a:p>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20827">
                <a:tc>
                  <a:txBody>
                    <a:bodyPr/>
                    <a:lstStyle/>
                    <a:p>
                      <a:r>
                        <a:rPr lang="nl-NL" sz="1200"/>
                        <a:t>Toekomst (ideaal)</a:t>
                      </a:r>
                    </a:p>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12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Title 1">
            <a:extLst>
              <a:ext uri="{FF2B5EF4-FFF2-40B4-BE49-F238E27FC236}">
                <a16:creationId xmlns:a16="http://schemas.microsoft.com/office/drawing/2014/main" id="{AE8F2D1E-7B55-9441-8BC3-3B57F8FFBA8E}"/>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(7)*</a:t>
            </a:r>
            <a:endParaRPr lang="en-BE" sz="1800" dirty="0">
              <a:solidFill>
                <a:schemeClr val="accent1"/>
              </a:solidFill>
            </a:endParaRPr>
          </a:p>
        </p:txBody>
      </p:sp>
      <p:sp>
        <p:nvSpPr>
          <p:cNvPr id="6" name="TextBox 5">
            <a:extLst>
              <a:ext uri="{FF2B5EF4-FFF2-40B4-BE49-F238E27FC236}">
                <a16:creationId xmlns:a16="http://schemas.microsoft.com/office/drawing/2014/main" id="{12BA4959-57D5-424C-8EBA-1AAFBFB1D513}"/>
              </a:ext>
            </a:extLst>
          </p:cNvPr>
          <p:cNvSpPr txBox="1"/>
          <p:nvPr/>
        </p:nvSpPr>
        <p:spPr>
          <a:xfrm>
            <a:off x="242866" y="999897"/>
            <a:ext cx="406790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7) Leiderschap in verandering: Leiderschapsrollen (Yukl)</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072578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8F2D1E-7B55-9441-8BC3-3B57F8FFBA8E}"/>
              </a:ext>
            </a:extLst>
          </p:cNvPr>
          <p:cNvSpPr>
            <a:spLocks noGrp="1"/>
          </p:cNvSpPr>
          <p:nvPr>
            <p:ph type="title"/>
          </p:nvPr>
        </p:nvSpPr>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(7)*</a:t>
            </a:r>
            <a:endParaRPr lang="en-BE" sz="1800" dirty="0">
              <a:solidFill>
                <a:schemeClr val="accent1"/>
              </a:solidFill>
            </a:endParaRPr>
          </a:p>
        </p:txBody>
      </p:sp>
      <p:sp>
        <p:nvSpPr>
          <p:cNvPr id="2" name="Text Placeholder 1">
            <a:extLst>
              <a:ext uri="{FF2B5EF4-FFF2-40B4-BE49-F238E27FC236}">
                <a16:creationId xmlns:a16="http://schemas.microsoft.com/office/drawing/2014/main" id="{6C66C24F-D2A3-A943-B798-AE783CEF60CA}"/>
              </a:ext>
            </a:extLst>
          </p:cNvPr>
          <p:cNvSpPr>
            <a:spLocks noGrp="1"/>
          </p:cNvSpPr>
          <p:nvPr>
            <p:ph type="body" sz="quarter" idx="10"/>
          </p:nvPr>
        </p:nvSpPr>
        <p:spPr>
          <a:xfrm>
            <a:off x="704001" y="1465942"/>
            <a:ext cx="6742800" cy="2721409"/>
          </a:xfrm>
        </p:spPr>
        <p:txBody>
          <a:bodyPr/>
          <a:lstStyle/>
          <a:p>
            <a:r>
              <a:rPr lang="en-US">
                <a:hlinkClick r:id="rId3"/>
              </a:rPr>
              <a:t>Inspiratienota 94, ‘Sterk leiderschap voor autonome teams’</a:t>
            </a:r>
            <a:r>
              <a:rPr lang="en-US"/>
              <a:t>, maart 2017 [PDF, 8 blz., 343 kB]</a:t>
            </a:r>
          </a:p>
          <a:p>
            <a:r>
              <a:rPr lang="en-US"/>
              <a:t>Samenvattende </a:t>
            </a:r>
            <a:r>
              <a:rPr lang="en-US">
                <a:hlinkClick r:id="rId4"/>
              </a:rPr>
              <a:t>presentatie </a:t>
            </a:r>
            <a:endParaRPr lang="en-US"/>
          </a:p>
          <a:p>
            <a:endParaRPr lang="nl-NL"/>
          </a:p>
        </p:txBody>
      </p:sp>
      <p:sp>
        <p:nvSpPr>
          <p:cNvPr id="6" name="TextBox 5">
            <a:extLst>
              <a:ext uri="{FF2B5EF4-FFF2-40B4-BE49-F238E27FC236}">
                <a16:creationId xmlns:a16="http://schemas.microsoft.com/office/drawing/2014/main" id="{12BA4959-57D5-424C-8EBA-1AAFBFB1D513}"/>
              </a:ext>
            </a:extLst>
          </p:cNvPr>
          <p:cNvSpPr txBox="1"/>
          <p:nvPr/>
        </p:nvSpPr>
        <p:spPr>
          <a:xfrm>
            <a:off x="242866" y="999897"/>
            <a:ext cx="3477234"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7) Leiderschap in verandering: achtergrondinfo</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923452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Leiderschap (8)*</a:t>
            </a:r>
            <a:endParaRPr lang="en-BE" sz="1800" dirty="0">
              <a:solidFill>
                <a:schemeClr val="accent1"/>
              </a:solidFill>
            </a:endParaRPr>
          </a:p>
        </p:txBody>
      </p:sp>
      <p:sp>
        <p:nvSpPr>
          <p:cNvPr id="8" name="TextBox 7"/>
          <p:cNvSpPr txBox="1"/>
          <p:nvPr/>
        </p:nvSpPr>
        <p:spPr>
          <a:xfrm>
            <a:off x="242866" y="999897"/>
            <a:ext cx="518988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8) Leiders van verandering*: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Toelichting: </a:t>
            </a:r>
            <a:r>
              <a:rPr lang="nl-BE" sz="1200" noProof="1">
                <a:solidFill>
                  <a:schemeClr val="accent2"/>
                </a:solidFill>
                <a:latin typeface="Calibri" panose="020F0502020204030204" pitchFamily="34" charset="0"/>
                <a:cs typeface="Calibri" panose="020F0502020204030204" pitchFamily="34" charset="0"/>
              </a:rPr>
              <a:t>Rol van directeur en  andere medewerkers in de verandering?</a:t>
            </a:r>
            <a:endParaRPr lang="nl-BE" sz="1200" b="1" noProof="1">
              <a:solidFill>
                <a:schemeClr val="accent2"/>
              </a:solidFill>
              <a:latin typeface="Calibri" panose="020F0502020204030204" pitchFamily="34" charset="0"/>
              <a:cs typeface="Calibri" panose="020F0502020204030204" pitchFamily="34" charset="0"/>
            </a:endParaRP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Citaten</a:t>
            </a:r>
          </a:p>
          <a:p>
            <a:pPr marL="628650" lvl="1" indent="-171450" defTabSz="685800">
              <a:buFont typeface="Arial" panose="020B0604020202020204" pitchFamily="34" charset="0"/>
              <a:buChar char="•"/>
            </a:pPr>
            <a:r>
              <a:rPr lang="nl-BE" sz="1200" i="1" noProof="1">
                <a:solidFill>
                  <a:schemeClr val="accent2"/>
                </a:solidFill>
                <a:latin typeface="Calibri" panose="020F0502020204030204" pitchFamily="34" charset="0"/>
                <a:cs typeface="Calibri" panose="020F0502020204030204" pitchFamily="34" charset="0"/>
              </a:rPr>
              <a:t>Directeur: “Je bent afhankelijk van de goodwill van anderen of je op de hoogte gehouden wordt of niet”, “Waar laat je los en wanneer grijp je in?”, “Het is heel eenzaam tijdens zo’n veranderproces”</a:t>
            </a:r>
          </a:p>
          <a:p>
            <a:pPr marL="628650" lvl="1" indent="-171450" defTabSz="685800">
              <a:buFont typeface="Arial" panose="020B0604020202020204" pitchFamily="34" charset="0"/>
              <a:buChar char="•"/>
            </a:pPr>
            <a:r>
              <a:rPr lang="nl-BE" sz="1200" i="1" noProof="1">
                <a:solidFill>
                  <a:schemeClr val="accent2"/>
                </a:solidFill>
                <a:latin typeface="Calibri" panose="020F0502020204030204" pitchFamily="34" charset="0"/>
                <a:cs typeface="Calibri" panose="020F0502020204030204" pitchFamily="34" charset="0"/>
              </a:rPr>
              <a:t>MW’s: “Als we ergens mee vastzaten, kwam directeur wel met een standpunt”, ““We hebben de directie wat gemist dit jaar”</a:t>
            </a: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Nood aan sterk leiderschap doorheen veranderproces</a:t>
            </a:r>
            <a:r>
              <a:rPr lang="nl-BE" sz="1200" noProof="1">
                <a:solidFill>
                  <a:schemeClr val="accent2"/>
                </a:solidFill>
                <a:latin typeface="Calibri" panose="020F0502020204030204" pitchFamily="34" charset="0"/>
                <a:cs typeface="Calibri" panose="020F0502020204030204" pitchFamily="34" charset="0"/>
              </a:rPr>
              <a:t>, door:</a:t>
            </a:r>
          </a:p>
          <a:p>
            <a:pPr marL="628650" lvl="1"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Directie: niet zomaar ‘loslaten’!</a:t>
            </a:r>
          </a:p>
          <a:p>
            <a:pPr marL="628650" lvl="1"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Veranderteam, en daarna sturend kader met teamcoaches/-afgevaardigden/-voorzitters</a:t>
            </a:r>
          </a:p>
          <a:p>
            <a:pPr marL="171450" indent="-171450" defTabSz="685800">
              <a:buFont typeface="Arial" panose="020B0604020202020204" pitchFamily="34" charset="0"/>
              <a:buChar char="•"/>
            </a:pPr>
            <a:endParaRPr lang="nl-BE" sz="1200" noProof="1">
              <a:solidFill>
                <a:schemeClr val="accent2"/>
              </a:solidFill>
              <a:latin typeface="Calibri" panose="020F0502020204030204" pitchFamily="34" charset="0"/>
              <a:cs typeface="Calibri" panose="020F0502020204030204" pitchFamily="34" charset="0"/>
            </a:endParaRP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Valkuil:</a:t>
            </a:r>
            <a:r>
              <a:rPr lang="nl-BE" sz="1200" noProof="1">
                <a:solidFill>
                  <a:schemeClr val="accent2"/>
                </a:solidFill>
                <a:latin typeface="Calibri" panose="020F0502020204030204" pitchFamily="34" charset="0"/>
                <a:cs typeface="Calibri" panose="020F0502020204030204" pitchFamily="34" charset="0"/>
              </a:rPr>
              <a:t> eenzame  rol als directeur en andere trekkers van de verandering </a:t>
            </a:r>
            <a:r>
              <a:rPr lang="nl-BE" sz="1200" b="1" noProof="1">
                <a:solidFill>
                  <a:schemeClr val="accent2"/>
                </a:solidFill>
                <a:latin typeface="Calibri" panose="020F0502020204030204" pitchFamily="34" charset="0"/>
                <a:cs typeface="Calibri" panose="020F0502020204030204" pitchFamily="34" charset="0"/>
              </a:rPr>
              <a:t> </a:t>
            </a: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Externe ondersteuning</a:t>
            </a:r>
          </a:p>
          <a:p>
            <a:pPr marL="628650" lvl="1"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Overleg met andere directeurs (centrumoverstijgend)</a:t>
            </a:r>
          </a:p>
          <a:p>
            <a:pPr marL="628650" lvl="1" indent="-171450" defTabSz="685800">
              <a:buFont typeface="Arial" panose="020B0604020202020204" pitchFamily="34" charset="0"/>
              <a:buChar char="•"/>
            </a:pPr>
            <a:r>
              <a:rPr lang="nl-BE" sz="1200" noProof="1">
                <a:solidFill>
                  <a:schemeClr val="accent2"/>
                </a:solidFill>
                <a:latin typeface="Calibri" panose="020F0502020204030204" pitchFamily="34" charset="0"/>
                <a:cs typeface="Calibri" panose="020F0502020204030204" pitchFamily="34" charset="0"/>
              </a:rPr>
              <a:t>Koepel?</a:t>
            </a:r>
          </a:p>
          <a:p>
            <a:pPr marL="171450" indent="-171450" defTabSz="685800">
              <a:buFont typeface="Arial" panose="020B0604020202020204" pitchFamily="34" charset="0"/>
              <a:buChar char="•"/>
            </a:pPr>
            <a:r>
              <a:rPr lang="nl-BE" sz="1200" b="1" noProof="1">
                <a:solidFill>
                  <a:schemeClr val="accent2"/>
                </a:solidFill>
                <a:latin typeface="Calibri" panose="020F0502020204030204" pitchFamily="34" charset="0"/>
                <a:cs typeface="Calibri" panose="020F0502020204030204" pitchFamily="34" charset="0"/>
              </a:rPr>
              <a:t>Sturend kader creëren (leidende coalitie) met teamcoaches/-afgevaardigden/-voorzitters + </a:t>
            </a:r>
            <a:r>
              <a:rPr lang="nl-BE" sz="1200" noProof="1">
                <a:solidFill>
                  <a:schemeClr val="accent2"/>
                </a:solidFill>
                <a:latin typeface="Calibri" panose="020F0502020204030204" pitchFamily="34" charset="0"/>
                <a:cs typeface="Calibri" panose="020F0502020204030204" pitchFamily="34" charset="0"/>
              </a:rPr>
              <a:t>hun rol en mandaat scherpstellen</a:t>
            </a:r>
            <a:endParaRPr lang="nl-BE" sz="1200" b="1" noProof="1">
              <a:solidFill>
                <a:schemeClr val="accent2"/>
              </a:solidFill>
              <a:latin typeface="Calibri" panose="020F0502020204030204" pitchFamily="34" charset="0"/>
              <a:cs typeface="Calibri" panose="020F0502020204030204" pitchFamily="34" charset="0"/>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896709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Teams (9)*</a:t>
            </a:r>
            <a:endParaRPr lang="en-BE" sz="1800" dirty="0">
              <a:solidFill>
                <a:schemeClr val="accent1"/>
              </a:solidFill>
            </a:endParaRPr>
          </a:p>
        </p:txBody>
      </p:sp>
      <p:sp>
        <p:nvSpPr>
          <p:cNvPr id="8" name="TextBox 7"/>
          <p:cNvSpPr txBox="1"/>
          <p:nvPr/>
        </p:nvSpPr>
        <p:spPr>
          <a:xfrm>
            <a:off x="242866" y="999897"/>
            <a:ext cx="5772221"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9) Teamwerking*: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Hoe verloopt de werking van de teams en samenwerking binnen te teams? </a:t>
            </a:r>
          </a:p>
          <a:p>
            <a:pPr marL="171450" indent="-171450" defTabSz="685800">
              <a:buFont typeface="Arial" panose="020B0604020202020204" pitchFamily="34" charset="0"/>
              <a:buChar char="•"/>
            </a:pP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Enkele citaten: </a:t>
            </a:r>
            <a:r>
              <a:rPr lang="nl-BE" sz="1200" i="1" noProof="1">
                <a:solidFill>
                  <a:schemeClr val="accent2"/>
                </a:solidFill>
                <a:latin typeface="Calibri"/>
              </a:rPr>
              <a:t>“Het was zinvol om onze teamcharters in het begin op te maken” ; “We moeten nog heel wat uitwerken, maar krijgen er de tijd niet voor” ; “Belangrijk dat we er voor elkaar zijn, dat je niet het gevoel hebt er alleen voor te staan’</a:t>
            </a:r>
            <a:r>
              <a:rPr lang="nl-BE" sz="1200" noProof="1">
                <a:solidFill>
                  <a:schemeClr val="accent2"/>
                </a:solidFill>
                <a:latin typeface="Calibri"/>
              </a:rPr>
              <a:t> </a:t>
            </a:r>
            <a:endParaRPr lang="nl-BE" sz="1200" b="1" noProof="1">
              <a:solidFill>
                <a:schemeClr val="accent2"/>
              </a:solidFill>
              <a:latin typeface="Calibri"/>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Aandacht voor de elementen van het ‘teamcharter’:*</a:t>
            </a:r>
            <a:r>
              <a:rPr lang="nl-BE" sz="1200" noProof="1">
                <a:solidFill>
                  <a:schemeClr val="accent2"/>
                </a:solidFill>
                <a:latin typeface="Calibri"/>
              </a:rPr>
              <a:t> Gezamenlijke teamopdracht; Doelen, ambities, prioriteiten ; Rolafbakening en taakverdeling ; Werkafspraken en regels ; Interpersoonlijke relaties (psychologische veiligheid)</a:t>
            </a:r>
          </a:p>
          <a:p>
            <a:pPr marL="171450" indent="-171450" defTabSz="685800">
              <a:buFont typeface="Arial" panose="020B0604020202020204" pitchFamily="34" charset="0"/>
              <a:buChar char="•"/>
            </a:pPr>
            <a:r>
              <a:rPr lang="nl-BE" sz="1200" b="1" noProof="1">
                <a:solidFill>
                  <a:schemeClr val="accent2"/>
                </a:solidFill>
                <a:latin typeface="Calibri"/>
              </a:rPr>
              <a:t>Tijd maken/krijgen voor teamwerking: </a:t>
            </a:r>
            <a:r>
              <a:rPr lang="nl-BE" sz="1200" noProof="1">
                <a:solidFill>
                  <a:schemeClr val="accent2"/>
                </a:solidFill>
                <a:latin typeface="Calibri"/>
              </a:rPr>
              <a:t>wekelijks overleg + intervisiemomenten</a:t>
            </a:r>
          </a:p>
          <a:p>
            <a:pPr marL="171450" indent="-171450" defTabSz="685800">
              <a:buFont typeface="Arial" panose="020B0604020202020204" pitchFamily="34" charset="0"/>
              <a:buChar char="•"/>
            </a:pPr>
            <a:r>
              <a:rPr lang="nl-BE" sz="1200" b="1" noProof="1">
                <a:solidFill>
                  <a:schemeClr val="accent2"/>
                </a:solidFill>
                <a:latin typeface="Calibri"/>
              </a:rPr>
              <a:t>Aandacht voor het inwerken en ondersteunen van jonge en nieuwe collega’s</a:t>
            </a:r>
          </a:p>
          <a:p>
            <a:pPr marL="171450" indent="-171450" defTabSz="685800">
              <a:buFont typeface="Arial" panose="020B0604020202020204" pitchFamily="34" charset="0"/>
              <a:buChar char="•"/>
            </a:pPr>
            <a:r>
              <a:rPr lang="nl-BE" sz="1200" b="1" noProof="1">
                <a:solidFill>
                  <a:schemeClr val="accent2"/>
                </a:solidFill>
                <a:latin typeface="Calibri"/>
              </a:rPr>
              <a:t>KP7: </a:t>
            </a:r>
            <a:r>
              <a:rPr lang="nl-BE" sz="1200" noProof="1">
                <a:solidFill>
                  <a:schemeClr val="accent2"/>
                </a:solidFill>
                <a:latin typeface="Calibri"/>
              </a:rPr>
              <a:t>welk team als ‘nest’?</a:t>
            </a: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Valkuil: </a:t>
            </a:r>
            <a:r>
              <a:rPr lang="nl-BE" sz="1200" noProof="1">
                <a:solidFill>
                  <a:schemeClr val="accent2"/>
                </a:solidFill>
                <a:latin typeface="Calibri"/>
              </a:rPr>
              <a:t>collega’s die niet meewillen (weerstand)</a:t>
            </a:r>
          </a:p>
          <a:p>
            <a:pPr marL="171450" indent="-171450" defTabSz="685800">
              <a:buFont typeface="Arial" panose="020B0604020202020204" pitchFamily="34" charset="0"/>
              <a:buChar char="•"/>
            </a:pPr>
            <a:endParaRPr lang="nl-BE" sz="1200" noProof="1">
              <a:solidFill>
                <a:schemeClr val="accent2"/>
              </a:solidFill>
              <a:latin typeface="Calibri"/>
            </a:endParaRP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Teamcharter als houvast*</a:t>
            </a:r>
          </a:p>
          <a:p>
            <a:pPr marL="171450" indent="-171450" defTabSz="685800">
              <a:buFont typeface="Arial" panose="020B0604020202020204" pitchFamily="34" charset="0"/>
              <a:buChar char="•"/>
            </a:pPr>
            <a:r>
              <a:rPr lang="nl-BE" sz="1200" b="1" noProof="1">
                <a:solidFill>
                  <a:schemeClr val="accent2"/>
                </a:solidFill>
                <a:latin typeface="Calibri"/>
              </a:rPr>
              <a:t>Ondersteuning van het team </a:t>
            </a:r>
            <a:r>
              <a:rPr lang="nl-BE" sz="1200" noProof="1">
                <a:solidFill>
                  <a:schemeClr val="accent2"/>
                </a:solidFill>
                <a:latin typeface="Calibri"/>
              </a:rPr>
              <a:t>door interne teamcoach (bvb. VCLB Ninove) en/of externe coach (bvb. Limburg) </a:t>
            </a:r>
          </a:p>
          <a:p>
            <a:pPr marL="171450" indent="-171450" defTabSz="685800">
              <a:buFont typeface="Arial" panose="020B0604020202020204" pitchFamily="34" charset="0"/>
              <a:buChar char="•"/>
            </a:pPr>
            <a:r>
              <a:rPr lang="nl-BE" sz="1200" b="1" noProof="1">
                <a:solidFill>
                  <a:schemeClr val="accent2"/>
                </a:solidFill>
                <a:latin typeface="Calibri"/>
              </a:rPr>
              <a:t>Opleiding rond bvb. feedback, communicatie, ...</a:t>
            </a:r>
          </a:p>
          <a:p>
            <a:pPr marL="171450" indent="-171450" defTabSz="685800">
              <a:buFont typeface="Arial" panose="020B0604020202020204" pitchFamily="34" charset="0"/>
              <a:buChar char="•"/>
            </a:pPr>
            <a:r>
              <a:rPr lang="nl-BE" sz="1200" b="1" noProof="1">
                <a:solidFill>
                  <a:schemeClr val="accent2"/>
                </a:solidFill>
                <a:latin typeface="Calibri"/>
              </a:rPr>
              <a:t>Systemen om prioriteiten te stellen </a:t>
            </a:r>
            <a:r>
              <a:rPr lang="nl-BE" sz="1200" noProof="1">
                <a:solidFill>
                  <a:schemeClr val="accent2"/>
                </a:solidFill>
                <a:latin typeface="Calibri"/>
              </a:rPr>
              <a:t>(bvb. prioriteitenbord bij VCLB Maaseik; systematisch overleg met scholen rond prioritering)</a:t>
            </a:r>
          </a:p>
          <a:p>
            <a:pPr marL="171450" indent="-171450" defTabSz="685800">
              <a:buFont typeface="Arial" panose="020B0604020202020204" pitchFamily="34" charset="0"/>
              <a:buChar char="•"/>
            </a:pPr>
            <a:r>
              <a:rPr lang="nl-BE" sz="1200" b="1" noProof="1">
                <a:solidFill>
                  <a:schemeClr val="accent2"/>
                </a:solidFill>
                <a:latin typeface="Calibri"/>
              </a:rPr>
              <a:t>Gestructureerd en efficiënt teamoverleg </a:t>
            </a:r>
            <a:r>
              <a:rPr lang="nl-BE" sz="1200" noProof="1">
                <a:solidFill>
                  <a:schemeClr val="accent2"/>
                </a:solidFill>
                <a:latin typeface="Calibri"/>
              </a:rPr>
              <a:t>(rolverdeling met voorzitter, timekeeper, ...)</a:t>
            </a:r>
          </a:p>
          <a:p>
            <a:pPr marL="171450" indent="-171450" defTabSz="685800">
              <a:buFont typeface="Arial" panose="020B0604020202020204" pitchFamily="34" charset="0"/>
              <a:buChar char="•"/>
            </a:pPr>
            <a:endParaRPr lang="nl-BE" sz="1200" b="1" noProof="1">
              <a:solidFill>
                <a:schemeClr val="accent2"/>
              </a:solidFill>
              <a:latin typeface="Calibri"/>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866406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Teams (9)*</a:t>
            </a:r>
            <a:endParaRPr lang="en-BE" sz="1800" dirty="0">
              <a:solidFill>
                <a:schemeClr val="accent1"/>
              </a:solidFill>
            </a:endParaRPr>
          </a:p>
        </p:txBody>
      </p:sp>
      <p:sp>
        <p:nvSpPr>
          <p:cNvPr id="8" name="TextBox 7"/>
          <p:cNvSpPr txBox="1"/>
          <p:nvPr/>
        </p:nvSpPr>
        <p:spPr>
          <a:xfrm>
            <a:off x="242866" y="999897"/>
            <a:ext cx="395730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9) Teamwerking*: </a:t>
            </a:r>
            <a:r>
              <a:rPr lang="nl-BE" sz="1349" b="1" cap="small" dirty="0">
                <a:solidFill>
                  <a:srgbClr val="414257">
                    <a:lumMod val="50000"/>
                  </a:srgbClr>
                </a:solidFill>
                <a:latin typeface="Calibri"/>
              </a:rPr>
              <a:t>Teamcharter als kapstok en houvast</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pic>
        <p:nvPicPr>
          <p:cNvPr id="14" name="Picture Placeholder 25">
            <a:extLst>
              <a:ext uri="{FF2B5EF4-FFF2-40B4-BE49-F238E27FC236}">
                <a16:creationId xmlns:a16="http://schemas.microsoft.com/office/drawing/2014/main" id="{7714E79E-68F6-1243-826D-5DCD11E70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988" y="217929"/>
            <a:ext cx="865560" cy="775884"/>
          </a:xfrm>
          <a:prstGeom prst="ellipse">
            <a:avLst/>
          </a:prstGeom>
        </p:spPr>
      </p:pic>
      <p:pic>
        <p:nvPicPr>
          <p:cNvPr id="3" name="Picture 2">
            <a:extLst>
              <a:ext uri="{FF2B5EF4-FFF2-40B4-BE49-F238E27FC236}">
                <a16:creationId xmlns:a16="http://schemas.microsoft.com/office/drawing/2014/main" id="{0B6526D2-22BC-8E49-836F-27BC935EC29B}"/>
              </a:ext>
            </a:extLst>
          </p:cNvPr>
          <p:cNvPicPr>
            <a:picLocks noChangeAspect="1"/>
          </p:cNvPicPr>
          <p:nvPr/>
        </p:nvPicPr>
        <p:blipFill>
          <a:blip r:embed="rId4"/>
          <a:stretch>
            <a:fillRect/>
          </a:stretch>
        </p:blipFill>
        <p:spPr>
          <a:xfrm>
            <a:off x="1315357" y="1475532"/>
            <a:ext cx="6277429" cy="3237642"/>
          </a:xfrm>
          <a:prstGeom prst="rect">
            <a:avLst/>
          </a:prstGeom>
        </p:spPr>
      </p:pic>
    </p:spTree>
    <p:extLst>
      <p:ext uri="{BB962C8B-B14F-4D97-AF65-F5344CB8AC3E}">
        <p14:creationId xmlns:p14="http://schemas.microsoft.com/office/powerpoint/2010/main" val="1534266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Teams (10)</a:t>
            </a:r>
            <a:endParaRPr lang="en-BE" sz="1800" dirty="0">
              <a:solidFill>
                <a:schemeClr val="accent1"/>
              </a:solidFill>
            </a:endParaRPr>
          </a:p>
        </p:txBody>
      </p:sp>
      <p:sp>
        <p:nvSpPr>
          <p:cNvPr id="8" name="TextBox 7"/>
          <p:cNvSpPr txBox="1"/>
          <p:nvPr/>
        </p:nvSpPr>
        <p:spPr>
          <a:xfrm>
            <a:off x="242866" y="999897"/>
            <a:ext cx="600504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10) Teamverantwoordelijke of -coach*: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Welke sturing en/of ondersteuning krijgen en verwachten de teams? Welke verwachtingen, bevoegdheden en mandaat zijn er verbonden aan de rol van teamcoach/-afgevaardigde/-voorzitter/-verantwoordelijke/-coördinator?</a:t>
            </a:r>
          </a:p>
          <a:p>
            <a:pPr marL="171450" indent="-171450" defTabSz="685800">
              <a:buFont typeface="Arial" panose="020B0604020202020204" pitchFamily="34" charset="0"/>
              <a:buChar char="•"/>
            </a:pPr>
            <a:r>
              <a:rPr lang="nl-BE" sz="1200" b="1" noProof="1">
                <a:solidFill>
                  <a:schemeClr val="accent2"/>
                </a:solidFill>
                <a:latin typeface="Calibri"/>
              </a:rPr>
              <a:t>Citaat: </a:t>
            </a:r>
            <a:r>
              <a:rPr lang="nl-BE" sz="1200" i="1" noProof="1">
                <a:solidFill>
                  <a:schemeClr val="accent2"/>
                </a:solidFill>
                <a:latin typeface="Calibri"/>
              </a:rPr>
              <a:t>“Iemand heeft de rol van teamcoördinator. Hij heeft dat mandaat gevraagd en dat is ook wat gegroeid. Het is eigenlijk wel nodig dat er zo’n rol is, ons team had daar echt nood aan, ook omdat het een nieuw team was.”</a:t>
            </a:r>
            <a:endParaRPr lang="nl-BE" sz="1200" b="1" i="1" noProof="1">
              <a:solidFill>
                <a:schemeClr val="accent2"/>
              </a:solidFill>
              <a:latin typeface="Calibri"/>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Duidelijkheid over rol en mandaat van en verwachtingen tav teamcoach </a:t>
            </a:r>
            <a:r>
              <a:rPr lang="nl-BE" sz="1200" noProof="1">
                <a:solidFill>
                  <a:schemeClr val="accent2"/>
                </a:solidFill>
                <a:latin typeface="Calibri"/>
              </a:rPr>
              <a:t>– bij 1 persoon, wisselend of verdelen over teamleden</a:t>
            </a:r>
          </a:p>
          <a:p>
            <a:pPr marL="628650" lvl="1" indent="-171450" defTabSz="685800">
              <a:buFont typeface="Arial" panose="020B0604020202020204" pitchFamily="34" charset="0"/>
              <a:buChar char="•"/>
            </a:pPr>
            <a:r>
              <a:rPr lang="nl-BE" sz="1200" noProof="1">
                <a:solidFill>
                  <a:schemeClr val="accent2"/>
                </a:solidFill>
                <a:latin typeface="Calibri"/>
              </a:rPr>
              <a:t>Intern: gericht op werking van het team (inhoudelijk + emotioneel) </a:t>
            </a:r>
          </a:p>
          <a:p>
            <a:pPr marL="628650" lvl="1" indent="-171450" defTabSz="685800">
              <a:buFont typeface="Arial" panose="020B0604020202020204" pitchFamily="34" charset="0"/>
              <a:buChar char="•"/>
            </a:pPr>
            <a:r>
              <a:rPr lang="nl-BE" sz="1200" noProof="1">
                <a:solidFill>
                  <a:schemeClr val="accent2"/>
                </a:solidFill>
                <a:latin typeface="Calibri"/>
              </a:rPr>
              <a:t>Extern: schakel tussen team en beleid/sturend kader</a:t>
            </a:r>
          </a:p>
          <a:p>
            <a:pPr marL="171450" indent="-171450" defTabSz="685800">
              <a:buFont typeface="Arial" panose="020B0604020202020204" pitchFamily="34" charset="0"/>
              <a:buChar char="•"/>
            </a:pPr>
            <a:r>
              <a:rPr lang="nl-BE" sz="1200" noProof="1">
                <a:solidFill>
                  <a:schemeClr val="accent2"/>
                </a:solidFill>
                <a:latin typeface="Calibri"/>
              </a:rPr>
              <a:t>Teamcoaches als </a:t>
            </a:r>
            <a:r>
              <a:rPr lang="nl-BE" sz="1200" b="1" noProof="1">
                <a:solidFill>
                  <a:schemeClr val="accent2"/>
                </a:solidFill>
                <a:latin typeface="Calibri"/>
              </a:rPr>
              <a:t>continuering van veranderteam </a:t>
            </a:r>
            <a:r>
              <a:rPr lang="nl-BE" sz="1200" noProof="1">
                <a:solidFill>
                  <a:schemeClr val="accent2"/>
                </a:solidFill>
                <a:latin typeface="Calibri"/>
              </a:rPr>
              <a:t>– wanneer wordt VT opgeheven?</a:t>
            </a:r>
          </a:p>
          <a:p>
            <a:pPr marL="171450" indent="-171450" defTabSz="685800">
              <a:buFont typeface="Arial" panose="020B0604020202020204" pitchFamily="34" charset="0"/>
              <a:buChar char="•"/>
            </a:pPr>
            <a:r>
              <a:rPr lang="nl-BE" sz="1200" b="1" noProof="1">
                <a:solidFill>
                  <a:schemeClr val="accent2"/>
                </a:solidFill>
                <a:latin typeface="Calibri"/>
              </a:rPr>
              <a:t>Valkuil: </a:t>
            </a:r>
            <a:r>
              <a:rPr lang="nl-BE" sz="1200" noProof="1">
                <a:solidFill>
                  <a:schemeClr val="accent2"/>
                </a:solidFill>
                <a:latin typeface="Calibri"/>
              </a:rPr>
              <a:t>directeur ook als teamcoach?</a:t>
            </a: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noProof="1">
                <a:solidFill>
                  <a:schemeClr val="accent2"/>
                </a:solidFill>
                <a:latin typeface="Calibri"/>
              </a:rPr>
              <a:t>Verschillende invullingen van teamcoachrol binnen organisatie mogelijk</a:t>
            </a:r>
          </a:p>
          <a:p>
            <a:pPr marL="171450" indent="-171450" defTabSz="685800">
              <a:buFont typeface="Arial" panose="020B0604020202020204" pitchFamily="34" charset="0"/>
              <a:buChar char="•"/>
            </a:pPr>
            <a:r>
              <a:rPr lang="nl-BE" sz="1200" noProof="1">
                <a:solidFill>
                  <a:schemeClr val="accent2"/>
                </a:solidFill>
                <a:latin typeface="Calibri"/>
              </a:rPr>
              <a:t>Ondersteuning van en intervisie tussen teamcoaches – aandacht voor opleiding</a:t>
            </a:r>
          </a:p>
          <a:p>
            <a:pPr marL="171450" indent="-171450" defTabSz="685800">
              <a:buFont typeface="Arial" panose="020B0604020202020204" pitchFamily="34" charset="0"/>
              <a:buChar char="•"/>
            </a:pPr>
            <a:r>
              <a:rPr lang="nl-BE" sz="1200" noProof="1">
                <a:solidFill>
                  <a:schemeClr val="accent2"/>
                </a:solidFill>
                <a:latin typeface="Calibri"/>
              </a:rPr>
              <a:t>Teamoverschrijdend overleg: rol/mandaat van teamcoach binnen sturend kader? </a:t>
            </a:r>
          </a:p>
          <a:p>
            <a:pPr marL="171450" indent="-171450" defTabSz="685800">
              <a:buFont typeface="Arial" panose="020B0604020202020204" pitchFamily="34" charset="0"/>
              <a:buChar char="•"/>
            </a:pPr>
            <a:r>
              <a:rPr lang="nl-BE" sz="1200" noProof="1">
                <a:solidFill>
                  <a:schemeClr val="accent2"/>
                </a:solidFill>
                <a:latin typeface="Calibri"/>
              </a:rPr>
              <a:t>Citaat: </a:t>
            </a:r>
            <a:r>
              <a:rPr lang="nl-BE" sz="1200" i="1" noProof="1">
                <a:solidFill>
                  <a:schemeClr val="accent2"/>
                </a:solidFill>
                <a:latin typeface="Calibri"/>
              </a:rPr>
              <a:t>“De teamafgevaardigde moet niet alleen de belangen van het team behartigen, maar ook bespreken waar je samen naartoe gaat. Er moeten knopen doorgehakt worden.”</a:t>
            </a:r>
          </a:p>
          <a:p>
            <a:pPr marL="171450" indent="-171450" defTabSz="685800">
              <a:buFont typeface="Arial" panose="020B0604020202020204" pitchFamily="34" charset="0"/>
              <a:buChar char="•"/>
            </a:pPr>
            <a:endParaRPr lang="nl-BE" sz="1200" noProof="1">
              <a:solidFill>
                <a:schemeClr val="accent2"/>
              </a:solidFill>
              <a:latin typeface="Calibri"/>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968002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3.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Teams (11)</a:t>
            </a:r>
            <a:endParaRPr lang="en-BE" sz="1800" dirty="0">
              <a:solidFill>
                <a:schemeClr val="accent1"/>
              </a:solidFill>
            </a:endParaRPr>
          </a:p>
        </p:txBody>
      </p:sp>
      <p:sp>
        <p:nvSpPr>
          <p:cNvPr id="8" name="TextBox 7"/>
          <p:cNvSpPr txBox="1"/>
          <p:nvPr/>
        </p:nvSpPr>
        <p:spPr>
          <a:xfrm>
            <a:off x="242866" y="999897"/>
            <a:ext cx="5560305"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11) Samenwerking tussen teams*: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Toelichting: </a:t>
            </a:r>
            <a:r>
              <a:rPr lang="nl-BE" sz="1200" noProof="1">
                <a:solidFill>
                  <a:schemeClr val="accent2"/>
                </a:solidFill>
                <a:latin typeface="Calibri"/>
              </a:rPr>
              <a:t>Hoe is de opdrachtafbakening en samenwerking tussen teams? </a:t>
            </a:r>
          </a:p>
          <a:p>
            <a:pPr marL="171450" indent="-171450" defTabSz="685800">
              <a:buFont typeface="Arial" panose="020B0604020202020204" pitchFamily="34" charset="0"/>
              <a:buChar char="•"/>
            </a:pP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Citaten: </a:t>
            </a:r>
            <a:r>
              <a:rPr lang="nl-BE" sz="1200" i="1" noProof="1">
                <a:solidFill>
                  <a:schemeClr val="accent2"/>
                </a:solidFill>
                <a:latin typeface="Calibri"/>
              </a:rPr>
              <a:t>“De kernprocessen zijn nu afgelijnd. Maar het is niet zo dat alles mooi kan opgedeeld worden tussen onthaal en traject. We zijn niet in de val getrapt van het veroordelen, we zijn daarrond gaan samenzitten. Als er bvb. een casus wordt teruggegeven, gaan we dat gewoon even vragen.”</a:t>
            </a:r>
          </a:p>
          <a:p>
            <a:pPr marL="171450" indent="-171450" defTabSz="685800">
              <a:buFont typeface="Arial" panose="020B0604020202020204" pitchFamily="34" charset="0"/>
              <a:buChar char="•"/>
            </a:pPr>
            <a:endParaRPr lang="nl-BE" sz="1200" b="1" noProof="1">
              <a:solidFill>
                <a:schemeClr val="accent2"/>
              </a:solidFill>
              <a:latin typeface="Calibri"/>
            </a:endParaRPr>
          </a:p>
          <a:p>
            <a:pPr marL="171450" indent="-171450" defTabSz="685800">
              <a:buFont typeface="Arial" panose="020B0604020202020204" pitchFamily="34" charset="0"/>
              <a:buChar char="•"/>
            </a:pPr>
            <a:endParaRPr lang="nl-BE" sz="1200" b="1" noProof="1">
              <a:solidFill>
                <a:schemeClr val="accent2"/>
              </a:solidFill>
              <a:latin typeface="Calibri"/>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Valkuil: </a:t>
            </a:r>
            <a:r>
              <a:rPr lang="nl-BE" sz="1200" noProof="1">
                <a:solidFill>
                  <a:schemeClr val="accent2"/>
                </a:solidFill>
                <a:latin typeface="Calibri"/>
              </a:rPr>
              <a:t>teams worden eilandjes, competitie (wij vs zij) </a:t>
            </a:r>
          </a:p>
          <a:p>
            <a:pPr marL="171450" indent="-171450" defTabSz="685800">
              <a:buFont typeface="Arial" panose="020B0604020202020204" pitchFamily="34" charset="0"/>
              <a:buChar char="•"/>
            </a:pPr>
            <a:r>
              <a:rPr lang="nl-BE" sz="1200" noProof="1">
                <a:solidFill>
                  <a:schemeClr val="accent2"/>
                </a:solidFill>
                <a:latin typeface="Calibri"/>
              </a:rPr>
              <a:t>Specifieke aandacht voor </a:t>
            </a:r>
            <a:r>
              <a:rPr lang="nl-BE" sz="1200" b="1" noProof="1">
                <a:solidFill>
                  <a:schemeClr val="accent2"/>
                </a:solidFill>
                <a:latin typeface="Calibri"/>
              </a:rPr>
              <a:t>formeel en informeel overleg tussen onthaal (KP1-2-6) en traject (KP3/4). </a:t>
            </a:r>
          </a:p>
          <a:p>
            <a:pPr marL="628650" lvl="1" indent="-171450" defTabSz="685800">
              <a:buFont typeface="Arial" panose="020B0604020202020204" pitchFamily="34" charset="0"/>
              <a:buChar char="•"/>
            </a:pPr>
            <a:r>
              <a:rPr lang="nl-BE" sz="1200" b="1" noProof="1">
                <a:solidFill>
                  <a:schemeClr val="accent2"/>
                </a:solidFill>
                <a:latin typeface="Calibri"/>
              </a:rPr>
              <a:t>Valkuil:</a:t>
            </a:r>
            <a:r>
              <a:rPr lang="nl-BE" sz="1200" noProof="1">
                <a:solidFill>
                  <a:schemeClr val="accent2"/>
                </a:solidFill>
                <a:latin typeface="Calibri"/>
              </a:rPr>
              <a:t> team onthaal wordt louter een doorgeefluik</a:t>
            </a:r>
          </a:p>
          <a:p>
            <a:pPr marL="171450" indent="-171450" defTabSz="685800">
              <a:buFont typeface="Arial" panose="020B0604020202020204" pitchFamily="34" charset="0"/>
              <a:buChar char="•"/>
            </a:pPr>
            <a:r>
              <a:rPr lang="nl-BE" sz="1200" b="1" noProof="1">
                <a:solidFill>
                  <a:schemeClr val="accent2"/>
                </a:solidFill>
                <a:latin typeface="Calibri"/>
              </a:rPr>
              <a:t>Organisatie van crisispermanentie:</a:t>
            </a:r>
            <a:r>
              <a:rPr lang="nl-BE" sz="1200" noProof="1">
                <a:solidFill>
                  <a:schemeClr val="accent2"/>
                </a:solidFill>
                <a:latin typeface="Calibri"/>
              </a:rPr>
              <a:t> binnen team of over teams heen?</a:t>
            </a:r>
          </a:p>
          <a:p>
            <a:pPr marL="171450" indent="-171450" defTabSz="685800">
              <a:buFont typeface="Arial" panose="020B0604020202020204" pitchFamily="34" charset="0"/>
              <a:buChar char="•"/>
            </a:pPr>
            <a:r>
              <a:rPr lang="nl-BE" sz="1200" b="1" noProof="1">
                <a:solidFill>
                  <a:schemeClr val="accent2"/>
                </a:solidFill>
                <a:latin typeface="Calibri"/>
              </a:rPr>
              <a:t>Citaten:</a:t>
            </a:r>
            <a:r>
              <a:rPr lang="nl-BE" sz="1200" noProof="1">
                <a:solidFill>
                  <a:schemeClr val="accent2"/>
                </a:solidFill>
                <a:latin typeface="Calibri"/>
              </a:rPr>
              <a:t> “</a:t>
            </a:r>
            <a:r>
              <a:rPr lang="nl-BE" sz="1200" i="1" noProof="1">
                <a:solidFill>
                  <a:schemeClr val="accent2"/>
                </a:solidFill>
                <a:latin typeface="Calibri"/>
              </a:rPr>
              <a:t>Jammer dat er minder contact is met andere collega’s uit andere teams.” ; “Als CLB zijn we wat uit elkaar gegroeid”</a:t>
            </a:r>
          </a:p>
          <a:p>
            <a:pPr marL="171450" indent="-171450" defTabSz="685800">
              <a:buFont typeface="Arial" panose="020B0604020202020204" pitchFamily="34" charset="0"/>
              <a:buChar char="•"/>
            </a:pPr>
            <a:endParaRPr lang="nl-BE" sz="1200" noProof="1">
              <a:solidFill>
                <a:schemeClr val="accent2"/>
              </a:solidFill>
              <a:latin typeface="Calibri"/>
            </a:endParaRPr>
          </a:p>
          <a:p>
            <a:pPr marL="171450" indent="-171450" defTabSz="685800">
              <a:buFont typeface="Arial" panose="020B0604020202020204" pitchFamily="34" charset="0"/>
              <a:buChar char="•"/>
            </a:pPr>
            <a:endParaRPr lang="nl-BE" sz="1200" noProof="1">
              <a:solidFill>
                <a:schemeClr val="accent2"/>
              </a:solidFill>
              <a:latin typeface="Calibri"/>
            </a:endParaRP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pPr>
            <a:r>
              <a:rPr lang="nl-BE" sz="1200" b="1" noProof="1">
                <a:solidFill>
                  <a:schemeClr val="accent2"/>
                </a:solidFill>
                <a:latin typeface="Calibri"/>
              </a:rPr>
              <a:t>Spelregels voor Onthaal-Traject: </a:t>
            </a:r>
            <a:r>
              <a:rPr lang="nl-BE" sz="1200" noProof="1">
                <a:solidFill>
                  <a:schemeClr val="accent2"/>
                </a:solidFill>
                <a:latin typeface="Calibri"/>
              </a:rPr>
              <a:t>dispatch en overdracht, formeel én informeel casusoverleg  – flexibiliteit vereist!</a:t>
            </a:r>
          </a:p>
          <a:p>
            <a:pPr marL="628650" lvl="1" indent="-171450" defTabSz="685800">
              <a:buFont typeface="Arial" panose="020B0604020202020204" pitchFamily="34" charset="0"/>
              <a:buChar char="•"/>
            </a:pPr>
            <a:r>
              <a:rPr lang="nl-BE" sz="1200" noProof="1">
                <a:solidFill>
                  <a:schemeClr val="accent2"/>
                </a:solidFill>
                <a:latin typeface="Calibri"/>
              </a:rPr>
              <a:t>Idee: ‘twijfelgesprekken’ (VCLB Aarschot)</a:t>
            </a:r>
          </a:p>
          <a:p>
            <a:pPr marL="171450" indent="-171450" defTabSz="685800">
              <a:buFont typeface="Arial" panose="020B0604020202020204" pitchFamily="34" charset="0"/>
              <a:buChar char="•"/>
            </a:pPr>
            <a:r>
              <a:rPr lang="nl-BE" sz="1200" b="1" noProof="1">
                <a:solidFill>
                  <a:schemeClr val="accent2"/>
                </a:solidFill>
                <a:latin typeface="Calibri"/>
              </a:rPr>
              <a:t>Efficiënt overleggen:</a:t>
            </a:r>
            <a:r>
              <a:rPr lang="nl-BE" sz="1200" noProof="1">
                <a:solidFill>
                  <a:schemeClr val="accent2"/>
                </a:solidFill>
                <a:latin typeface="Calibri"/>
              </a:rPr>
              <a:t> rolverdeling, voorbereiding – niet alles samen willen doen!</a:t>
            </a:r>
            <a:endParaRPr lang="nl-BE" sz="1200" b="1" noProof="1">
              <a:solidFill>
                <a:schemeClr val="accent2"/>
              </a:solidFill>
              <a:latin typeface="Calibri"/>
            </a:endParaRPr>
          </a:p>
          <a:p>
            <a:pPr marL="171450" indent="-171450" defTabSz="685800">
              <a:buFont typeface="Arial" panose="020B0604020202020204" pitchFamily="34" charset="0"/>
              <a:buChar char="•"/>
            </a:pPr>
            <a:r>
              <a:rPr lang="nl-BE" sz="1200" b="1" noProof="1">
                <a:solidFill>
                  <a:schemeClr val="accent2"/>
                </a:solidFill>
                <a:latin typeface="Calibri"/>
              </a:rPr>
              <a:t>Horizontaal overleg</a:t>
            </a:r>
            <a:r>
              <a:rPr lang="nl-BE" sz="1200" noProof="1">
                <a:solidFill>
                  <a:schemeClr val="accent2"/>
                </a:solidFill>
                <a:latin typeface="Calibri"/>
              </a:rPr>
              <a:t> tussen rollen over teams heen: gelijkgerichtheid borgen, methodieken bespreken, afspraken maken, ...</a:t>
            </a:r>
            <a:endParaRPr lang="nl-BE" sz="1200" b="1" noProof="1">
              <a:solidFill>
                <a:schemeClr val="accent2"/>
              </a:solidFill>
              <a:latin typeface="Calibri"/>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059349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Right Arrow 49"/>
          <p:cNvSpPr/>
          <p:nvPr/>
        </p:nvSpPr>
        <p:spPr>
          <a:xfrm>
            <a:off x="1" y="3152582"/>
            <a:ext cx="3226368"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0AFA4DA-F05F-417B-B4DD-0B707EFBBEDD}"/>
              </a:ext>
            </a:extLst>
          </p:cNvPr>
          <p:cNvSpPr/>
          <p:nvPr/>
        </p:nvSpPr>
        <p:spPr>
          <a:xfrm>
            <a:off x="41980" y="1254106"/>
            <a:ext cx="6159568" cy="3735052"/>
          </a:xfrm>
          <a:prstGeom prst="rect">
            <a:avLst/>
          </a:prstGeom>
          <a:noFill/>
          <a:ln>
            <a:solidFill>
              <a:schemeClr val="tx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grpSp>
        <p:nvGrpSpPr>
          <p:cNvPr id="37" name="Group 36"/>
          <p:cNvGrpSpPr/>
          <p:nvPr/>
        </p:nvGrpSpPr>
        <p:grpSpPr>
          <a:xfrm>
            <a:off x="6589178" y="1208845"/>
            <a:ext cx="2401369" cy="3730091"/>
            <a:chOff x="1405054" y="1238683"/>
            <a:chExt cx="3021980" cy="5341100"/>
          </a:xfrm>
        </p:grpSpPr>
        <p:sp>
          <p:nvSpPr>
            <p:cNvPr id="38" name="Round Diagonal Corner Rectangle 37"/>
            <p:cNvSpPr/>
            <p:nvPr/>
          </p:nvSpPr>
          <p:spPr>
            <a:xfrm>
              <a:off x="1405054" y="1662127"/>
              <a:ext cx="3021980"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9" name="TextBox 38"/>
            <p:cNvSpPr txBox="1"/>
            <p:nvPr/>
          </p:nvSpPr>
          <p:spPr>
            <a:xfrm>
              <a:off x="1577879" y="1238683"/>
              <a:ext cx="2622630"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err="1">
                  <a:ln>
                    <a:noFill/>
                  </a:ln>
                  <a:solidFill>
                    <a:srgbClr val="414257">
                      <a:lumMod val="50000"/>
                    </a:srgbClr>
                  </a:solidFill>
                  <a:effectLst/>
                  <a:uLnTx/>
                  <a:uFillTx/>
                  <a:latin typeface="Calibri"/>
                  <a:ea typeface="+mn-ea"/>
                  <a:cs typeface="+mn-cs"/>
                </a:rPr>
                <a:t>organisationele</a:t>
              </a: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 uitkomsten</a:t>
              </a:r>
            </a:p>
          </p:txBody>
        </p:sp>
      </p:grpSp>
      <p:sp>
        <p:nvSpPr>
          <p:cNvPr id="21" name="Round Diagonal Corner Rectangle 20"/>
          <p:cNvSpPr/>
          <p:nvPr/>
        </p:nvSpPr>
        <p:spPr>
          <a:xfrm>
            <a:off x="7114901" y="2573731"/>
            <a:ext cx="1816187" cy="925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499" b="1" i="0" u="none" strike="noStrike" kern="1200" cap="small" spc="0" normalizeH="0" baseline="0" noProof="1">
                <a:ln>
                  <a:noFill/>
                </a:ln>
                <a:solidFill>
                  <a:srgbClr val="F1EFE9"/>
                </a:solidFill>
                <a:effectLst/>
                <a:uLnTx/>
                <a:uFillTx/>
                <a:latin typeface="Calibri"/>
                <a:ea typeface="+mn-ea"/>
                <a:cs typeface="+mn-cs"/>
              </a:rPr>
              <a:t>Optimaal functioneren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099" b="0" i="0" u="none" strike="noStrike" kern="1200" cap="small" spc="0" normalizeH="0" baseline="0" noProof="1">
                <a:ln>
                  <a:noFill/>
                </a:ln>
                <a:solidFill>
                  <a:srgbClr val="F1EFE9"/>
                </a:solidFill>
                <a:effectLst/>
                <a:uLnTx/>
                <a:uFillTx/>
                <a:latin typeface="Calibri"/>
                <a:ea typeface="+mn-ea"/>
                <a:cs typeface="+mn-cs"/>
              </a:rPr>
              <a:t>(</a:t>
            </a: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verzuim, </a:t>
            </a: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verloop,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performantie)</a:t>
            </a:r>
            <a:endParaRPr kumimoji="0" lang="nl-BE" sz="1499" b="0" i="0" u="none" strike="noStrike" kern="1200" cap="small" spc="0" normalizeH="0" baseline="0" noProof="1">
              <a:ln>
                <a:noFill/>
              </a:ln>
              <a:solidFill>
                <a:srgbClr val="F1EFE9"/>
              </a:solidFill>
              <a:effectLst/>
              <a:uLnTx/>
              <a:uFillTx/>
              <a:latin typeface="Calibri"/>
              <a:ea typeface="+mn-ea"/>
              <a:cs typeface="+mn-cs"/>
            </a:endParaRPr>
          </a:p>
        </p:txBody>
      </p:sp>
      <p:sp>
        <p:nvSpPr>
          <p:cNvPr id="45" name="TextBox 44"/>
          <p:cNvSpPr txBox="1"/>
          <p:nvPr/>
        </p:nvSpPr>
        <p:spPr>
          <a:xfrm>
            <a:off x="2902904" y="4935414"/>
            <a:ext cx="6492662"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800" b="0" i="1" u="none" strike="noStrike" kern="1200" cap="none" spc="0" normalizeH="0" baseline="0" noProof="0" dirty="0" err="1">
                <a:ln>
                  <a:noFill/>
                </a:ln>
                <a:solidFill>
                  <a:srgbClr val="8E959D"/>
                </a:solidFill>
                <a:effectLst/>
                <a:uLnTx/>
                <a:uFillTx/>
                <a:latin typeface="Calibri"/>
                <a:ea typeface="+mn-ea"/>
                <a:cs typeface="+mn-cs"/>
              </a:rPr>
              <a:t>Schaufeli</a:t>
            </a:r>
            <a:r>
              <a:rPr kumimoji="0" lang="nl-BE" sz="800" b="0" i="1" u="none" strike="noStrike" kern="1200" cap="none" spc="0" normalizeH="0" baseline="0" noProof="0" dirty="0">
                <a:ln>
                  <a:noFill/>
                </a:ln>
                <a:solidFill>
                  <a:srgbClr val="8E959D"/>
                </a:solidFill>
                <a:effectLst/>
                <a:uLnTx/>
                <a:uFillTx/>
                <a:latin typeface="Calibri"/>
                <a:ea typeface="+mn-ea"/>
                <a:cs typeface="+mn-cs"/>
              </a:rPr>
              <a:t>, W.B. (2015).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Engaging</a:t>
            </a:r>
            <a:r>
              <a:rPr kumimoji="0" lang="nl-BE" sz="800" b="0" i="1" u="none" strike="noStrike" kern="1200" cap="none" spc="0" normalizeH="0" baseline="0" noProof="0" dirty="0">
                <a:ln>
                  <a:noFill/>
                </a:ln>
                <a:solidFill>
                  <a:srgbClr val="8E959D"/>
                </a:solidFill>
                <a:effectLst/>
                <a:uLnTx/>
                <a:uFillTx/>
                <a:latin typeface="Calibri"/>
                <a:ea typeface="+mn-ea"/>
                <a:cs typeface="+mn-cs"/>
              </a:rPr>
              <a:t>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leadership</a:t>
            </a:r>
            <a:r>
              <a:rPr kumimoji="0" lang="nl-BE" sz="800" b="0" i="1" u="none" strike="noStrike" kern="1200" cap="none" spc="0" normalizeH="0" baseline="0" noProof="0" dirty="0">
                <a:ln>
                  <a:noFill/>
                </a:ln>
                <a:solidFill>
                  <a:srgbClr val="8E959D"/>
                </a:solidFill>
                <a:effectLst/>
                <a:uLnTx/>
                <a:uFillTx/>
                <a:latin typeface="Calibri"/>
                <a:ea typeface="+mn-ea"/>
                <a:cs typeface="+mn-cs"/>
              </a:rPr>
              <a:t> in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the</a:t>
            </a:r>
            <a:r>
              <a:rPr kumimoji="0" lang="nl-BE" sz="800" b="0" i="1" u="none" strike="noStrike" kern="1200" cap="none" spc="0" normalizeH="0" baseline="0" noProof="0" dirty="0">
                <a:ln>
                  <a:noFill/>
                </a:ln>
                <a:solidFill>
                  <a:srgbClr val="8E959D"/>
                </a:solidFill>
                <a:effectLst/>
                <a:uLnTx/>
                <a:uFillTx/>
                <a:latin typeface="Calibri"/>
                <a:ea typeface="+mn-ea"/>
                <a:cs typeface="+mn-cs"/>
              </a:rPr>
              <a:t> JD-R model.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Career</a:t>
            </a:r>
            <a:r>
              <a:rPr kumimoji="0" lang="nl-BE" sz="800" b="0" i="1" u="none" strike="noStrike" kern="1200" cap="none" spc="0" normalizeH="0" baseline="0" noProof="0" dirty="0">
                <a:ln>
                  <a:noFill/>
                </a:ln>
                <a:solidFill>
                  <a:srgbClr val="8E959D"/>
                </a:solidFill>
                <a:effectLst/>
                <a:uLnTx/>
                <a:uFillTx/>
                <a:latin typeface="Calibri"/>
                <a:ea typeface="+mn-ea"/>
                <a:cs typeface="+mn-cs"/>
              </a:rPr>
              <a:t> Development International, 20(5), 446-463. </a:t>
            </a:r>
          </a:p>
        </p:txBody>
      </p:sp>
      <p:grpSp>
        <p:nvGrpSpPr>
          <p:cNvPr id="7" name="Group 6">
            <a:extLst>
              <a:ext uri="{FF2B5EF4-FFF2-40B4-BE49-F238E27FC236}">
                <a16:creationId xmlns:a16="http://schemas.microsoft.com/office/drawing/2014/main" id="{0C72763D-BEE4-4FEC-88EA-B4243948BD9D}"/>
              </a:ext>
            </a:extLst>
          </p:cNvPr>
          <p:cNvGrpSpPr/>
          <p:nvPr/>
        </p:nvGrpSpPr>
        <p:grpSpPr>
          <a:xfrm>
            <a:off x="4458178" y="1224253"/>
            <a:ext cx="2692255" cy="3714684"/>
            <a:chOff x="4458073" y="951847"/>
            <a:chExt cx="2694748" cy="3989278"/>
          </a:xfrm>
        </p:grpSpPr>
        <p:grpSp>
          <p:nvGrpSpPr>
            <p:cNvPr id="34" name="Group 33"/>
            <p:cNvGrpSpPr/>
            <p:nvPr/>
          </p:nvGrpSpPr>
          <p:grpSpPr>
            <a:xfrm>
              <a:off x="4458073" y="951847"/>
              <a:ext cx="1643551" cy="3989278"/>
              <a:chOff x="2235630" y="1260746"/>
              <a:chExt cx="2191404" cy="5319037"/>
            </a:xfrm>
          </p:grpSpPr>
          <p:sp>
            <p:nvSpPr>
              <p:cNvPr id="35" name="Round Diagonal Corner Rectangle 34"/>
              <p:cNvSpPr/>
              <p:nvPr/>
            </p:nvSpPr>
            <p:spPr>
              <a:xfrm>
                <a:off x="2235630" y="1662126"/>
                <a:ext cx="2191404" cy="4917657"/>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6" name="TextBox 35"/>
              <p:cNvSpPr txBox="1"/>
              <p:nvPr/>
            </p:nvSpPr>
            <p:spPr>
              <a:xfrm>
                <a:off x="2582663" y="1260746"/>
                <a:ext cx="1510789"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Werkbeleving</a:t>
                </a:r>
              </a:p>
            </p:txBody>
          </p:sp>
        </p:grpSp>
        <p:sp>
          <p:nvSpPr>
            <p:cNvPr id="25" name="Right Arrow 24"/>
            <p:cNvSpPr/>
            <p:nvPr/>
          </p:nvSpPr>
          <p:spPr>
            <a:xfrm rot="1669098">
              <a:off x="5786662" y="2041898"/>
              <a:ext cx="1347848" cy="28196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4" name="Right Arrow 23"/>
            <p:cNvSpPr/>
            <p:nvPr/>
          </p:nvSpPr>
          <p:spPr>
            <a:xfrm rot="19674612">
              <a:off x="5656171" y="3555456"/>
              <a:ext cx="1496650" cy="281965"/>
            </a:xfrm>
            <a:prstGeom prst="rightArrow">
              <a:avLst/>
            </a:prstGeom>
            <a:solidFill>
              <a:srgbClr val="E96D0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8" name="Round Diagonal Corner Rectangle 7"/>
            <p:cNvSpPr/>
            <p:nvPr/>
          </p:nvSpPr>
          <p:spPr>
            <a:xfrm>
              <a:off x="4488772" y="4075352"/>
              <a:ext cx="1515335" cy="574189"/>
            </a:xfrm>
            <a:prstGeom prst="rect">
              <a:avLst/>
            </a:prstGeom>
            <a:solidFill>
              <a:srgbClr val="E96D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Herstelbehoefte</a:t>
              </a:r>
            </a:p>
          </p:txBody>
        </p:sp>
        <p:sp>
          <p:nvSpPr>
            <p:cNvPr id="9" name="Round Diagonal Corner Rectangle 8"/>
            <p:cNvSpPr/>
            <p:nvPr/>
          </p:nvSpPr>
          <p:spPr>
            <a:xfrm>
              <a:off x="4488772" y="1544467"/>
              <a:ext cx="1515335" cy="5741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Work engagement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Plezier in het werk</a:t>
              </a:r>
            </a:p>
          </p:txBody>
        </p:sp>
        <p:pic>
          <p:nvPicPr>
            <p:cNvPr id="52" name="Picture 51">
              <a:extLst>
                <a:ext uri="{FF2B5EF4-FFF2-40B4-BE49-F238E27FC236}">
                  <a16:creationId xmlns:a16="http://schemas.microsoft.com/office/drawing/2014/main" id="{C5698B76-1074-4BC4-AD7E-80CF85B2A677}"/>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320454" y="3437486"/>
              <a:ext cx="715479" cy="703653"/>
            </a:xfrm>
            <a:prstGeom prst="rect">
              <a:avLst/>
            </a:prstGeom>
          </p:spPr>
        </p:pic>
        <p:pic>
          <p:nvPicPr>
            <p:cNvPr id="53" name="Picture 52">
              <a:extLst>
                <a:ext uri="{FF2B5EF4-FFF2-40B4-BE49-F238E27FC236}">
                  <a16:creationId xmlns:a16="http://schemas.microsoft.com/office/drawing/2014/main" id="{84207F42-6809-41FC-9650-4CFB0471D9E1}"/>
                </a:ext>
              </a:extLst>
            </p:cNvPr>
            <p:cNvPicPr>
              <a:picLocks noChangeAspect="1"/>
            </p:cNvPicPr>
            <p:nvPr/>
          </p:nvPicPr>
          <p:blipFill>
            <a:blip r:embed="rId4">
              <a:clrChange>
                <a:clrFrom>
                  <a:srgbClr val="FFFFFF"/>
                </a:clrFrom>
                <a:clrTo>
                  <a:srgbClr val="FFFFFF">
                    <a:alpha val="0"/>
                  </a:srgbClr>
                </a:clrTo>
              </a:clrChange>
              <a:duotone>
                <a:prstClr val="black"/>
                <a:schemeClr val="accent5">
                  <a:tint val="45000"/>
                  <a:satMod val="400000"/>
                </a:schemeClr>
              </a:duotone>
            </a:blip>
            <a:stretch>
              <a:fillRect/>
            </a:stretch>
          </p:blipFill>
          <p:spPr>
            <a:xfrm>
              <a:off x="5334406" y="2146939"/>
              <a:ext cx="687573" cy="604399"/>
            </a:xfrm>
            <a:prstGeom prst="rect">
              <a:avLst/>
            </a:prstGeom>
          </p:spPr>
        </p:pic>
      </p:grpSp>
      <p:grpSp>
        <p:nvGrpSpPr>
          <p:cNvPr id="19" name="Group 18">
            <a:extLst>
              <a:ext uri="{FF2B5EF4-FFF2-40B4-BE49-F238E27FC236}">
                <a16:creationId xmlns:a16="http://schemas.microsoft.com/office/drawing/2014/main" id="{AD7E8B01-2B88-4F02-AF6C-A384C8B091F7}"/>
              </a:ext>
            </a:extLst>
          </p:cNvPr>
          <p:cNvGrpSpPr/>
          <p:nvPr/>
        </p:nvGrpSpPr>
        <p:grpSpPr>
          <a:xfrm>
            <a:off x="4229" y="1215210"/>
            <a:ext cx="4418990" cy="3700756"/>
            <a:chOff x="-1" y="934378"/>
            <a:chExt cx="3914441" cy="3974320"/>
          </a:xfrm>
        </p:grpSpPr>
        <p:sp>
          <p:nvSpPr>
            <p:cNvPr id="23" name="Right Arrow 22"/>
            <p:cNvSpPr/>
            <p:nvPr/>
          </p:nvSpPr>
          <p:spPr>
            <a:xfrm>
              <a:off x="-1" y="4222429"/>
              <a:ext cx="3914440" cy="281016"/>
            </a:xfrm>
            <a:prstGeom prst="rightArrow">
              <a:avLst/>
            </a:prstGeom>
            <a:solidFill>
              <a:srgbClr val="E96D0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2" name="Right Arrow 21"/>
            <p:cNvSpPr/>
            <p:nvPr/>
          </p:nvSpPr>
          <p:spPr>
            <a:xfrm>
              <a:off x="0" y="1686506"/>
              <a:ext cx="3914440" cy="28196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grpSp>
          <p:nvGrpSpPr>
            <p:cNvPr id="33" name="Group 32"/>
            <p:cNvGrpSpPr/>
            <p:nvPr/>
          </p:nvGrpSpPr>
          <p:grpSpPr>
            <a:xfrm>
              <a:off x="961035" y="934378"/>
              <a:ext cx="2700357" cy="3974320"/>
              <a:chOff x="1281381" y="1237453"/>
              <a:chExt cx="3600480" cy="5299093"/>
            </a:xfrm>
          </p:grpSpPr>
          <p:sp>
            <p:nvSpPr>
              <p:cNvPr id="31" name="Round Diagonal Corner Rectangle 30"/>
              <p:cNvSpPr/>
              <p:nvPr/>
            </p:nvSpPr>
            <p:spPr>
              <a:xfrm>
                <a:off x="2839596" y="1618890"/>
                <a:ext cx="2042265"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2" name="TextBox 31"/>
              <p:cNvSpPr txBox="1"/>
              <p:nvPr/>
            </p:nvSpPr>
            <p:spPr>
              <a:xfrm>
                <a:off x="1281381" y="1237453"/>
                <a:ext cx="3155834"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Kwaliteit van de arbeid op </a:t>
                </a:r>
                <a:r>
                  <a:rPr kumimoji="0" lang="nl-BE" sz="1349" b="1" i="0" u="sng" strike="noStrike" kern="1200" cap="small" spc="0" normalizeH="0" baseline="0" noProof="0" dirty="0" err="1">
                    <a:ln>
                      <a:noFill/>
                    </a:ln>
                    <a:solidFill>
                      <a:srgbClr val="414257">
                        <a:lumMod val="50000"/>
                      </a:srgbClr>
                    </a:solidFill>
                    <a:effectLst/>
                    <a:uLnTx/>
                    <a:uFillTx/>
                    <a:latin typeface="Calibri"/>
                    <a:ea typeface="+mn-ea"/>
                    <a:cs typeface="+mn-cs"/>
                  </a:rPr>
                  <a:t>jobniveau</a:t>
                </a:r>
                <a:endParaRPr kumimoji="0" lang="nl-BE" sz="1349" b="1" i="0" u="sng" strike="noStrike" kern="1200" cap="small" spc="0" normalizeH="0" baseline="0" noProof="0" dirty="0">
                  <a:ln>
                    <a:noFill/>
                  </a:ln>
                  <a:solidFill>
                    <a:srgbClr val="414257">
                      <a:lumMod val="50000"/>
                    </a:srgbClr>
                  </a:solidFill>
                  <a:effectLst/>
                  <a:uLnTx/>
                  <a:uFillTx/>
                  <a:latin typeface="Calibri"/>
                  <a:ea typeface="+mn-ea"/>
                  <a:cs typeface="+mn-cs"/>
                </a:endParaRPr>
              </a:p>
            </p:txBody>
          </p:sp>
        </p:grpSp>
        <p:sp>
          <p:nvSpPr>
            <p:cNvPr id="40" name="Right Arrow 39"/>
            <p:cNvSpPr/>
            <p:nvPr/>
          </p:nvSpPr>
          <p:spPr>
            <a:xfrm rot="4237840">
              <a:off x="2580045" y="2870389"/>
              <a:ext cx="2190625" cy="26280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 name="Round Diagonal Corner Rectangle 1"/>
            <p:cNvSpPr/>
            <p:nvPr/>
          </p:nvSpPr>
          <p:spPr>
            <a:xfrm>
              <a:off x="2191547" y="4045868"/>
              <a:ext cx="1412205" cy="583167"/>
            </a:xfrm>
            <a:prstGeom prst="rect">
              <a:avLst/>
            </a:prstGeom>
            <a:solidFill>
              <a:srgbClr val="E96D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Stressbronnen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899" b="0" i="0" u="none" strike="noStrike" kern="1200" cap="small" spc="0" normalizeH="0" baseline="0" noProof="1">
                  <a:ln>
                    <a:noFill/>
                  </a:ln>
                  <a:solidFill>
                    <a:srgbClr val="F1EFE9"/>
                  </a:solidFill>
                  <a:effectLst/>
                  <a:uLnTx/>
                  <a:uFillTx/>
                  <a:latin typeface="Calibri"/>
                  <a:ea typeface="+mn-ea"/>
                  <a:cs typeface="+mn-cs"/>
                </a:rPr>
                <a:t>(kwantitatief, kwalitatief, organisationeell)</a:t>
              </a:r>
            </a:p>
          </p:txBody>
        </p:sp>
        <p:sp>
          <p:nvSpPr>
            <p:cNvPr id="6" name="Round Diagonal Corner Rectangle 5"/>
            <p:cNvSpPr/>
            <p:nvPr/>
          </p:nvSpPr>
          <p:spPr>
            <a:xfrm>
              <a:off x="2198476" y="1506003"/>
              <a:ext cx="1403093" cy="5921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Motivatiebronnen</a:t>
              </a:r>
              <a:br>
                <a:rPr kumimoji="0" lang="nl-BE" sz="1349" b="1" i="0" u="none" strike="noStrike" kern="1200" cap="small" spc="0" normalizeH="0" baseline="0" noProof="1">
                  <a:ln>
                    <a:noFill/>
                  </a:ln>
                  <a:solidFill>
                    <a:srgbClr val="F1EFE9"/>
                  </a:solidFill>
                  <a:effectLst/>
                  <a:uLnTx/>
                  <a:uFillTx/>
                  <a:latin typeface="Calibri"/>
                  <a:ea typeface="+mn-ea"/>
                  <a:cs typeface="+mn-cs"/>
                </a:rPr>
              </a:br>
              <a:r>
                <a:rPr kumimoji="0" lang="nl-BE" sz="899" b="0" i="0" u="none" strike="noStrike" kern="1200" cap="small" spc="0" normalizeH="0" baseline="0" noProof="1">
                  <a:ln>
                    <a:noFill/>
                  </a:ln>
                  <a:solidFill>
                    <a:srgbClr val="F1EFE9"/>
                  </a:solidFill>
                  <a:effectLst/>
                  <a:uLnTx/>
                  <a:uFillTx/>
                  <a:latin typeface="Calibri"/>
                  <a:ea typeface="+mn-ea"/>
                  <a:cs typeface="+mn-cs"/>
                </a:rPr>
                <a:t>(Job, groei, sociaal, organisationeel)</a:t>
              </a:r>
              <a:endParaRPr kumimoji="0" lang="nl-BE" sz="1199" b="0" i="0" u="none" strike="noStrike" kern="1200" cap="small" spc="0" normalizeH="0" baseline="0" noProof="1">
                <a:ln>
                  <a:noFill/>
                </a:ln>
                <a:solidFill>
                  <a:srgbClr val="F1EFE9"/>
                </a:solidFill>
                <a:effectLst/>
                <a:uLnTx/>
                <a:uFillTx/>
                <a:latin typeface="Calibri"/>
                <a:ea typeface="+mn-ea"/>
                <a:cs typeface="+mn-cs"/>
              </a:endParaRPr>
            </a:p>
          </p:txBody>
        </p:sp>
        <p:grpSp>
          <p:nvGrpSpPr>
            <p:cNvPr id="13" name="Group 12"/>
            <p:cNvGrpSpPr/>
            <p:nvPr/>
          </p:nvGrpSpPr>
          <p:grpSpPr>
            <a:xfrm>
              <a:off x="72611" y="1260208"/>
              <a:ext cx="1870051" cy="1159692"/>
              <a:chOff x="96815" y="1671898"/>
              <a:chExt cx="2493405" cy="1546258"/>
            </a:xfrm>
          </p:grpSpPr>
          <p:sp>
            <p:nvSpPr>
              <p:cNvPr id="5" name="Round Diagonal Corner Rectangle 4"/>
              <p:cNvSpPr/>
              <p:nvPr/>
            </p:nvSpPr>
            <p:spPr>
              <a:xfrm>
                <a:off x="96816" y="1671898"/>
                <a:ext cx="2493403"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Expertisegericht werken   </a:t>
                </a:r>
              </a:p>
            </p:txBody>
          </p:sp>
          <p:sp>
            <p:nvSpPr>
              <p:cNvPr id="10" name="Round Diagonal Corner Rectangle 9"/>
              <p:cNvSpPr/>
              <p:nvPr/>
            </p:nvSpPr>
            <p:spPr>
              <a:xfrm>
                <a:off x="96817" y="2050905"/>
                <a:ext cx="2493403" cy="376808"/>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Taakfeedback &amp; betrokkenheid bij casussen</a:t>
                </a:r>
              </a:p>
            </p:txBody>
          </p:sp>
          <p:sp>
            <p:nvSpPr>
              <p:cNvPr id="11" name="Round Diagonal Corner Rectangle 10"/>
              <p:cNvSpPr/>
              <p:nvPr/>
            </p:nvSpPr>
            <p:spPr>
              <a:xfrm>
                <a:off x="96817" y="2461306"/>
                <a:ext cx="2493403"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Autonomie</a:t>
                </a:r>
              </a:p>
            </p:txBody>
          </p:sp>
          <p:sp>
            <p:nvSpPr>
              <p:cNvPr id="12" name="Round Diagonal Corner Rectangle 11"/>
              <p:cNvSpPr/>
              <p:nvPr/>
            </p:nvSpPr>
            <p:spPr>
              <a:xfrm>
                <a:off x="96815" y="2841347"/>
                <a:ext cx="2493404"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Efficiënte werkorganisatie</a:t>
                </a:r>
              </a:p>
            </p:txBody>
          </p:sp>
        </p:grpSp>
        <p:grpSp>
          <p:nvGrpSpPr>
            <p:cNvPr id="14" name="Group 13"/>
            <p:cNvGrpSpPr/>
            <p:nvPr/>
          </p:nvGrpSpPr>
          <p:grpSpPr>
            <a:xfrm>
              <a:off x="72611" y="3910534"/>
              <a:ext cx="1870053" cy="865679"/>
              <a:chOff x="96815" y="1831145"/>
              <a:chExt cx="2493405" cy="1154238"/>
            </a:xfrm>
            <a:solidFill>
              <a:schemeClr val="accent1">
                <a:lumMod val="20000"/>
                <a:lumOff val="80000"/>
              </a:schemeClr>
            </a:solidFill>
          </p:grpSpPr>
          <p:sp>
            <p:nvSpPr>
              <p:cNvPr id="15" name="Round Diagonal Corner Rectangle 14"/>
              <p:cNvSpPr/>
              <p:nvPr/>
            </p:nvSpPr>
            <p:spPr>
              <a:xfrm>
                <a:off x="96815" y="1831145"/>
                <a:ext cx="2493404"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Taakeisen</a:t>
                </a:r>
              </a:p>
            </p:txBody>
          </p:sp>
          <p:sp>
            <p:nvSpPr>
              <p:cNvPr id="16" name="Round Diagonal Corner Rectangle 15"/>
              <p:cNvSpPr/>
              <p:nvPr/>
            </p:nvSpPr>
            <p:spPr>
              <a:xfrm>
                <a:off x="96816" y="2219923"/>
                <a:ext cx="2493404"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Rolproblemen</a:t>
                </a:r>
              </a:p>
            </p:txBody>
          </p:sp>
          <p:sp>
            <p:nvSpPr>
              <p:cNvPr id="18" name="Round Diagonal Corner Rectangle 17"/>
              <p:cNvSpPr/>
              <p:nvPr/>
            </p:nvSpPr>
            <p:spPr>
              <a:xfrm>
                <a:off x="96815" y="2608575"/>
                <a:ext cx="2493404"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Emotionele belasting</a:t>
                </a:r>
              </a:p>
            </p:txBody>
          </p:sp>
        </p:grpSp>
      </p:grpSp>
      <p:sp>
        <p:nvSpPr>
          <p:cNvPr id="44" name="Round Diagonal Corner Rectangle 11"/>
          <p:cNvSpPr/>
          <p:nvPr/>
        </p:nvSpPr>
        <p:spPr>
          <a:xfrm>
            <a:off x="85425" y="2844488"/>
            <a:ext cx="2120516"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Zelfzorg</a:t>
            </a:r>
          </a:p>
        </p:txBody>
      </p:sp>
      <p:sp>
        <p:nvSpPr>
          <p:cNvPr id="47" name="Round Diagonal Corner Rectangle 11"/>
          <p:cNvSpPr/>
          <p:nvPr/>
        </p:nvSpPr>
        <p:spPr>
          <a:xfrm>
            <a:off x="76774" y="3108852"/>
            <a:ext cx="2120516"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Veerkracht</a:t>
            </a:r>
          </a:p>
        </p:txBody>
      </p:sp>
      <p:sp>
        <p:nvSpPr>
          <p:cNvPr id="48" name="Round Diagonal Corner Rectangle 11"/>
          <p:cNvSpPr/>
          <p:nvPr/>
        </p:nvSpPr>
        <p:spPr>
          <a:xfrm>
            <a:off x="67994" y="3393984"/>
            <a:ext cx="2120516" cy="345089"/>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algn="ctr" defTabSz="685800">
              <a:defRPr/>
            </a:pPr>
            <a:r>
              <a:rPr lang="nl-BE" sz="999" noProof="1">
                <a:solidFill>
                  <a:srgbClr val="414257"/>
                </a:solidFill>
              </a:rPr>
              <a:t>Persoonlijke, kennis, ervaring &amp; </a:t>
            </a:r>
            <a:r>
              <a:rPr kumimoji="0" lang="nl-BE" sz="999" b="0" i="0" u="none" strike="noStrike" kern="1200" cap="none" spc="0" normalizeH="0" baseline="0" noProof="1">
                <a:ln>
                  <a:noFill/>
                </a:ln>
                <a:solidFill>
                  <a:srgbClr val="414257"/>
                </a:solidFill>
                <a:effectLst/>
                <a:uLnTx/>
                <a:uFillTx/>
                <a:latin typeface="Calibri"/>
                <a:ea typeface="+mn-ea"/>
                <a:cs typeface="+mn-cs"/>
              </a:rPr>
              <a:t>vaardigheden </a:t>
            </a:r>
          </a:p>
        </p:txBody>
      </p:sp>
      <p:sp>
        <p:nvSpPr>
          <p:cNvPr id="54" name="Right Arrow 53"/>
          <p:cNvSpPr/>
          <p:nvPr/>
        </p:nvSpPr>
        <p:spPr>
          <a:xfrm rot="3202458">
            <a:off x="3400512" y="3677334"/>
            <a:ext cx="1126032"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1" name="Right Arrow 50"/>
          <p:cNvSpPr/>
          <p:nvPr/>
        </p:nvSpPr>
        <p:spPr>
          <a:xfrm rot="19023798">
            <a:off x="3402519" y="2540927"/>
            <a:ext cx="1126032"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6" name="Title 1">
            <a:extLst>
              <a:ext uri="{FF2B5EF4-FFF2-40B4-BE49-F238E27FC236}">
                <a16:creationId xmlns:a16="http://schemas.microsoft.com/office/drawing/2014/main" id="{C0B0F41B-89D9-4C8B-A602-9E560DA79968}"/>
              </a:ext>
            </a:extLst>
          </p:cNvPr>
          <p:cNvSpPr txBox="1">
            <a:spLocks/>
          </p:cNvSpPr>
          <p:nvPr/>
        </p:nvSpPr>
        <p:spPr>
          <a:xfrm>
            <a:off x="704001" y="395222"/>
            <a:ext cx="7656228"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nl-BE" sz="1800" dirty="0">
                <a:solidFill>
                  <a:srgbClr val="424357"/>
                </a:solidFill>
                <a:latin typeface="Trebuchet MS"/>
              </a:rPr>
              <a:t>4</a:t>
            </a:r>
            <a:r>
              <a:rPr kumimoji="0" lang="nl-BE" sz="1800" b="0" i="0" u="none" strike="noStrike" kern="0" cap="none" spc="0" normalizeH="0" baseline="0" noProof="0" dirty="0">
                <a:ln>
                  <a:noFill/>
                </a:ln>
                <a:solidFill>
                  <a:srgbClr val="424357"/>
                </a:solidFill>
                <a:effectLst/>
                <a:uLnTx/>
                <a:uFillTx/>
                <a:latin typeface="Trebuchet MS"/>
                <a:ea typeface="+mj-ea"/>
                <a:cs typeface="+mj-cs"/>
              </a:rPr>
              <a:t>. Terugkoppeling: Bevindingen van de piloot-procesanalyse</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1" i="0" u="none" strike="noStrike" kern="0" cap="none" spc="0" normalizeH="0" baseline="0" noProof="0" dirty="0">
                <a:ln>
                  <a:noFill/>
                </a:ln>
                <a:solidFill>
                  <a:srgbClr val="EE7203"/>
                </a:solidFill>
                <a:effectLst/>
                <a:uLnTx/>
                <a:uFillTx/>
                <a:latin typeface="Trebuchet MS"/>
                <a:ea typeface="+mj-ea"/>
                <a:cs typeface="+mj-cs"/>
              </a:rPr>
              <a:t>2. Organisatorische factoren: </a:t>
            </a:r>
            <a:r>
              <a:rPr kumimoji="0" lang="nl-BE" sz="1800" b="0" i="0" u="none" strike="noStrike" kern="0" cap="none" spc="0" normalizeH="0" baseline="0" noProof="0" dirty="0">
                <a:ln>
                  <a:noFill/>
                </a:ln>
                <a:solidFill>
                  <a:srgbClr val="EE7203"/>
                </a:solidFill>
                <a:effectLst/>
                <a:uLnTx/>
                <a:uFillTx/>
                <a:latin typeface="Trebuchet MS"/>
                <a:ea typeface="+mj-ea"/>
                <a:cs typeface="+mj-cs"/>
              </a:rPr>
              <a:t>Medewerkers (job &amp; persoon)*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
        <p:nvSpPr>
          <p:cNvPr id="43" name="Round Diagonal Corner Rectangle 5"/>
          <p:cNvSpPr/>
          <p:nvPr/>
        </p:nvSpPr>
        <p:spPr>
          <a:xfrm>
            <a:off x="2491876" y="2912675"/>
            <a:ext cx="1564674" cy="5513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Persoonlijke hulpbronnen</a:t>
            </a:r>
            <a:endParaRPr kumimoji="0" lang="nl-BE" sz="1199" b="0" i="0" u="none" strike="noStrike" kern="1200" cap="small" spc="0" normalizeH="0" baseline="0" noProof="1">
              <a:ln>
                <a:noFill/>
              </a:ln>
              <a:solidFill>
                <a:srgbClr val="F1EFE9"/>
              </a:solidFill>
              <a:effectLst/>
              <a:uLnTx/>
              <a:uFillTx/>
              <a:latin typeface="Calibri"/>
              <a:ea typeface="+mn-ea"/>
              <a:cs typeface="+mn-cs"/>
            </a:endParaRPr>
          </a:p>
        </p:txBody>
      </p:sp>
      <p:pic>
        <p:nvPicPr>
          <p:cNvPr id="58"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4988" y="217929"/>
            <a:ext cx="865560" cy="775884"/>
          </a:xfrm>
          <a:prstGeom prst="ellipse">
            <a:avLst/>
          </a:prstGeom>
        </p:spPr>
      </p:pic>
    </p:spTree>
    <p:extLst>
      <p:ext uri="{BB962C8B-B14F-4D97-AF65-F5344CB8AC3E}">
        <p14:creationId xmlns:p14="http://schemas.microsoft.com/office/powerpoint/2010/main" val="2390881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(12.1)</a:t>
            </a:r>
            <a:endParaRPr lang="en-BE" sz="1800" dirty="0">
              <a:solidFill>
                <a:schemeClr val="accent1"/>
              </a:solidFill>
            </a:endParaRPr>
          </a:p>
        </p:txBody>
      </p:sp>
      <p:sp>
        <p:nvSpPr>
          <p:cNvPr id="8" name="TextBox 7"/>
          <p:cNvSpPr txBox="1"/>
          <p:nvPr/>
        </p:nvSpPr>
        <p:spPr>
          <a:xfrm>
            <a:off x="242866" y="912436"/>
            <a:ext cx="677704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12.1) Stressbronnen - Taakeisen: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04806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174929" y="1171633"/>
            <a:ext cx="8908113" cy="94183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Taakeisen </a:t>
            </a:r>
            <a:r>
              <a:rPr lang="nl-BE" sz="1200" noProof="1">
                <a:solidFill>
                  <a:schemeClr val="accent2"/>
                </a:solidFill>
                <a:latin typeface="Calibri"/>
              </a:rPr>
              <a:t>omvatten alle aspecten van het werk die energie vergen van medewerkers en samenhangen met een </a:t>
            </a:r>
            <a:r>
              <a:rPr lang="nl-BE" sz="1200" b="1" noProof="1">
                <a:solidFill>
                  <a:schemeClr val="accent2"/>
                </a:solidFill>
                <a:latin typeface="Calibri"/>
              </a:rPr>
              <a:t>hogere herstelbehoefte</a:t>
            </a:r>
            <a:r>
              <a:rPr lang="nl-BE" sz="1200" noProof="1">
                <a:solidFill>
                  <a:schemeClr val="accent2"/>
                </a:solidFill>
                <a:latin typeface="Calibri"/>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Nieuw takenpakket (onthalers, verpleegkundigen, ondersteunende diensten)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rPr>
              <a:t>Aantal</a:t>
            </a:r>
            <a:r>
              <a:rPr kumimoji="0" lang="nl-BE" sz="1200" i="0" u="none" strike="noStrike" kern="1200" cap="none" spc="0" normalizeH="0" noProof="1">
                <a:ln>
                  <a:noFill/>
                </a:ln>
                <a:solidFill>
                  <a:schemeClr val="accent2"/>
                </a:solidFill>
                <a:effectLst/>
                <a:uLnTx/>
                <a:uFillTx/>
                <a:latin typeface="Calibri"/>
              </a:rPr>
              <a:t> casussen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Tijdsdruk</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noProof="1">
                <a:ln>
                  <a:noFill/>
                </a:ln>
                <a:solidFill>
                  <a:schemeClr val="accent2"/>
                </a:solidFill>
                <a:effectLst/>
                <a:uLnTx/>
                <a:uFillTx/>
                <a:latin typeface="Calibri"/>
              </a:rPr>
              <a:t>Complexiteit van casussen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Steeds hogere verwachtingen</a:t>
            </a:r>
            <a:r>
              <a:rPr kumimoji="0" lang="nl-BE" sz="1200" i="0" u="none" strike="noStrike" kern="1200" cap="none" spc="0" normalizeH="0" noProof="1">
                <a:ln>
                  <a:noFill/>
                </a:ln>
                <a:solidFill>
                  <a:schemeClr val="accent2"/>
                </a:solidFill>
                <a:effectLst/>
                <a:uLnTx/>
                <a:uFillTx/>
                <a:latin typeface="Calibri"/>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Ad hoc taken (A: ondersteunende diensten)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noProof="1">
                <a:ln>
                  <a:noFill/>
                </a:ln>
                <a:solidFill>
                  <a:schemeClr val="accent2"/>
                </a:solidFill>
                <a:effectLst/>
                <a:uLnTx/>
                <a:uFillTx/>
                <a:latin typeface="Calibri"/>
              </a:rPr>
              <a:t>Emotionele belasting (onthaal) – zie verder</a:t>
            </a:r>
            <a:endParaRPr kumimoji="0" lang="nl-BE" sz="1200" i="0" u="none" strike="noStrike" kern="1200" cap="none" spc="0" normalizeH="0" baseline="0" noProof="1">
              <a:ln>
                <a:noFill/>
              </a:ln>
              <a:solidFill>
                <a:schemeClr val="accent2"/>
              </a:solidFill>
              <a:effectLst/>
              <a:uLnTx/>
              <a:uFillTx/>
              <a:latin typeface="Calibri"/>
            </a:endParaRPr>
          </a:p>
        </p:txBody>
      </p:sp>
      <p:sp>
        <p:nvSpPr>
          <p:cNvPr id="11" name="Round Diagonal Corner Rectangle 30"/>
          <p:cNvSpPr/>
          <p:nvPr/>
        </p:nvSpPr>
        <p:spPr>
          <a:xfrm>
            <a:off x="174929" y="2295119"/>
            <a:ext cx="8908113" cy="1354529"/>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indent="-171450" defTabSz="685800">
              <a:buFont typeface="Arial" panose="020B0604020202020204" pitchFamily="34" charset="0"/>
              <a:buChar char="•"/>
              <a:defRPr/>
            </a:pPr>
            <a:r>
              <a:rPr lang="nl-BE" sz="1200" noProof="1">
                <a:solidFill>
                  <a:schemeClr val="accent2"/>
                </a:solidFill>
                <a:latin typeface="Calibri"/>
              </a:rPr>
              <a:t>In welke mate </a:t>
            </a:r>
            <a:r>
              <a:rPr lang="nl-BE" sz="1200" b="1" noProof="1">
                <a:solidFill>
                  <a:schemeClr val="accent2"/>
                </a:solidFill>
                <a:latin typeface="Calibri"/>
              </a:rPr>
              <a:t>voorbereid</a:t>
            </a:r>
            <a:r>
              <a:rPr lang="nl-BE" sz="1200" noProof="1">
                <a:solidFill>
                  <a:schemeClr val="accent2"/>
                </a:solidFill>
                <a:latin typeface="Calibri"/>
              </a:rPr>
              <a:t> op nieuwe rol van bijv. onthaler of verpleegkundige, arts? (opleiding en training: kennis, veerkracht, communicatie,…) – nu: zowel P als MW als onthalers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ea typeface="+mn-ea"/>
                <a:cs typeface="+mn-cs"/>
              </a:rPr>
              <a:t>Hoe </a:t>
            </a:r>
            <a:r>
              <a:rPr kumimoji="0" lang="nl-BE" sz="1200" b="1" i="0" u="none" strike="noStrike" kern="1200" cap="none" spc="0" normalizeH="0" baseline="0" noProof="1">
                <a:ln>
                  <a:noFill/>
                </a:ln>
                <a:solidFill>
                  <a:schemeClr val="accent2"/>
                </a:solidFill>
                <a:effectLst/>
                <a:uLnTx/>
                <a:uFillTx/>
                <a:latin typeface="Calibri"/>
                <a:ea typeface="+mn-ea"/>
                <a:cs typeface="+mn-cs"/>
              </a:rPr>
              <a:t>prioriteiten</a:t>
            </a:r>
            <a:r>
              <a:rPr kumimoji="0" lang="nl-BE" sz="1200" b="0" i="0" u="none" strike="noStrike" kern="1200" cap="none" spc="0" normalizeH="0" noProof="1">
                <a:ln>
                  <a:noFill/>
                </a:ln>
                <a:solidFill>
                  <a:schemeClr val="accent2"/>
                </a:solidFill>
                <a:effectLst/>
                <a:uLnTx/>
                <a:uFillTx/>
                <a:latin typeface="Calibri"/>
                <a:ea typeface="+mn-ea"/>
                <a:cs typeface="+mn-cs"/>
              </a:rPr>
              <a:t> stellen? Hoe omgaan met wachtlijst?</a:t>
            </a:r>
          </a:p>
          <a:p>
            <a:pPr marL="628650" lvl="1" indent="-171450" defTabSz="685800">
              <a:buFont typeface="Arial" panose="020B0604020202020204" pitchFamily="34" charset="0"/>
              <a:buChar char="•"/>
              <a:defRPr/>
            </a:pPr>
            <a:r>
              <a:rPr lang="nl-BE" sz="1200" noProof="1">
                <a:solidFill>
                  <a:schemeClr val="accent2"/>
                </a:solidFill>
                <a:latin typeface="Calibri"/>
              </a:rPr>
              <a:t>A.g.v. ontwerpkeuzes en andere wijze van werken: “alles moet nu via onthaal daar waar we vroeger zelf proactief konden prioriteiten stellen”, “geen schoolanker meer waardoor vragen van scholen of ouders steeds via secretariaat en onthaler moeten met grotere wachttijd als gevolg”, “veel heen en weer gerij”</a:t>
            </a:r>
          </a:p>
          <a:p>
            <a:pPr marL="171450" indent="-171450" defTabSz="685800">
              <a:buFont typeface="Arial" panose="020B0604020202020204" pitchFamily="34" charset="0"/>
              <a:buChar char="•"/>
              <a:defRPr/>
            </a:pPr>
            <a:r>
              <a:rPr lang="nl-BE" sz="1200" noProof="1">
                <a:solidFill>
                  <a:schemeClr val="accent2"/>
                </a:solidFill>
                <a:latin typeface="Calibri"/>
              </a:rPr>
              <a:t>Flexibiliteit om bij elkaar bij te springen waar nodig? (bijv. ME)</a:t>
            </a:r>
          </a:p>
          <a:p>
            <a:pPr marL="171450" indent="-171450" defTabSz="685800">
              <a:buFont typeface="Arial" panose="020B0604020202020204" pitchFamily="34" charset="0"/>
              <a:buChar char="•"/>
              <a:defRPr/>
            </a:pPr>
            <a:r>
              <a:rPr lang="nl-BE" sz="1200" b="1" noProof="1">
                <a:solidFill>
                  <a:schemeClr val="accent2"/>
                </a:solidFill>
                <a:latin typeface="Calibri"/>
              </a:rPr>
              <a:t>Nood aan ondersteuning in persoonlijke groei in nieuwe rol</a:t>
            </a:r>
          </a:p>
          <a:p>
            <a:pPr marL="171450" indent="-171450" defTabSz="685800">
              <a:buFont typeface="Arial" panose="020B0604020202020204" pitchFamily="34" charset="0"/>
              <a:buChar char="•"/>
              <a:defRPr/>
            </a:pPr>
            <a:r>
              <a:rPr kumimoji="0" lang="nl-BE" sz="1200" b="1" i="0" u="none" strike="noStrike" kern="1200" cap="none" spc="0" normalizeH="0" noProof="1">
                <a:ln>
                  <a:noFill/>
                </a:ln>
                <a:solidFill>
                  <a:schemeClr val="accent2"/>
                </a:solidFill>
                <a:effectLst/>
                <a:uLnTx/>
                <a:uFillTx/>
                <a:latin typeface="Calibri"/>
                <a:ea typeface="+mn-ea"/>
                <a:cs typeface="+mn-cs"/>
              </a:rPr>
              <a:t>Rol directie: </a:t>
            </a:r>
            <a:r>
              <a:rPr lang="nl-BE" sz="1200" noProof="1">
                <a:solidFill>
                  <a:schemeClr val="accent2"/>
                </a:solidFill>
                <a:latin typeface="Calibri"/>
              </a:rPr>
              <a:t>openlijke erkenning en begrip voor taakeisen/welzijn</a:t>
            </a:r>
            <a:endParaRPr kumimoji="0" lang="nl-BE" sz="1200" b="1" i="0" u="none" strike="noStrike" kern="1200" cap="none" spc="0" normalizeH="0" noProof="1">
              <a:ln>
                <a:noFill/>
              </a:ln>
              <a:solidFill>
                <a:schemeClr val="accent2"/>
              </a:solidFill>
              <a:effectLst/>
              <a:uLnTx/>
              <a:uFillTx/>
              <a:latin typeface="Calibri"/>
              <a:ea typeface="+mn-ea"/>
              <a:cs typeface="+mn-cs"/>
            </a:endParaRPr>
          </a:p>
        </p:txBody>
      </p:sp>
      <p:sp>
        <p:nvSpPr>
          <p:cNvPr id="12" name="Round Diagonal Corner Rectangle 30"/>
          <p:cNvSpPr/>
          <p:nvPr/>
        </p:nvSpPr>
        <p:spPr>
          <a:xfrm>
            <a:off x="174928" y="3788248"/>
            <a:ext cx="8908113" cy="13164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Praktijken: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Goed overwegen </a:t>
            </a:r>
            <a:r>
              <a:rPr lang="nl-BE" sz="1200" b="1" noProof="1">
                <a:solidFill>
                  <a:schemeClr val="accent2"/>
                </a:solidFill>
                <a:latin typeface="Calibri"/>
              </a:rPr>
              <a:t>wie welke rol opneemt </a:t>
            </a:r>
            <a:r>
              <a:rPr lang="nl-BE" sz="1200" noProof="1">
                <a:solidFill>
                  <a:schemeClr val="accent2"/>
                </a:solidFill>
                <a:latin typeface="Calibri"/>
              </a:rPr>
              <a:t>(bijv. onthalers </a:t>
            </a:r>
            <a:br>
              <a:rPr lang="nl-BE" sz="1200" noProof="1">
                <a:solidFill>
                  <a:schemeClr val="accent2"/>
                </a:solidFill>
                <a:latin typeface="Calibri"/>
              </a:rPr>
            </a:br>
            <a:r>
              <a:rPr lang="nl-BE" sz="1200" noProof="1">
                <a:solidFill>
                  <a:schemeClr val="accent2"/>
                </a:solidFill>
                <a:latin typeface="Calibri"/>
              </a:rPr>
              <a:t>dienen sterke profielen te zijn: assertief, minimum ervaring is een plus, all-round kennis van het CLB werk, voldoende % tewerkstelling om kort op de bal te kunnen spelen,…)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Prioriteitenbord</a:t>
            </a:r>
            <a:r>
              <a:rPr lang="nl-BE" sz="1200" noProof="1">
                <a:solidFill>
                  <a:schemeClr val="accent2"/>
                </a:solidFill>
                <a:latin typeface="Calibri"/>
              </a:rPr>
              <a:t> inclusief communicatie naar scholen</a:t>
            </a:r>
            <a:br>
              <a:rPr lang="nl-BE" sz="1200" noProof="1">
                <a:solidFill>
                  <a:schemeClr val="accent2"/>
                </a:solidFill>
                <a:latin typeface="Calibri"/>
              </a:rPr>
            </a:br>
            <a:endParaRPr lang="nl-BE" sz="1200"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Idee: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Vaste multidisciplinaire overlegmomenten met school en betrokken CLB medewerkers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Ondersteuning in persoonlijke groei naar schoolondersteunend werken (opleiding oplossingsgericht werken, specifieke studiedagen, coaching van scholen,…)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Vaste onthaalmomenten op scholen = meer gezicht van de school</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3" name="TextBox 12"/>
          <p:cNvSpPr txBox="1"/>
          <p:nvPr/>
        </p:nvSpPr>
        <p:spPr>
          <a:xfrm>
            <a:off x="242866" y="3555782"/>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503366946"/>
              </p:ext>
            </p:extLst>
          </p:nvPr>
        </p:nvGraphicFramePr>
        <p:xfrm>
          <a:off x="7068459"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81705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3174"/>
          <a:stretch/>
        </p:blipFill>
        <p:spPr>
          <a:xfrm>
            <a:off x="4225" y="1193074"/>
            <a:ext cx="9135550" cy="3955189"/>
          </a:xfrm>
          <a:prstGeom prst="rect">
            <a:avLst/>
          </a:prstGeom>
        </p:spPr>
      </p:pic>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Aanpak</a:t>
            </a:r>
            <a:br>
              <a:rPr lang="nl-BE" sz="1800" dirty="0"/>
            </a:br>
            <a:r>
              <a:rPr lang="nl-BE" sz="1800" dirty="0"/>
              <a:t>		</a:t>
            </a:r>
            <a:r>
              <a:rPr lang="nl-BE" sz="1800" dirty="0">
                <a:solidFill>
                  <a:schemeClr val="accent1"/>
                </a:solidFill>
              </a:rPr>
              <a:t>Piloot-procesanalyse in tijden van het VCLB-verandertraject</a:t>
            </a:r>
            <a:endParaRPr lang="en-BE" sz="1800" dirty="0">
              <a:solidFill>
                <a:schemeClr val="accent1"/>
              </a:solidFill>
            </a:endParaRPr>
          </a:p>
        </p:txBody>
      </p:sp>
      <p:sp>
        <p:nvSpPr>
          <p:cNvPr id="3" name="Text Placeholder 2"/>
          <p:cNvSpPr>
            <a:spLocks noGrp="1"/>
          </p:cNvSpPr>
          <p:nvPr>
            <p:ph type="body" sz="quarter" idx="10"/>
          </p:nvPr>
        </p:nvSpPr>
        <p:spPr>
          <a:xfrm>
            <a:off x="704001" y="1249752"/>
            <a:ext cx="8030566" cy="2937600"/>
          </a:xfrm>
        </p:spPr>
        <p:txBody>
          <a:bodyPr/>
          <a:lstStyle/>
          <a:p>
            <a:pPr marL="457200" lvl="1" indent="0">
              <a:buNone/>
            </a:pPr>
            <a:endParaRPr lang="nl-BE" dirty="0"/>
          </a:p>
          <a:p>
            <a:endParaRPr lang="nl-BE" dirty="0"/>
          </a:p>
        </p:txBody>
      </p:sp>
      <p:pic>
        <p:nvPicPr>
          <p:cNvPr id="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4"/>
          <a:srcRect/>
          <a:stretch>
            <a:fillRect/>
          </a:stretch>
        </p:blipFill>
        <p:spPr>
          <a:xfrm>
            <a:off x="8127996" y="244939"/>
            <a:ext cx="862551" cy="862551"/>
          </a:xfrm>
          <a:prstGeom prst="ellipse">
            <a:avLst/>
          </a:prstGeom>
        </p:spPr>
      </p:pic>
    </p:spTree>
    <p:extLst>
      <p:ext uri="{BB962C8B-B14F-4D97-AF65-F5344CB8AC3E}">
        <p14:creationId xmlns:p14="http://schemas.microsoft.com/office/powerpoint/2010/main" val="72316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(12.2)</a:t>
            </a:r>
            <a:endParaRPr lang="en-BE" sz="1800" dirty="0">
              <a:solidFill>
                <a:schemeClr val="accent1"/>
              </a:solidFill>
            </a:endParaRPr>
          </a:p>
        </p:txBody>
      </p:sp>
      <p:sp>
        <p:nvSpPr>
          <p:cNvPr id="8" name="TextBox 7"/>
          <p:cNvSpPr txBox="1"/>
          <p:nvPr/>
        </p:nvSpPr>
        <p:spPr>
          <a:xfrm>
            <a:off x="242866" y="999897"/>
            <a:ext cx="5792355"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12.2) Stressbronnen - Rolproblemen: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415275" y="1235254"/>
            <a:ext cx="8598090" cy="1114191"/>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Toelichting - Rolproblemen: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Onduidelijke omschrijving, afbakening en invulling van rollen, taken en verantwoordelijkheden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Onenigheid tussen verwachte rolinvulling en persoonlijke waarden of belangen</a:t>
            </a:r>
          </a:p>
          <a:p>
            <a:pPr marR="0" lvl="0" defTabSz="685800" rtl="0" eaLnBrk="1" fontAlgn="auto" latinLnBrk="0" hangingPunct="1">
              <a:lnSpc>
                <a:spcPct val="100000"/>
              </a:lnSpc>
              <a:spcBef>
                <a:spcPts val="0"/>
              </a:spcBef>
              <a:spcAft>
                <a:spcPts val="0"/>
              </a:spcAft>
              <a:buClrTx/>
              <a:buSzTx/>
              <a:tabLst/>
              <a:defRPr/>
            </a:pPr>
            <a:r>
              <a:rPr lang="nl-BE" sz="1200" noProof="1">
                <a:solidFill>
                  <a:schemeClr val="accent2"/>
                </a:solidFill>
                <a:latin typeface="Calibri"/>
              </a:rPr>
              <a:t>Dit hangt samen met een </a:t>
            </a:r>
            <a:r>
              <a:rPr lang="nl-BE" sz="1200" b="1" noProof="1">
                <a:solidFill>
                  <a:schemeClr val="accent2"/>
                </a:solidFill>
                <a:latin typeface="Calibri"/>
              </a:rPr>
              <a:t>hogere herstelbehoefte</a:t>
            </a:r>
            <a:r>
              <a:rPr lang="nl-BE" sz="1200" noProof="1">
                <a:solidFill>
                  <a:schemeClr val="accent2"/>
                </a:solidFill>
                <a:latin typeface="Calibri"/>
              </a:rPr>
              <a:t>. </a:t>
            </a:r>
          </a:p>
          <a:p>
            <a:pPr marR="0" lvl="0" defTabSz="685800" rtl="0" eaLnBrk="1" fontAlgn="auto" latinLnBrk="0" hangingPunct="1">
              <a:lnSpc>
                <a:spcPct val="100000"/>
              </a:lnSpc>
              <a:spcBef>
                <a:spcPts val="0"/>
              </a:spcBef>
              <a:spcAft>
                <a:spcPts val="0"/>
              </a:spcAft>
              <a:buClrTx/>
              <a:buSzTx/>
              <a:tabLst/>
              <a:defRPr/>
            </a:pPr>
            <a:endParaRPr lang="nl-BE" sz="1200" i="1"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Citaten: Beleving is verdeeld - zoekproces</a:t>
            </a:r>
          </a:p>
          <a:p>
            <a:pPr marR="0" lvl="0" defTabSz="685800" rtl="0" eaLnBrk="1" fontAlgn="auto" latinLnBrk="0" hangingPunct="1">
              <a:lnSpc>
                <a:spcPct val="100000"/>
              </a:lnSpc>
              <a:spcBef>
                <a:spcPts val="0"/>
              </a:spcBef>
              <a:spcAft>
                <a:spcPts val="0"/>
              </a:spcAft>
              <a:buClrTx/>
              <a:buSzTx/>
              <a:tabLst/>
              <a:defRPr/>
            </a:pPr>
            <a:r>
              <a:rPr kumimoji="0" lang="nl-BE" sz="1200" b="0" i="1" u="none" strike="noStrike" kern="1200" cap="none" spc="0" normalizeH="0" baseline="0" noProof="1">
                <a:ln>
                  <a:noFill/>
                </a:ln>
                <a:solidFill>
                  <a:schemeClr val="accent2"/>
                </a:solidFill>
                <a:effectLst/>
                <a:uLnTx/>
                <a:uFillTx/>
                <a:latin typeface="Calibri"/>
              </a:rPr>
              <a:t>“meer</a:t>
            </a:r>
            <a:r>
              <a:rPr kumimoji="0" lang="nl-BE" sz="1200" b="0" i="1" u="none" strike="noStrike" kern="1200" cap="none" spc="0" normalizeH="0" noProof="1">
                <a:ln>
                  <a:noFill/>
                </a:ln>
                <a:solidFill>
                  <a:schemeClr val="accent2"/>
                </a:solidFill>
                <a:effectLst/>
                <a:uLnTx/>
                <a:uFillTx/>
                <a:latin typeface="Calibri"/>
              </a:rPr>
              <a:t> duidelijkheid met duidelijke afbakening van wie wat opnieuwt en dit is positief”, “we kunnen expertisegerichter werken door knip in KP”, “nu werken we meer op ons eilandje daar waar we vroeger vanuit onthaal meteen naar traject konden overgaan”, “nood aan heldere rolverdeling voor onthalers en trajecters”</a:t>
            </a:r>
            <a:endParaRPr kumimoji="0" lang="nl-BE" sz="1200" b="0" i="1" u="none" strike="noStrike" kern="1200" cap="none" spc="0" normalizeH="0" baseline="0" noProof="1">
              <a:ln>
                <a:noFill/>
              </a:ln>
              <a:solidFill>
                <a:schemeClr val="accent2"/>
              </a:solidFill>
              <a:effectLst/>
              <a:uLnTx/>
              <a:uFillTx/>
              <a:latin typeface="Calibri"/>
            </a:endParaRPr>
          </a:p>
        </p:txBody>
      </p:sp>
      <p:sp>
        <p:nvSpPr>
          <p:cNvPr id="11" name="Round Diagonal Corner Rectangle 30"/>
          <p:cNvSpPr/>
          <p:nvPr/>
        </p:nvSpPr>
        <p:spPr>
          <a:xfrm>
            <a:off x="415275" y="2584569"/>
            <a:ext cx="8598090" cy="126462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285750" lvl="0" indent="-285750" defTabSz="685800">
              <a:buFont typeface="Arial" panose="020B0604020202020204" pitchFamily="34" charset="0"/>
              <a:buChar char="•"/>
              <a:defRPr/>
            </a:pPr>
            <a:r>
              <a:rPr lang="nl-BE" sz="1200" b="1" noProof="1">
                <a:solidFill>
                  <a:schemeClr val="accent2"/>
                </a:solidFill>
                <a:latin typeface="Calibri"/>
              </a:rPr>
              <a:t>Open cultuur, communicatie &amp; positieve relaties</a:t>
            </a:r>
          </a:p>
          <a:p>
            <a:pPr marL="285750" lvl="0" indent="-285750" defTabSz="685800">
              <a:buFont typeface="Arial" panose="020B0604020202020204" pitchFamily="34" charset="0"/>
              <a:buChar char="•"/>
              <a:defRPr/>
            </a:pPr>
            <a:r>
              <a:rPr lang="nl-BE" sz="1200" b="1" noProof="1">
                <a:solidFill>
                  <a:schemeClr val="accent2"/>
                </a:solidFill>
                <a:latin typeface="Calibri"/>
              </a:rPr>
              <a:t>Nood aan rolduidelijkheid en –afbakening tussen kernprocessen:</a:t>
            </a:r>
            <a:r>
              <a:rPr lang="nl-BE" sz="1200" noProof="1">
                <a:solidFill>
                  <a:schemeClr val="accent2"/>
                </a:solidFill>
                <a:latin typeface="Calibri"/>
              </a:rPr>
              <a:t> tot waar gaat/waar begint de opdracht van onthalers versus trajecters? Dit is vaak nog een </a:t>
            </a:r>
            <a:r>
              <a:rPr lang="nl-BE" sz="1200" b="1" noProof="1">
                <a:solidFill>
                  <a:schemeClr val="accent2"/>
                </a:solidFill>
                <a:latin typeface="Calibri"/>
              </a:rPr>
              <a:t>zoekproces</a:t>
            </a:r>
          </a:p>
          <a:p>
            <a:pPr marL="627063" lvl="1" indent="-285750" defTabSz="685800">
              <a:buFont typeface="Arial" panose="020B0604020202020204" pitchFamily="34" charset="0"/>
              <a:buChar char="•"/>
              <a:defRPr/>
            </a:pPr>
            <a:r>
              <a:rPr lang="nl-BE" sz="1200" b="1" noProof="1">
                <a:solidFill>
                  <a:schemeClr val="accent2"/>
                </a:solidFill>
                <a:latin typeface="Calibri"/>
              </a:rPr>
              <a:t>Valkuil 1: </a:t>
            </a:r>
            <a:r>
              <a:rPr lang="nl-BE" sz="1200" noProof="1">
                <a:solidFill>
                  <a:schemeClr val="accent2"/>
                </a:solidFill>
                <a:latin typeface="Calibri"/>
              </a:rPr>
              <a:t>“wij-zij”</a:t>
            </a:r>
          </a:p>
          <a:p>
            <a:pPr marL="627063" lvl="1" indent="-285750" defTabSz="685800">
              <a:buFont typeface="Arial" panose="020B0604020202020204" pitchFamily="34" charset="0"/>
              <a:buChar char="•"/>
              <a:defRPr/>
            </a:pPr>
            <a:r>
              <a:rPr lang="nl-BE" sz="1200" b="1" noProof="1">
                <a:solidFill>
                  <a:schemeClr val="accent2"/>
                </a:solidFill>
                <a:latin typeface="Calibri"/>
              </a:rPr>
              <a:t>Valkuil 2:</a:t>
            </a:r>
            <a:r>
              <a:rPr lang="nl-BE" sz="1200" noProof="1">
                <a:solidFill>
                  <a:schemeClr val="accent2"/>
                </a:solidFill>
                <a:latin typeface="Calibri"/>
              </a:rPr>
              <a:t>  gebrek aan “zinvol werk” door te strikte rolafbakening en verlies van A-Z betrokkenheid</a:t>
            </a:r>
            <a:endParaRPr lang="nl-BE" sz="1200" b="1" noProof="1">
              <a:solidFill>
                <a:schemeClr val="accent2"/>
              </a:solidFill>
              <a:latin typeface="Calibri"/>
            </a:endParaRPr>
          </a:p>
          <a:p>
            <a:pPr marL="285750" lvl="0" indent="-285750" defTabSz="685800">
              <a:buFont typeface="Arial" panose="020B0604020202020204" pitchFamily="34" charset="0"/>
              <a:buChar char="•"/>
              <a:defRPr/>
            </a:pPr>
            <a:r>
              <a:rPr lang="nl-BE" sz="1200" b="1" noProof="1">
                <a:solidFill>
                  <a:schemeClr val="accent2"/>
                </a:solidFill>
                <a:latin typeface="Calibri"/>
              </a:rPr>
              <a:t>Nood aan een gelijkgerichte rolinvulling</a:t>
            </a:r>
            <a:r>
              <a:rPr lang="nl-BE" sz="1200" noProof="1">
                <a:solidFill>
                  <a:schemeClr val="accent2"/>
                </a:solidFill>
                <a:latin typeface="Calibri"/>
              </a:rPr>
              <a:t>: hoe geeft ieder individu invulling aan het takenpakket? 	</a:t>
            </a:r>
          </a:p>
          <a:p>
            <a:pPr marL="444500" lvl="1" indent="-190500" defTabSz="685800">
              <a:buFont typeface="Arial" panose="020B0604020202020204" pitchFamily="34" charset="0"/>
              <a:buChar char="•"/>
              <a:defRPr/>
            </a:pPr>
            <a:r>
              <a:rPr lang="nl-BE" sz="1200" b="1" noProof="1">
                <a:solidFill>
                  <a:schemeClr val="accent2"/>
                </a:solidFill>
                <a:latin typeface="Calibri"/>
              </a:rPr>
              <a:t>Valkuil 3: </a:t>
            </a:r>
            <a:r>
              <a:rPr lang="nl-BE" sz="1200" noProof="1">
                <a:solidFill>
                  <a:schemeClr val="accent2"/>
                </a:solidFill>
                <a:latin typeface="Calibri"/>
              </a:rPr>
              <a:t>persoonlijke werkwijzen worden ineens zichtbaar “er vallen lijken uit de kast” – dit kan zowel voor de persoon in kwestie als voor het team moeilijk zijn</a:t>
            </a:r>
          </a:p>
          <a:p>
            <a:pPr indent="-20320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Belang</a:t>
            </a:r>
            <a:r>
              <a:rPr kumimoji="0" lang="nl-BE" sz="1200" b="1" i="0" u="none" strike="noStrike" kern="1200" cap="none" spc="0" normalizeH="0" noProof="1">
                <a:ln>
                  <a:noFill/>
                </a:ln>
                <a:solidFill>
                  <a:schemeClr val="accent2"/>
                </a:solidFill>
                <a:effectLst/>
                <a:uLnTx/>
                <a:uFillTx/>
                <a:latin typeface="Calibri"/>
                <a:ea typeface="+mn-ea"/>
                <a:cs typeface="+mn-cs"/>
              </a:rPr>
              <a:t> van goede voorbereiding op nieuwe rol </a:t>
            </a:r>
            <a:r>
              <a:rPr kumimoji="0" lang="nl-BE" sz="1200" i="0" u="none" strike="noStrike" kern="1200" cap="none" spc="0" normalizeH="0" noProof="1">
                <a:ln>
                  <a:noFill/>
                </a:ln>
                <a:solidFill>
                  <a:schemeClr val="accent2"/>
                </a:solidFill>
                <a:effectLst/>
                <a:uLnTx/>
                <a:uFillTx/>
                <a:latin typeface="Calibri"/>
                <a:ea typeface="+mn-ea"/>
                <a:cs typeface="+mn-cs"/>
              </a:rPr>
              <a:t>(onthalers, vplk)</a:t>
            </a:r>
          </a:p>
          <a:p>
            <a:pPr lvl="1" indent="-203200" defTabSz="685800">
              <a:buFont typeface="Arial" panose="020B0604020202020204" pitchFamily="34" charset="0"/>
              <a:buChar char="•"/>
              <a:defRPr/>
            </a:pPr>
            <a:r>
              <a:rPr lang="nl-BE" sz="1200" b="1" baseline="0" noProof="1">
                <a:solidFill>
                  <a:schemeClr val="accent2"/>
                </a:solidFill>
                <a:latin typeface="Calibri"/>
              </a:rPr>
              <a:t>Valkuil 4: </a:t>
            </a:r>
            <a:r>
              <a:rPr lang="nl-BE" sz="1200" baseline="0" noProof="1">
                <a:solidFill>
                  <a:schemeClr val="accent2"/>
                </a:solidFill>
                <a:latin typeface="Calibri"/>
              </a:rPr>
              <a:t>onzeker in nieuwe rol,</a:t>
            </a:r>
            <a:r>
              <a:rPr lang="nl-BE" sz="1200" noProof="1">
                <a:solidFill>
                  <a:schemeClr val="accent2"/>
                </a:solidFill>
                <a:latin typeface="Calibri"/>
              </a:rPr>
              <a:t> twijfel aan eigen kunnen</a:t>
            </a:r>
          </a:p>
        </p:txBody>
      </p:sp>
      <p:sp>
        <p:nvSpPr>
          <p:cNvPr id="12" name="Round Diagonal Corner Rectangle 30"/>
          <p:cNvSpPr/>
          <p:nvPr/>
        </p:nvSpPr>
        <p:spPr>
          <a:xfrm>
            <a:off x="415274" y="4039397"/>
            <a:ext cx="8598090"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defTabSz="685800">
              <a:defRPr/>
            </a:pPr>
            <a:r>
              <a:rPr lang="nl-BE" sz="1200" b="1" noProof="1">
                <a:solidFill>
                  <a:schemeClr val="accent2"/>
                </a:solidFill>
                <a:latin typeface="Calibri"/>
              </a:rPr>
              <a:t>Praktijken: </a:t>
            </a:r>
          </a:p>
          <a:p>
            <a:pPr marL="171450" indent="-171450" defTabSz="685800">
              <a:buFont typeface="Arial" panose="020B0604020202020204" pitchFamily="34" charset="0"/>
              <a:buChar char="•"/>
              <a:defRPr/>
            </a:pPr>
            <a:r>
              <a:rPr lang="nl-BE" sz="1200" noProof="1">
                <a:solidFill>
                  <a:schemeClr val="accent2"/>
                </a:solidFill>
                <a:latin typeface="Calibri"/>
              </a:rPr>
              <a:t>ME, A: Informeel overleg bij onduidelijke of complexe casusverdeling </a:t>
            </a:r>
          </a:p>
          <a:p>
            <a:pPr marL="171450" indent="-171450" defTabSz="685800">
              <a:buFont typeface="Arial" panose="020B0604020202020204" pitchFamily="34" charset="0"/>
              <a:buChar char="•"/>
              <a:defRPr/>
            </a:pPr>
            <a:r>
              <a:rPr lang="nl-BE" sz="1200" noProof="1">
                <a:solidFill>
                  <a:schemeClr val="accent2"/>
                </a:solidFill>
                <a:latin typeface="Calibri"/>
              </a:rPr>
              <a:t>ML: Opleiding voor onthalers</a:t>
            </a:r>
          </a:p>
          <a:p>
            <a:pPr defTabSz="685800">
              <a:defRPr/>
            </a:pPr>
            <a:endParaRPr lang="nl-BE" sz="1200" b="1" noProof="1">
              <a:solidFill>
                <a:schemeClr val="accent2"/>
              </a:solidFill>
              <a:latin typeface="Calibri"/>
            </a:endParaRPr>
          </a:p>
          <a:p>
            <a:pPr defTabSz="685800">
              <a:defRPr/>
            </a:pPr>
            <a:endParaRPr lang="nl-BE" sz="1200" b="1" noProof="1">
              <a:solidFill>
                <a:schemeClr val="accent2"/>
              </a:solidFill>
              <a:latin typeface="Calibri"/>
            </a:endParaRPr>
          </a:p>
          <a:p>
            <a:pPr defTabSz="685800">
              <a:defRPr/>
            </a:pPr>
            <a:r>
              <a:rPr lang="nl-BE" sz="1200" b="1" noProof="1">
                <a:solidFill>
                  <a:schemeClr val="accent2"/>
                </a:solidFill>
                <a:latin typeface="Calibri"/>
              </a:rPr>
              <a:t>Ideeën: </a:t>
            </a:r>
          </a:p>
          <a:p>
            <a:pPr marL="171450" indent="-171450" defTabSz="685800">
              <a:buFont typeface="Arial" panose="020B0604020202020204" pitchFamily="34" charset="0"/>
              <a:buChar char="•"/>
              <a:defRPr/>
            </a:pPr>
            <a:r>
              <a:rPr lang="nl-BE" sz="1200" noProof="1">
                <a:solidFill>
                  <a:schemeClr val="accent2"/>
                </a:solidFill>
                <a:latin typeface="Calibri"/>
              </a:rPr>
              <a:t>Intern “twijfelgesprekken” organiseren</a:t>
            </a:r>
          </a:p>
          <a:p>
            <a:pPr marL="171450" indent="-171450" defTabSz="685800">
              <a:buFont typeface="Arial" panose="020B0604020202020204" pitchFamily="34" charset="0"/>
              <a:buChar char="•"/>
              <a:defRPr/>
            </a:pPr>
            <a:r>
              <a:rPr lang="nl-BE" sz="1200" noProof="1">
                <a:solidFill>
                  <a:schemeClr val="accent2"/>
                </a:solidFill>
                <a:latin typeface="Calibri"/>
              </a:rPr>
              <a:t>Opleiding, training en coaching voor beginnende onthalers </a:t>
            </a:r>
          </a:p>
          <a:p>
            <a:pPr defTabSz="685800">
              <a:defRPr/>
            </a:pPr>
            <a:r>
              <a:rPr lang="nl-BE" sz="1200" b="1" noProof="1">
                <a:solidFill>
                  <a:schemeClr val="accent2"/>
                </a:solidFill>
                <a:latin typeface="Calibri"/>
              </a:rPr>
              <a:t>Bijkomende reflectie: </a:t>
            </a:r>
          </a:p>
          <a:p>
            <a:pPr defTabSz="685800">
              <a:defRPr/>
            </a:pPr>
            <a:r>
              <a:rPr lang="nl-BE" sz="1200" b="1" noProof="1">
                <a:solidFill>
                  <a:schemeClr val="accent2"/>
                </a:solidFill>
                <a:latin typeface="Calibri"/>
              </a:rPr>
              <a:t>Belang van overleg en afstemming </a:t>
            </a:r>
            <a:r>
              <a:rPr lang="nl-BE" sz="1200" b="1" u="sng" noProof="1">
                <a:solidFill>
                  <a:schemeClr val="accent2"/>
                </a:solidFill>
                <a:latin typeface="Calibri"/>
              </a:rPr>
              <a:t>tussen</a:t>
            </a:r>
            <a:r>
              <a:rPr lang="nl-BE" sz="1200" b="1" noProof="1">
                <a:solidFill>
                  <a:schemeClr val="accent2"/>
                </a:solidFill>
                <a:latin typeface="Calibri"/>
              </a:rPr>
              <a:t> &amp; </a:t>
            </a:r>
            <a:r>
              <a:rPr lang="nl-BE" sz="1200" b="1" u="sng" noProof="1">
                <a:solidFill>
                  <a:schemeClr val="accent2"/>
                </a:solidFill>
                <a:latin typeface="Calibri"/>
              </a:rPr>
              <a:t>binnen</a:t>
            </a:r>
            <a:r>
              <a:rPr lang="nl-BE" sz="1200" b="1" noProof="1">
                <a:solidFill>
                  <a:schemeClr val="accent2"/>
                </a:solidFill>
                <a:latin typeface="Calibri"/>
              </a:rPr>
              <a:t> rollen</a:t>
            </a:r>
          </a:p>
        </p:txBody>
      </p:sp>
      <p:sp>
        <p:nvSpPr>
          <p:cNvPr id="13" name="TextBox 12"/>
          <p:cNvSpPr txBox="1"/>
          <p:nvPr/>
        </p:nvSpPr>
        <p:spPr>
          <a:xfrm>
            <a:off x="242866" y="3782215"/>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777603162"/>
              </p:ext>
            </p:extLst>
          </p:nvPr>
        </p:nvGraphicFramePr>
        <p:xfrm>
          <a:off x="6929120" y="741759"/>
          <a:ext cx="2214880" cy="487680"/>
        </p:xfrm>
        <a:graphic>
          <a:graphicData uri="http://schemas.openxmlformats.org/drawingml/2006/table">
            <a:tbl>
              <a:tblPr firstRow="1" bandRow="1">
                <a:tableStyleId>{8799B23B-EC83-4686-B30A-512413B5E67A}</a:tableStyleId>
              </a:tblPr>
              <a:tblGrid>
                <a:gridCol w="442976">
                  <a:extLst>
                    <a:ext uri="{9D8B030D-6E8A-4147-A177-3AD203B41FA5}">
                      <a16:colId xmlns:a16="http://schemas.microsoft.com/office/drawing/2014/main" val="309389305"/>
                    </a:ext>
                  </a:extLst>
                </a:gridCol>
                <a:gridCol w="442976">
                  <a:extLst>
                    <a:ext uri="{9D8B030D-6E8A-4147-A177-3AD203B41FA5}">
                      <a16:colId xmlns:a16="http://schemas.microsoft.com/office/drawing/2014/main" val="2200914690"/>
                    </a:ext>
                  </a:extLst>
                </a:gridCol>
                <a:gridCol w="440654">
                  <a:extLst>
                    <a:ext uri="{9D8B030D-6E8A-4147-A177-3AD203B41FA5}">
                      <a16:colId xmlns:a16="http://schemas.microsoft.com/office/drawing/2014/main" val="2200258577"/>
                    </a:ext>
                  </a:extLst>
                </a:gridCol>
                <a:gridCol w="445298">
                  <a:extLst>
                    <a:ext uri="{9D8B030D-6E8A-4147-A177-3AD203B41FA5}">
                      <a16:colId xmlns:a16="http://schemas.microsoft.com/office/drawing/2014/main" val="2810711247"/>
                    </a:ext>
                  </a:extLst>
                </a:gridCol>
                <a:gridCol w="442976">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904881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(12.3)</a:t>
            </a:r>
            <a:endParaRPr lang="en-BE" sz="1800" dirty="0">
              <a:solidFill>
                <a:schemeClr val="accent1"/>
              </a:solidFill>
            </a:endParaRPr>
          </a:p>
        </p:txBody>
      </p:sp>
      <p:sp>
        <p:nvSpPr>
          <p:cNvPr id="8" name="TextBox 7"/>
          <p:cNvSpPr txBox="1"/>
          <p:nvPr/>
        </p:nvSpPr>
        <p:spPr>
          <a:xfrm>
            <a:off x="242866" y="999897"/>
            <a:ext cx="630557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12.3) Stressbronnen – Emotionele belasting: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304800" y="1270090"/>
            <a:ext cx="8760823"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Toelichting – emotionele belasting </a:t>
            </a:r>
            <a:r>
              <a:rPr lang="nl-BE" sz="1200" noProof="1">
                <a:solidFill>
                  <a:schemeClr val="accent2"/>
                </a:solidFill>
                <a:latin typeface="Calibri"/>
              </a:rPr>
              <a:t>v</a:t>
            </a:r>
            <a:r>
              <a:rPr kumimoji="0" lang="nl-BE" sz="1200" i="0" u="none" strike="noStrike" kern="1200" cap="none" spc="0" normalizeH="0" noProof="1">
                <a:ln>
                  <a:noFill/>
                </a:ln>
                <a:solidFill>
                  <a:schemeClr val="accent2"/>
                </a:solidFill>
                <a:effectLst/>
                <a:uLnTx/>
                <a:uFillTx/>
                <a:latin typeface="Calibri"/>
                <a:ea typeface="+mn-ea"/>
                <a:cs typeface="+mn-cs"/>
              </a:rPr>
              <a:t>loeit voort uit contacten op het werk die werknemers persoonlijk raken, emotioneel aangrijpend zijn en hangt samen met een </a:t>
            </a:r>
            <a:r>
              <a:rPr kumimoji="0" lang="nl-BE" sz="1200" b="1" i="0" u="none" strike="noStrike" kern="1200" cap="none" spc="0" normalizeH="0" noProof="1">
                <a:ln>
                  <a:noFill/>
                </a:ln>
                <a:solidFill>
                  <a:schemeClr val="accent2"/>
                </a:solidFill>
                <a:effectLst/>
                <a:uLnTx/>
                <a:uFillTx/>
                <a:latin typeface="Calibri"/>
                <a:ea typeface="+mn-ea"/>
                <a:cs typeface="+mn-cs"/>
              </a:rPr>
              <a:t>hogere herstelbehoefte</a:t>
            </a:r>
          </a:p>
          <a:p>
            <a:pPr marL="0" marR="0" lvl="0" indent="0" defTabSz="685800" rtl="0" eaLnBrk="1" fontAlgn="auto" latinLnBrk="0" hangingPunct="1">
              <a:lnSpc>
                <a:spcPct val="100000"/>
              </a:lnSpc>
              <a:spcBef>
                <a:spcPts val="0"/>
              </a:spcBef>
              <a:spcAft>
                <a:spcPts val="0"/>
              </a:spcAft>
              <a:buClrTx/>
              <a:buSzTx/>
              <a:buFontTx/>
              <a:buNone/>
              <a:tabLst/>
              <a:defRPr/>
            </a:pPr>
            <a:endParaRPr lang="nl-BE" sz="1200" baseline="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noProof="1">
                <a:ln>
                  <a:noFill/>
                </a:ln>
                <a:solidFill>
                  <a:schemeClr val="accent2"/>
                </a:solidFill>
                <a:effectLst/>
                <a:uLnTx/>
                <a:uFillTx/>
                <a:latin typeface="Calibri"/>
                <a:ea typeface="+mn-ea"/>
                <a:cs typeface="+mn-cs"/>
              </a:rPr>
              <a:t>Onthalers als eerste contact en vaak “buffer” naar scholen toe, krijgen te maken met negativiteit en ongenoegen</a:t>
            </a:r>
          </a:p>
          <a:p>
            <a:pPr marL="628650" lvl="1" indent="-171450" defTabSz="685800">
              <a:buFont typeface="Arial" panose="020B0604020202020204" pitchFamily="34" charset="0"/>
              <a:buChar char="•"/>
              <a:defRPr/>
            </a:pPr>
            <a:r>
              <a:rPr lang="nl-BE" sz="1200" noProof="1">
                <a:solidFill>
                  <a:schemeClr val="accent2"/>
                </a:solidFill>
                <a:latin typeface="Calibri"/>
              </a:rPr>
              <a:t>Toch geeft de meerderheid van onthalers aan in zijn/haar rol te groeien en gaandeweg goed in te voelen – vraagt tijd</a:t>
            </a:r>
            <a:endParaRPr kumimoji="0" lang="nl-BE" sz="1200" i="0" u="none" strike="noStrike" kern="1200" cap="none" spc="0" normalizeH="0" noProof="1">
              <a:ln>
                <a:noFill/>
              </a:ln>
              <a:solidFill>
                <a:schemeClr val="accent2"/>
              </a:solidFill>
              <a:effectLst/>
              <a:uLnTx/>
              <a:uFillTx/>
              <a:latin typeface="Calibri"/>
              <a:ea typeface="+mn-ea"/>
              <a:cs typeface="+mn-cs"/>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Ondersteunende</a:t>
            </a:r>
            <a:r>
              <a:rPr lang="nl-BE" sz="1200" noProof="1">
                <a:solidFill>
                  <a:schemeClr val="accent2"/>
                </a:solidFill>
                <a:latin typeface="Calibri"/>
              </a:rPr>
              <a:t> diensten fungeren als luisterend oor wanneer collega’s het moeilijk hebben (A)</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304800" y="2567151"/>
            <a:ext cx="8760823" cy="112701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Impact van </a:t>
            </a:r>
            <a:r>
              <a:rPr lang="nl-BE" sz="1200" b="1" noProof="1">
                <a:solidFill>
                  <a:schemeClr val="accent2"/>
                </a:solidFill>
                <a:latin typeface="Calibri"/>
              </a:rPr>
              <a:t>ontwerpkeuzes</a:t>
            </a:r>
            <a:r>
              <a:rPr lang="nl-BE" sz="1200" noProof="1">
                <a:solidFill>
                  <a:schemeClr val="accent2"/>
                </a:solidFill>
                <a:latin typeface="Calibri"/>
              </a:rPr>
              <a:t>: knip tussen KP’en</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Nood aan aanwezigheid van een </a:t>
            </a:r>
            <a:r>
              <a:rPr lang="nl-BE" sz="1200" b="1" noProof="1">
                <a:solidFill>
                  <a:schemeClr val="accent2"/>
                </a:solidFill>
                <a:latin typeface="Calibri"/>
              </a:rPr>
              <a:t>mensgerichte leidinggevende</a:t>
            </a:r>
            <a:r>
              <a:rPr lang="nl-BE" sz="1200" noProof="1">
                <a:solidFill>
                  <a:schemeClr val="accent2"/>
                </a:solidFill>
                <a:latin typeface="Calibri"/>
              </a:rPr>
              <a:t> die voeling heeft met wat er leeft op de werkvloer – luisterend oor</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Waar kan men terecht met gevoelens van emotionele overbelasting? </a:t>
            </a:r>
          </a:p>
          <a:p>
            <a:pPr marL="742950" lvl="1" indent="-285750" defTabSz="685800">
              <a:buFont typeface="Arial" panose="020B0604020202020204" pitchFamily="34" charset="0"/>
              <a:buChar char="•"/>
              <a:defRPr/>
            </a:pPr>
            <a:r>
              <a:rPr lang="nl-BE" sz="1200" b="1" noProof="1">
                <a:solidFill>
                  <a:schemeClr val="accent2"/>
                </a:solidFill>
                <a:latin typeface="Calibri"/>
              </a:rPr>
              <a:t>Valkuil 1: </a:t>
            </a:r>
            <a:r>
              <a:rPr lang="nl-BE" sz="1200" noProof="1">
                <a:solidFill>
                  <a:schemeClr val="accent2"/>
                </a:solidFill>
                <a:latin typeface="Calibri"/>
              </a:rPr>
              <a:t>“emotionele besmetting”</a:t>
            </a:r>
            <a:endParaRPr lang="nl-BE" sz="1200" b="1" noProof="1">
              <a:solidFill>
                <a:schemeClr val="accent2"/>
              </a:solidFill>
              <a:latin typeface="Calibri"/>
            </a:endParaRP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Profiel onthaler: </a:t>
            </a:r>
            <a:r>
              <a:rPr lang="nl-BE" sz="1200" noProof="1">
                <a:solidFill>
                  <a:schemeClr val="accent2"/>
                </a:solidFill>
                <a:latin typeface="Calibri"/>
              </a:rPr>
              <a:t>persoonlijke sterktes als assertiviteit, veerkracht en geloof in eigen kunnen? </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Beschikbaar</a:t>
            </a:r>
            <a:r>
              <a:rPr kumimoji="0" lang="nl-BE" sz="1200" b="0" i="0" u="none" strike="noStrike" kern="1200" cap="none" spc="0" normalizeH="0" noProof="1">
                <a:ln>
                  <a:noFill/>
                </a:ln>
                <a:solidFill>
                  <a:schemeClr val="accent2"/>
                </a:solidFill>
                <a:effectLst/>
                <a:uLnTx/>
                <a:uFillTx/>
                <a:latin typeface="Calibri"/>
              </a:rPr>
              <a:t> opvangnet (team, teamcoach,…)</a:t>
            </a:r>
          </a:p>
          <a:p>
            <a:pPr marL="742950" lvl="1" indent="-285750" defTabSz="685800">
              <a:buFont typeface="Arial" panose="020B0604020202020204" pitchFamily="34" charset="0"/>
              <a:buChar char="•"/>
              <a:defRPr/>
            </a:pPr>
            <a:r>
              <a:rPr lang="nl-BE" sz="1200" baseline="0" noProof="1">
                <a:solidFill>
                  <a:schemeClr val="accent2"/>
                </a:solidFill>
                <a:latin typeface="Calibri"/>
              </a:rPr>
              <a:t>“Door overbelasting werkt ieder eerder op zijn eentje”</a:t>
            </a:r>
            <a:endParaRPr kumimoji="0" lang="nl-BE" sz="1200" b="0" i="0" u="none" strike="noStrike" kern="1200" cap="none" spc="0" normalizeH="0" baseline="0" noProof="1">
              <a:ln>
                <a:noFill/>
              </a:ln>
              <a:solidFill>
                <a:schemeClr val="accent2"/>
              </a:solidFill>
              <a:effectLst/>
              <a:uLnTx/>
              <a:uFillTx/>
              <a:latin typeface="Calibri"/>
            </a:endParaRPr>
          </a:p>
        </p:txBody>
      </p:sp>
      <p:sp>
        <p:nvSpPr>
          <p:cNvPr id="12" name="Round Diagonal Corner Rectangle 30"/>
          <p:cNvSpPr/>
          <p:nvPr/>
        </p:nvSpPr>
        <p:spPr>
          <a:xfrm>
            <a:off x="304799" y="3995852"/>
            <a:ext cx="8760823"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Praktijken: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N: vaste onthaalmomenten op school draagt bij tot positieve relatie met school en zorgteam van de school (meer een gezicht van de school)</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Sterk profiel nodig voor onthalers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200" i="0" u="none" strike="noStrike" kern="1200" cap="none" spc="0" normalizeH="0" baseline="0" noProof="1">
              <a:ln>
                <a:noFill/>
              </a:ln>
              <a:solidFill>
                <a:schemeClr val="accent2"/>
              </a:solidFill>
              <a:effectLst/>
              <a:uLnTx/>
              <a:uFillTx/>
              <a:latin typeface="Calibri"/>
              <a:ea typeface="+mn-ea"/>
              <a:cs typeface="+mn-cs"/>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Bijkomende reflectie of suggesties: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Intervisiemomenten organiseren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Ondersteuning organiseren voor werknemers die hier nood aan hebben (persoonlijke coaching, consult bij PAPSY,…)</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Investeren in veerkracht</a:t>
            </a:r>
            <a:r>
              <a:rPr kumimoji="0" lang="nl-BE" sz="1200" i="0" u="none" strike="noStrike" kern="1200" cap="none" spc="0" normalizeH="0" noProof="1">
                <a:ln>
                  <a:noFill/>
                </a:ln>
                <a:solidFill>
                  <a:schemeClr val="accent2"/>
                </a:solidFill>
                <a:effectLst/>
                <a:uLnTx/>
                <a:uFillTx/>
                <a:latin typeface="Calibri"/>
                <a:ea typeface="+mn-ea"/>
                <a:cs typeface="+mn-cs"/>
              </a:rPr>
              <a:t> en energie</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2822986057"/>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693324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(13.1)</a:t>
            </a:r>
            <a:endParaRPr lang="en-BE" sz="1800" dirty="0">
              <a:solidFill>
                <a:schemeClr val="accent1"/>
              </a:solidFill>
            </a:endParaRPr>
          </a:p>
        </p:txBody>
      </p:sp>
      <p:sp>
        <p:nvSpPr>
          <p:cNvPr id="8" name="TextBox 7"/>
          <p:cNvSpPr txBox="1"/>
          <p:nvPr/>
        </p:nvSpPr>
        <p:spPr>
          <a:xfrm>
            <a:off x="242866" y="999897"/>
            <a:ext cx="673556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13.1) Motivatiebronnen – expertisegericht werken: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35254"/>
            <a:ext cx="8311487" cy="116831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chemeClr val="accent2"/>
                </a:solidFill>
                <a:effectLst/>
                <a:uLnTx/>
                <a:uFillTx/>
                <a:latin typeface="Calibri"/>
                <a:ea typeface="+mn-ea"/>
                <a:cs typeface="+mn-cs"/>
              </a:rPr>
              <a:t>Door </a:t>
            </a:r>
            <a:r>
              <a:rPr kumimoji="0" lang="nl-BE" sz="1200" b="1" i="0" u="none" strike="noStrike" kern="1200" cap="none" spc="0" normalizeH="0" baseline="0" noProof="1">
                <a:ln>
                  <a:noFill/>
                </a:ln>
                <a:solidFill>
                  <a:schemeClr val="accent2"/>
                </a:solidFill>
                <a:effectLst/>
                <a:uLnTx/>
                <a:uFillTx/>
                <a:latin typeface="Calibri"/>
                <a:ea typeface="+mn-ea"/>
                <a:cs typeface="+mn-cs"/>
              </a:rPr>
              <a:t>knip in KP’en:</a:t>
            </a:r>
            <a:r>
              <a:rPr kumimoji="0" lang="nl-BE" sz="1200" b="1" i="0" u="none" strike="noStrike" kern="1200" cap="none" spc="0" normalizeH="0" noProof="1">
                <a:ln>
                  <a:noFill/>
                </a:ln>
                <a:solidFill>
                  <a:schemeClr val="accent2"/>
                </a:solidFill>
                <a:effectLst/>
                <a:uLnTx/>
                <a:uFillTx/>
                <a:latin typeface="Calibri"/>
                <a:ea typeface="+mn-ea"/>
                <a:cs typeface="+mn-cs"/>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Meer</a:t>
            </a:r>
            <a:r>
              <a:rPr lang="nl-BE" sz="1200" noProof="1">
                <a:solidFill>
                  <a:schemeClr val="accent2"/>
                </a:solidFill>
                <a:latin typeface="Calibri"/>
              </a:rPr>
              <a:t> </a:t>
            </a:r>
            <a:r>
              <a:rPr lang="nl-BE" sz="1200" b="1" noProof="1">
                <a:solidFill>
                  <a:schemeClr val="accent2"/>
                </a:solidFill>
                <a:latin typeface="Calibri"/>
              </a:rPr>
              <a:t>expertisegericht en gefocust </a:t>
            </a:r>
            <a:r>
              <a:rPr lang="nl-BE" sz="1200" noProof="1">
                <a:solidFill>
                  <a:schemeClr val="accent2"/>
                </a:solidFill>
                <a:latin typeface="Calibri"/>
              </a:rPr>
              <a:t>werken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ea typeface="+mn-ea"/>
                <a:cs typeface="+mn-cs"/>
              </a:rPr>
              <a:t>Mogelijkheid</a:t>
            </a:r>
            <a:r>
              <a:rPr kumimoji="0" lang="nl-BE" sz="1200" b="0" i="0" u="none" strike="noStrike" kern="1200" cap="none" spc="0" normalizeH="0" noProof="1">
                <a:ln>
                  <a:noFill/>
                </a:ln>
                <a:solidFill>
                  <a:schemeClr val="accent2"/>
                </a:solidFill>
                <a:effectLst/>
                <a:uLnTx/>
                <a:uFillTx/>
                <a:latin typeface="Calibri"/>
                <a:ea typeface="+mn-ea"/>
                <a:cs typeface="+mn-cs"/>
              </a:rPr>
              <a:t> tot </a:t>
            </a:r>
            <a:r>
              <a:rPr kumimoji="0" lang="nl-BE" sz="1200" b="1" i="0" u="none" strike="noStrike" kern="1200" cap="none" spc="0" normalizeH="0" noProof="1">
                <a:ln>
                  <a:noFill/>
                </a:ln>
                <a:solidFill>
                  <a:schemeClr val="accent2"/>
                </a:solidFill>
                <a:effectLst/>
                <a:uLnTx/>
                <a:uFillTx/>
                <a:latin typeface="Calibri"/>
                <a:ea typeface="+mn-ea"/>
                <a:cs typeface="+mn-cs"/>
              </a:rPr>
              <a:t>ontplooiing en ontwikkeling in specifieke elementen</a:t>
            </a:r>
            <a:r>
              <a:rPr kumimoji="0" lang="nl-BE" sz="1200" b="0" i="0" u="none" strike="noStrike" kern="1200" cap="none" spc="0" normalizeH="0" noProof="1">
                <a:ln>
                  <a:noFill/>
                </a:ln>
                <a:solidFill>
                  <a:schemeClr val="accent2"/>
                </a:solidFill>
                <a:effectLst/>
                <a:uLnTx/>
                <a:uFillTx/>
                <a:latin typeface="Calibri"/>
                <a:ea typeface="+mn-ea"/>
                <a:cs typeface="+mn-cs"/>
              </a:rPr>
              <a:t> i.p.v. “alles moeten doen en kunnen”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Trajecters worden idealiter </a:t>
            </a:r>
            <a:r>
              <a:rPr lang="nl-BE" sz="1200" b="1" noProof="1">
                <a:solidFill>
                  <a:schemeClr val="accent2"/>
                </a:solidFill>
                <a:latin typeface="Calibri"/>
              </a:rPr>
              <a:t>volgens expertise ingezet</a:t>
            </a:r>
          </a:p>
          <a:p>
            <a:pPr marR="0" lvl="0" defTabSz="685800" rtl="0" eaLnBrk="1" fontAlgn="auto" latinLnBrk="0" hangingPunct="1">
              <a:lnSpc>
                <a:spcPct val="100000"/>
              </a:lnSpc>
              <a:spcBef>
                <a:spcPts val="0"/>
              </a:spcBef>
              <a:spcAft>
                <a:spcPts val="0"/>
              </a:spcAft>
              <a:buClrTx/>
              <a:buSzTx/>
              <a:tabLst/>
              <a:defRPr/>
            </a:pPr>
            <a:endParaRPr kumimoji="0" lang="nl-BE" sz="1200" b="1" i="0" u="none" strike="noStrike" kern="1200" cap="none" spc="0" normalizeH="0" baseline="0" noProof="1">
              <a:ln>
                <a:noFill/>
              </a:ln>
              <a:solidFill>
                <a:schemeClr val="accent2"/>
              </a:solidFill>
              <a:effectLst/>
              <a:uLnTx/>
              <a:uFillTx/>
              <a:latin typeface="Calibri"/>
            </a:endParaRPr>
          </a:p>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rPr>
              <a:t>Beleving</a:t>
            </a:r>
            <a:r>
              <a:rPr kumimoji="0" lang="nl-BE" sz="1200" b="1" i="0" u="none" strike="noStrike" kern="1200" cap="none" spc="0" normalizeH="0" noProof="1">
                <a:ln>
                  <a:noFill/>
                </a:ln>
                <a:solidFill>
                  <a:schemeClr val="accent2"/>
                </a:solidFill>
                <a:effectLst/>
                <a:uLnTx/>
                <a:uFillTx/>
                <a:latin typeface="Calibri"/>
              </a:rPr>
              <a:t> is verdeeld - evenwichtsoefening</a:t>
            </a:r>
            <a:endParaRPr kumimoji="0" lang="nl-BE" sz="1200" b="1" i="0" u="none" strike="noStrike" kern="1200" cap="none" spc="0" normalizeH="0" baseline="0" noProof="1">
              <a:ln>
                <a:noFill/>
              </a:ln>
              <a:solidFill>
                <a:schemeClr val="accent2"/>
              </a:solidFill>
              <a:effectLst/>
              <a:uLnTx/>
              <a:uFillTx/>
              <a:latin typeface="Calibri"/>
            </a:endParaRPr>
          </a:p>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rPr>
              <a:t>Citaten: </a:t>
            </a:r>
            <a:endParaRPr kumimoji="0" lang="nl-BE" sz="1200" i="0" u="none" strike="noStrike" kern="1200" cap="none" spc="0" normalizeH="0" baseline="0" noProof="1">
              <a:ln>
                <a:noFill/>
              </a:ln>
              <a:solidFill>
                <a:schemeClr val="accent2"/>
              </a:solidFill>
              <a:effectLst/>
              <a:uLnTx/>
              <a:uFillTx/>
              <a:latin typeface="Calibri"/>
            </a:endParaRPr>
          </a:p>
          <a:p>
            <a:pPr marR="0" lvl="0" defTabSz="685800" rtl="0" eaLnBrk="1" fontAlgn="auto" latinLnBrk="0" hangingPunct="1">
              <a:lnSpc>
                <a:spcPct val="100000"/>
              </a:lnSpc>
              <a:spcBef>
                <a:spcPts val="0"/>
              </a:spcBef>
              <a:spcAft>
                <a:spcPts val="0"/>
              </a:spcAft>
              <a:buClrTx/>
              <a:buSzTx/>
              <a:tabLst/>
              <a:defRPr/>
            </a:pPr>
            <a:r>
              <a:rPr lang="nl-BE" sz="1200" noProof="1">
                <a:solidFill>
                  <a:schemeClr val="accent2"/>
                </a:solidFill>
                <a:latin typeface="Calibri"/>
              </a:rPr>
              <a:t>ME-KP3:“Fijn om niet meer alles te moeten doen op een school”, “dispatch gebeurt volgens expertise en beschikbaarheid in de mate van het mogelijke”</a:t>
            </a:r>
            <a:endParaRPr kumimoji="0" lang="nl-BE" sz="1200" i="0" u="none" strike="noStrike" kern="1200" cap="none" spc="0" normalizeH="0" baseline="0" noProof="1">
              <a:ln>
                <a:noFill/>
              </a:ln>
              <a:solidFill>
                <a:schemeClr val="accent2"/>
              </a:solidFill>
              <a:effectLst/>
              <a:uLnTx/>
              <a:uFillTx/>
              <a:latin typeface="Calibri"/>
            </a:endParaRPr>
          </a:p>
        </p:txBody>
      </p:sp>
      <p:sp>
        <p:nvSpPr>
          <p:cNvPr id="11" name="Round Diagonal Corner Rectangle 30"/>
          <p:cNvSpPr/>
          <p:nvPr/>
        </p:nvSpPr>
        <p:spPr>
          <a:xfrm>
            <a:off x="545910" y="2589426"/>
            <a:ext cx="8311487" cy="126370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Ontwerpkeuzes</a:t>
            </a:r>
          </a:p>
          <a:p>
            <a:pPr marL="628650" lvl="1" indent="-171450" defTabSz="685800">
              <a:buFont typeface="Arial" panose="020B0604020202020204" pitchFamily="34" charset="0"/>
              <a:buChar char="•"/>
              <a:defRPr/>
            </a:pPr>
            <a:r>
              <a:rPr lang="nl-BE" sz="1200" noProof="1">
                <a:solidFill>
                  <a:schemeClr val="accent2"/>
                </a:solidFill>
                <a:latin typeface="Calibri"/>
              </a:rPr>
              <a:t>Knip in KP’en binnen versus tussen teams</a:t>
            </a:r>
          </a:p>
          <a:p>
            <a:pPr marL="628650" lvl="1" indent="-171450" defTabSz="685800">
              <a:buFont typeface="Arial" panose="020B0604020202020204" pitchFamily="34" charset="0"/>
              <a:buChar char="•"/>
              <a:defRPr/>
            </a:pPr>
            <a:r>
              <a:rPr lang="nl-BE" sz="1200" noProof="1">
                <a:solidFill>
                  <a:schemeClr val="accent2"/>
                </a:solidFill>
                <a:latin typeface="Calibri"/>
              </a:rPr>
              <a:t>Rol van KP7 in andere teams verschilt</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Belang van </a:t>
            </a:r>
            <a:r>
              <a:rPr lang="nl-BE" sz="1200" b="1" noProof="1">
                <a:solidFill>
                  <a:schemeClr val="accent2"/>
                </a:solidFill>
                <a:latin typeface="Calibri"/>
              </a:rPr>
              <a:t>ruimte en tijd </a:t>
            </a:r>
            <a:r>
              <a:rPr lang="nl-BE" sz="1200" noProof="1">
                <a:solidFill>
                  <a:schemeClr val="accent2"/>
                </a:solidFill>
                <a:latin typeface="Calibri"/>
              </a:rPr>
              <a:t>voor expertise opbouw en inzet</a:t>
            </a:r>
            <a:endParaRPr kumimoji="0" lang="nl-BE" sz="1200" i="0" u="none" strike="noStrike" kern="1200" cap="none" spc="0" normalizeH="0" baseline="0" noProof="1">
              <a:ln>
                <a:noFill/>
              </a:ln>
              <a:solidFill>
                <a:schemeClr val="accent2"/>
              </a:solidFill>
              <a:effectLst/>
              <a:uLnTx/>
              <a:uFillTx/>
              <a:latin typeface="Calibri"/>
            </a:endParaRPr>
          </a:p>
          <a:p>
            <a:pPr marL="628650" lvl="1" indent="-1714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Valkuil 1: </a:t>
            </a:r>
            <a:r>
              <a:rPr kumimoji="0" lang="nl-BE" sz="1200" i="0" u="none" strike="noStrike" kern="1200" cap="none" spc="0" normalizeH="0" baseline="0" noProof="1">
                <a:ln>
                  <a:noFill/>
                </a:ln>
                <a:solidFill>
                  <a:schemeClr val="accent2"/>
                </a:solidFill>
                <a:effectLst/>
                <a:uLnTx/>
                <a:uFillTx/>
                <a:latin typeface="Calibri"/>
                <a:ea typeface="+mn-ea"/>
                <a:cs typeface="+mn-cs"/>
              </a:rPr>
              <a:t>Aanwezige werkdruk</a:t>
            </a:r>
            <a:r>
              <a:rPr kumimoji="0" lang="nl-BE" sz="1200" i="0" u="none" strike="noStrike" kern="1200" cap="none" spc="0" normalizeH="0" noProof="1">
                <a:ln>
                  <a:noFill/>
                </a:ln>
                <a:solidFill>
                  <a:schemeClr val="accent2"/>
                </a:solidFill>
                <a:effectLst/>
                <a:uLnTx/>
                <a:uFillTx/>
                <a:latin typeface="Calibri"/>
                <a:ea typeface="+mn-ea"/>
                <a:cs typeface="+mn-cs"/>
              </a:rPr>
              <a:t> bemoeilijkt expertisegericht werken </a:t>
            </a:r>
          </a:p>
          <a:p>
            <a:pPr marL="171450" indent="-171450" defTabSz="685800">
              <a:buFont typeface="Arial" panose="020B0604020202020204" pitchFamily="34" charset="0"/>
              <a:buChar char="•"/>
              <a:defRPr/>
            </a:pPr>
            <a:r>
              <a:rPr lang="nl-BE" sz="1200" noProof="1">
                <a:solidFill>
                  <a:schemeClr val="accent2"/>
                </a:solidFill>
                <a:latin typeface="Calibri"/>
              </a:rPr>
              <a:t>Expertisgericht werken </a:t>
            </a:r>
            <a:r>
              <a:rPr lang="nl-BE" sz="1200" noProof="1">
                <a:solidFill>
                  <a:schemeClr val="accent2"/>
                </a:solidFill>
                <a:latin typeface="Calibri"/>
                <a:sym typeface="Wingdings" panose="05000000000000000000" pitchFamily="2" charset="2"/>
              </a:rPr>
              <a:t> Voldoende afwisseling in het werk</a:t>
            </a:r>
          </a:p>
          <a:p>
            <a:pPr marL="628650" lvl="1" indent="-1714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sym typeface="Wingdings" panose="05000000000000000000" pitchFamily="2" charset="2"/>
              </a:rPr>
              <a:t>Valkuil</a:t>
            </a:r>
            <a:r>
              <a:rPr kumimoji="0" lang="nl-BE" sz="1200" b="1" i="0" u="none" strike="noStrike" kern="1200" cap="none" spc="0" normalizeH="0" noProof="1">
                <a:ln>
                  <a:noFill/>
                </a:ln>
                <a:solidFill>
                  <a:schemeClr val="accent2"/>
                </a:solidFill>
                <a:effectLst/>
                <a:uLnTx/>
                <a:uFillTx/>
                <a:latin typeface="Calibri"/>
                <a:ea typeface="+mn-ea"/>
                <a:cs typeface="+mn-cs"/>
                <a:sym typeface="Wingdings" panose="05000000000000000000" pitchFamily="2" charset="2"/>
              </a:rPr>
              <a:t> 2: </a:t>
            </a:r>
            <a:r>
              <a:rPr kumimoji="0" lang="nl-BE" sz="1200" i="0" u="none" strike="noStrike" kern="1200" cap="none" spc="0" normalizeH="0" noProof="1">
                <a:ln>
                  <a:noFill/>
                </a:ln>
                <a:solidFill>
                  <a:schemeClr val="accent2"/>
                </a:solidFill>
                <a:effectLst/>
                <a:uLnTx/>
                <a:uFillTx/>
                <a:latin typeface="Calibri"/>
                <a:ea typeface="+mn-ea"/>
                <a:cs typeface="+mn-cs"/>
                <a:sym typeface="Wingdings" panose="05000000000000000000" pitchFamily="2" charset="2"/>
              </a:rPr>
              <a:t>Gevoel enkel casussen en trajecten af te handelen - ééntonig (zeker wanneer verdere opsplitsing in expertise: bijv. leren en studereren, PSF)</a:t>
            </a:r>
          </a:p>
          <a:p>
            <a:pPr marL="628650" lvl="1" indent="-171450" defTabSz="685800">
              <a:buFont typeface="Arial" panose="020B0604020202020204" pitchFamily="34" charset="0"/>
              <a:buChar char="•"/>
              <a:defRPr/>
            </a:pPr>
            <a:r>
              <a:rPr lang="nl-BE" sz="1200" b="1" noProof="1">
                <a:solidFill>
                  <a:schemeClr val="accent2"/>
                </a:solidFill>
                <a:latin typeface="Calibri"/>
                <a:sym typeface="Wingdings" panose="05000000000000000000" pitchFamily="2" charset="2"/>
              </a:rPr>
              <a:t>Valkuil 3: </a:t>
            </a:r>
            <a:r>
              <a:rPr lang="nl-BE" sz="1200" noProof="1">
                <a:solidFill>
                  <a:schemeClr val="accent2"/>
                </a:solidFill>
                <a:latin typeface="Calibri"/>
                <a:sym typeface="Wingdings" panose="05000000000000000000" pitchFamily="2" charset="2"/>
              </a:rPr>
              <a:t>gezonde combinatie tussen (complexe, belastende) trajecten en luchtigere gesprekken </a:t>
            </a:r>
            <a:endParaRPr lang="nl-BE" sz="1200" b="1" noProof="1">
              <a:solidFill>
                <a:schemeClr val="accent2"/>
              </a:solidFill>
              <a:latin typeface="Calibri"/>
              <a:sym typeface="Wingdings" panose="05000000000000000000" pitchFamily="2" charset="2"/>
            </a:endParaRPr>
          </a:p>
        </p:txBody>
      </p:sp>
      <p:sp>
        <p:nvSpPr>
          <p:cNvPr id="12" name="Round Diagonal Corner Rectangle 30"/>
          <p:cNvSpPr/>
          <p:nvPr/>
        </p:nvSpPr>
        <p:spPr>
          <a:xfrm>
            <a:off x="545909" y="4039397"/>
            <a:ext cx="8311487" cy="1108866"/>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Bijkomende reflectie:</a:t>
            </a:r>
            <a:r>
              <a:rPr kumimoji="0" lang="nl-BE" sz="1200" b="1" i="0" u="none" strike="noStrike" kern="1200" cap="none" spc="0" normalizeH="0" noProof="1">
                <a:ln>
                  <a:noFill/>
                </a:ln>
                <a:solidFill>
                  <a:schemeClr val="accent2"/>
                </a:solidFill>
                <a:effectLst/>
                <a:uLnTx/>
                <a:uFillTx/>
                <a:latin typeface="Calibri"/>
                <a:ea typeface="+mn-ea"/>
                <a:cs typeface="+mn-cs"/>
              </a:rPr>
              <a:t> </a:t>
            </a:r>
          </a:p>
          <a:p>
            <a:pPr marL="171450" indent="-171450" defTabSz="685800">
              <a:buFont typeface="Arial" panose="020B0604020202020204" pitchFamily="34" charset="0"/>
              <a:buChar char="•"/>
              <a:defRPr/>
            </a:pPr>
            <a:r>
              <a:rPr lang="nl-BE" sz="1200" noProof="1">
                <a:solidFill>
                  <a:schemeClr val="accent2"/>
                </a:solidFill>
                <a:latin typeface="Calibri"/>
              </a:rPr>
              <a:t>Belangrijke </a:t>
            </a:r>
            <a:r>
              <a:rPr lang="nl-BE" sz="1200" b="1" noProof="1">
                <a:solidFill>
                  <a:schemeClr val="accent2"/>
                </a:solidFill>
                <a:latin typeface="Calibri"/>
              </a:rPr>
              <a:t>evenwichtsoefening</a:t>
            </a:r>
            <a:r>
              <a:rPr lang="nl-BE" sz="1200" noProof="1">
                <a:solidFill>
                  <a:schemeClr val="accent2"/>
                </a:solidFill>
                <a:latin typeface="Calibri"/>
              </a:rPr>
              <a:t>: Expertisgericht werken </a:t>
            </a:r>
            <a:r>
              <a:rPr lang="nl-BE" sz="1200" noProof="1">
                <a:solidFill>
                  <a:schemeClr val="accent2"/>
                </a:solidFill>
                <a:latin typeface="Calibri"/>
                <a:sym typeface="Wingdings" panose="05000000000000000000" pitchFamily="2" charset="2"/>
              </a:rPr>
              <a:t> Voldoende afwisseling in het werk</a:t>
            </a:r>
          </a:p>
          <a:p>
            <a:pPr marL="171450" indent="-171450" defTabSz="685800">
              <a:buFont typeface="Arial" panose="020B0604020202020204" pitchFamily="34" charset="0"/>
              <a:buChar char="•"/>
              <a:defRPr/>
            </a:pPr>
            <a:r>
              <a:rPr lang="nl-BE" sz="1200" noProof="1">
                <a:solidFill>
                  <a:schemeClr val="accent2"/>
                </a:solidFill>
                <a:latin typeface="Calibri"/>
              </a:rPr>
              <a:t>Rekening houden met </a:t>
            </a:r>
            <a:r>
              <a:rPr lang="nl-BE" sz="1200" b="1" noProof="1">
                <a:solidFill>
                  <a:schemeClr val="accent2"/>
                </a:solidFill>
                <a:latin typeface="Calibri"/>
              </a:rPr>
              <a:t>persoonlijke behoeften en voorkeuren </a:t>
            </a:r>
            <a:r>
              <a:rPr lang="nl-BE" sz="1200" noProof="1">
                <a:solidFill>
                  <a:schemeClr val="accent2"/>
                </a:solidFill>
                <a:latin typeface="Calibri"/>
              </a:rPr>
              <a:t>waar mogelijk </a:t>
            </a:r>
          </a:p>
          <a:p>
            <a:pPr marL="628650" lvl="1" indent="-171450" defTabSz="685800">
              <a:buFont typeface="Arial" panose="020B0604020202020204" pitchFamily="34" charset="0"/>
              <a:buChar char="•"/>
              <a:defRPr/>
            </a:pPr>
            <a:r>
              <a:rPr lang="nl-BE" sz="1200" noProof="1">
                <a:solidFill>
                  <a:schemeClr val="accent2"/>
                </a:solidFill>
                <a:latin typeface="Calibri"/>
              </a:rPr>
              <a:t>Rol van individuele coaching</a:t>
            </a:r>
          </a:p>
          <a:p>
            <a:pPr marL="171450" indent="-171450" defTabSz="685800">
              <a:buFont typeface="Arial" panose="020B0604020202020204" pitchFamily="34" charset="0"/>
              <a:buChar char="•"/>
              <a:defRPr/>
            </a:pPr>
            <a:r>
              <a:rPr lang="nl-BE" sz="1200" noProof="1">
                <a:solidFill>
                  <a:schemeClr val="accent2"/>
                </a:solidFill>
                <a:latin typeface="Calibri"/>
              </a:rPr>
              <a:t>Hoe kan er, waar nodig, </a:t>
            </a:r>
            <a:r>
              <a:rPr lang="nl-BE" sz="1200" b="1" noProof="1">
                <a:solidFill>
                  <a:schemeClr val="accent2"/>
                </a:solidFill>
                <a:latin typeface="Calibri"/>
              </a:rPr>
              <a:t>meer variatie of lucht in het takenpakket komen? </a:t>
            </a:r>
          </a:p>
          <a:p>
            <a:pPr marL="628650" lvl="1" indent="-171450" defTabSz="685800">
              <a:buFont typeface="Arial" panose="020B0604020202020204" pitchFamily="34" charset="0"/>
              <a:buChar char="•"/>
              <a:defRPr/>
            </a:pPr>
            <a:r>
              <a:rPr lang="nl-BE" sz="1200" noProof="1">
                <a:solidFill>
                  <a:schemeClr val="accent2"/>
                </a:solidFill>
                <a:latin typeface="Calibri"/>
              </a:rPr>
              <a:t>Bijv. trajecters als mentor van beginnende onthalers?</a:t>
            </a:r>
          </a:p>
          <a:p>
            <a:pPr marL="628650" lvl="1" indent="-171450" defTabSz="685800">
              <a:buFont typeface="Arial" panose="020B0604020202020204" pitchFamily="34" charset="0"/>
              <a:buChar char="•"/>
              <a:defRPr/>
            </a:pPr>
            <a:r>
              <a:rPr lang="nl-BE" sz="1200" noProof="1">
                <a:solidFill>
                  <a:schemeClr val="accent2"/>
                </a:solidFill>
                <a:latin typeface="Calibri"/>
              </a:rPr>
              <a:t>Casusoverleg installeren om druk en verantwoordelijkheid van trajecter meer te verdelen</a:t>
            </a:r>
          </a:p>
          <a:p>
            <a:pPr marL="171450" indent="-171450" defTabSz="685800">
              <a:buFont typeface="Arial" panose="020B0604020202020204" pitchFamily="34" charset="0"/>
              <a:buChar char="•"/>
              <a:defRPr/>
            </a:pPr>
            <a:r>
              <a:rPr lang="nl-BE" sz="1200" b="1" noProof="1">
                <a:solidFill>
                  <a:schemeClr val="accent2"/>
                </a:solidFill>
                <a:latin typeface="Calibri"/>
              </a:rPr>
              <a:t>Evenwicht expertisegericht werken </a:t>
            </a:r>
            <a:r>
              <a:rPr lang="nl-BE" sz="1200" b="1" noProof="1">
                <a:solidFill>
                  <a:schemeClr val="accent2"/>
                </a:solidFill>
                <a:latin typeface="Calibri"/>
                <a:sym typeface="Wingdings" panose="05000000000000000000" pitchFamily="2" charset="2"/>
              </a:rPr>
              <a:t> brede inzetbaarheid</a:t>
            </a:r>
            <a:endParaRPr lang="nl-BE" sz="1200" b="1" noProof="1">
              <a:solidFill>
                <a:schemeClr val="accent2"/>
              </a:solidFill>
              <a:latin typeface="Calibri"/>
            </a:endParaRPr>
          </a:p>
          <a:p>
            <a:pPr marL="628650" lvl="1" indent="-171450" defTabSz="685800">
              <a:buFont typeface="Arial" panose="020B0604020202020204" pitchFamily="34" charset="0"/>
              <a:buChar char="•"/>
              <a:defRPr/>
            </a:pPr>
            <a:endParaRPr lang="nl-BE" sz="1200" noProof="1">
              <a:solidFill>
                <a:schemeClr val="accent2"/>
              </a:solidFill>
              <a:latin typeface="Calibri"/>
            </a:endParaRPr>
          </a:p>
        </p:txBody>
      </p:sp>
      <p:sp>
        <p:nvSpPr>
          <p:cNvPr id="13" name="TextBox 12"/>
          <p:cNvSpPr txBox="1"/>
          <p:nvPr/>
        </p:nvSpPr>
        <p:spPr>
          <a:xfrm>
            <a:off x="242866" y="3799634"/>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2822986057"/>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2252508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(13.2)</a:t>
            </a:r>
            <a:endParaRPr lang="en-BE" sz="1800" dirty="0">
              <a:solidFill>
                <a:schemeClr val="accent1"/>
              </a:solidFill>
            </a:endParaRPr>
          </a:p>
        </p:txBody>
      </p:sp>
      <p:sp>
        <p:nvSpPr>
          <p:cNvPr id="8" name="TextBox 7"/>
          <p:cNvSpPr txBox="1"/>
          <p:nvPr/>
        </p:nvSpPr>
        <p:spPr>
          <a:xfrm>
            <a:off x="242866" y="999897"/>
            <a:ext cx="6459589"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13.2) Motivatiebronnen – Taakfeedback &amp; betrokkenheid bij casussen: </a:t>
            </a:r>
            <a:r>
              <a:rPr lang="nl-BE" sz="1349" b="1" cap="small" dirty="0">
                <a:solidFill>
                  <a:srgbClr val="414257">
                    <a:lumMod val="50000"/>
                  </a:srgbClr>
                </a:solidFill>
                <a:latin typeface="Calibri"/>
              </a:rPr>
              <a:t>Waar gaat dit over?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In welke mate krijgt men feedback van het</a:t>
            </a:r>
            <a:r>
              <a:rPr kumimoji="0" lang="nl-BE" sz="1200" b="1" i="0" u="none" strike="noStrike" kern="1200" cap="none" spc="0" normalizeH="0" noProof="1">
                <a:ln>
                  <a:noFill/>
                </a:ln>
                <a:solidFill>
                  <a:schemeClr val="accent2"/>
                </a:solidFill>
                <a:effectLst/>
                <a:uLnTx/>
                <a:uFillTx/>
                <a:latin typeface="Calibri"/>
                <a:ea typeface="+mn-ea"/>
                <a:cs typeface="+mn-cs"/>
              </a:rPr>
              <a:t> werk en voelt men zich betrokken bij het werk (van A-Z)?</a:t>
            </a:r>
          </a:p>
          <a:p>
            <a:pPr marL="0" marR="0" lvl="0" indent="0" defTabSz="685800" rtl="0" eaLnBrk="1" fontAlgn="auto" latinLnBrk="0" hangingPunct="1">
              <a:lnSpc>
                <a:spcPct val="100000"/>
              </a:lnSpc>
              <a:spcBef>
                <a:spcPts val="0"/>
              </a:spcBef>
              <a:spcAft>
                <a:spcPts val="0"/>
              </a:spcAft>
              <a:buClrTx/>
              <a:buSzTx/>
              <a:buFontTx/>
              <a:buNone/>
              <a:tabLst/>
              <a:defRPr/>
            </a:pPr>
            <a:endParaRPr lang="nl-BE" sz="1200" b="1" noProof="1">
              <a:solidFill>
                <a:schemeClr val="accent2"/>
              </a:solidFill>
              <a:latin typeface="Calibri"/>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noProof="1">
                <a:ln>
                  <a:noFill/>
                </a:ln>
                <a:solidFill>
                  <a:schemeClr val="accent2"/>
                </a:solidFill>
                <a:effectLst/>
                <a:uLnTx/>
                <a:uFillTx/>
                <a:latin typeface="Calibri"/>
                <a:ea typeface="+mn-ea"/>
                <a:cs typeface="+mn-cs"/>
              </a:rPr>
              <a:t>Citaten: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Onthaal: “we geven trajecten door”, “vroeger haalden we voldoening uit feedback van de leerlingen”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noProof="1">
                <a:ln>
                  <a:noFill/>
                </a:ln>
                <a:solidFill>
                  <a:schemeClr val="accent2"/>
                </a:solidFill>
                <a:effectLst/>
                <a:uLnTx/>
                <a:uFillTx/>
                <a:latin typeface="Calibri"/>
                <a:ea typeface="+mn-ea"/>
                <a:cs typeface="+mn-cs"/>
              </a:rPr>
              <a:t>Traject: “Nu val je in in een traject en heb je de leerling nog nooit gezien”, “scholen losgelaten”, “minder achtergrondinfo voor trajecters”, “verlies van overzicht”</a:t>
            </a:r>
            <a:endParaRPr kumimoji="0" lang="nl-BE" sz="1200" b="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572008"/>
            <a:ext cx="8311487" cy="115525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Ontwerpkeuzes</a:t>
            </a:r>
          </a:p>
          <a:p>
            <a:pPr marL="628650" lvl="1" indent="-1714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Zicht</a:t>
            </a:r>
            <a:r>
              <a:rPr kumimoji="0" lang="nl-BE" sz="1200" b="1" i="0" u="none" strike="noStrike" kern="1200" cap="none" spc="0" normalizeH="0" noProof="1">
                <a:ln>
                  <a:noFill/>
                </a:ln>
                <a:solidFill>
                  <a:schemeClr val="accent2"/>
                </a:solidFill>
                <a:effectLst/>
                <a:uLnTx/>
                <a:uFillTx/>
                <a:latin typeface="Calibri"/>
                <a:ea typeface="+mn-ea"/>
                <a:cs typeface="+mn-cs"/>
              </a:rPr>
              <a:t> op of betrokkenheid bij A-Z traject </a:t>
            </a:r>
          </a:p>
          <a:p>
            <a:pPr marL="628650" lvl="1" indent="-171450" defTabSz="685800">
              <a:buFont typeface="Arial" panose="020B0604020202020204" pitchFamily="34" charset="0"/>
              <a:buChar char="•"/>
              <a:defRPr/>
            </a:pPr>
            <a:r>
              <a:rPr lang="nl-BE" sz="1200" noProof="1">
                <a:solidFill>
                  <a:schemeClr val="accent2"/>
                </a:solidFill>
                <a:latin typeface="Calibri"/>
              </a:rPr>
              <a:t>Procesteams versus regioteams</a:t>
            </a:r>
          </a:p>
          <a:p>
            <a:pPr marL="628650" lvl="1" indent="-171450" defTabSz="685800">
              <a:buFont typeface="Arial" panose="020B0604020202020204" pitchFamily="34" charset="0"/>
              <a:buChar char="•"/>
              <a:defRPr/>
            </a:pPr>
            <a:r>
              <a:rPr lang="nl-BE" sz="1200" noProof="1">
                <a:solidFill>
                  <a:schemeClr val="accent2"/>
                </a:solidFill>
                <a:latin typeface="Calibri"/>
              </a:rPr>
              <a:t>Schoolnabij versus leerlingnabij</a:t>
            </a:r>
          </a:p>
          <a:p>
            <a:pPr marL="628650" lvl="1" indent="-171450" defTabSz="685800">
              <a:buFont typeface="Arial" panose="020B0604020202020204" pitchFamily="34" charset="0"/>
              <a:buChar char="•"/>
              <a:defRPr/>
            </a:pPr>
            <a:r>
              <a:rPr kumimoji="0" lang="nl-BE" sz="1200" i="0" u="none" strike="noStrike" kern="1200" cap="none" spc="0" normalizeH="0" noProof="1">
                <a:ln>
                  <a:noFill/>
                </a:ln>
                <a:solidFill>
                  <a:schemeClr val="accent2"/>
                </a:solidFill>
                <a:effectLst/>
                <a:uLnTx/>
                <a:uFillTx/>
                <a:latin typeface="Calibri"/>
                <a:ea typeface="+mn-ea"/>
                <a:cs typeface="+mn-cs"/>
              </a:rPr>
              <a:t>Scholen losgelaten</a:t>
            </a:r>
          </a:p>
          <a:p>
            <a:pPr marL="171450" indent="-171450" defTabSz="685800">
              <a:buFont typeface="Arial" panose="020B0604020202020204" pitchFamily="34" charset="0"/>
              <a:buChar char="•"/>
              <a:defRPr/>
            </a:pPr>
            <a:r>
              <a:rPr lang="nl-BE" sz="1200" b="1" noProof="1">
                <a:solidFill>
                  <a:schemeClr val="accent2"/>
                </a:solidFill>
                <a:latin typeface="Calibri"/>
              </a:rPr>
              <a:t>Samenwerking en communicatie tussen kernprocessen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baseline="0" noProof="1">
                <a:solidFill>
                  <a:schemeClr val="accent2"/>
                </a:solidFill>
                <a:latin typeface="Calibri"/>
              </a:rPr>
              <a:t>Belang</a:t>
            </a:r>
            <a:r>
              <a:rPr lang="nl-BE" sz="1200" b="1" noProof="1">
                <a:solidFill>
                  <a:schemeClr val="accent2"/>
                </a:solidFill>
                <a:latin typeface="Calibri"/>
              </a:rPr>
              <a:t> van succeservaringen en waardering: </a:t>
            </a:r>
            <a:r>
              <a:rPr lang="nl-BE" sz="1200" noProof="1">
                <a:solidFill>
                  <a:schemeClr val="accent2"/>
                </a:solidFill>
                <a:latin typeface="Calibri"/>
              </a:rPr>
              <a:t>Onthaal team geeft aan behoefte te hebben aan waardering, een dankjewel – MM: “we zijn niet zo maar een doorgeefluik”</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Van individuele verantwoordelijkheid</a:t>
            </a:r>
            <a:r>
              <a:rPr kumimoji="0" lang="nl-BE" sz="1200" b="1" i="0" u="none" strike="noStrike" kern="1200" cap="none" spc="0" normalizeH="0" noProof="1">
                <a:ln>
                  <a:noFill/>
                </a:ln>
                <a:solidFill>
                  <a:schemeClr val="accent2"/>
                </a:solidFill>
                <a:effectLst/>
                <a:uLnTx/>
                <a:uFillTx/>
                <a:latin typeface="Calibri"/>
                <a:ea typeface="+mn-ea"/>
                <a:cs typeface="+mn-cs"/>
              </a:rPr>
              <a:t> naar team- en centrumverantwoordelijkheid </a:t>
            </a: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Praktijken: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N: vaste onthaalmomenten op school vergroten betrokkenheid met casussen op die school alsook mandaat dat je krijgt</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N: Intern</a:t>
            </a:r>
            <a:r>
              <a:rPr kumimoji="0" lang="nl-BE" sz="1200" i="0" u="none" strike="noStrike" kern="1200" cap="none" spc="0" normalizeH="0" noProof="1">
                <a:ln>
                  <a:noFill/>
                </a:ln>
                <a:solidFill>
                  <a:schemeClr val="accent2"/>
                </a:solidFill>
                <a:effectLst/>
                <a:uLnTx/>
                <a:uFillTx/>
                <a:latin typeface="Calibri"/>
                <a:ea typeface="+mn-ea"/>
                <a:cs typeface="+mn-cs"/>
              </a:rPr>
              <a:t> c</a:t>
            </a:r>
            <a:r>
              <a:rPr kumimoji="0" lang="nl-BE" sz="1200" i="0" u="none" strike="noStrike" kern="1200" cap="none" spc="0" normalizeH="0" baseline="0" noProof="1">
                <a:ln>
                  <a:noFill/>
                </a:ln>
                <a:solidFill>
                  <a:schemeClr val="accent2"/>
                </a:solidFill>
                <a:effectLst/>
                <a:uLnTx/>
                <a:uFillTx/>
                <a:latin typeface="Calibri"/>
                <a:ea typeface="+mn-ea"/>
                <a:cs typeface="+mn-cs"/>
              </a:rPr>
              <a:t>asusoverleg</a:t>
            </a:r>
            <a:r>
              <a:rPr kumimoji="0" lang="nl-BE" sz="1200" i="0" u="none" strike="noStrike" kern="1200" cap="none" spc="0" normalizeH="0" noProof="1">
                <a:ln>
                  <a:noFill/>
                </a:ln>
                <a:solidFill>
                  <a:schemeClr val="accent2"/>
                </a:solidFill>
                <a:effectLst/>
                <a:uLnTx/>
                <a:uFillTx/>
                <a:latin typeface="Calibri"/>
                <a:ea typeface="+mn-ea"/>
                <a:cs typeface="+mn-cs"/>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Aanmeldingsformulier om info te verzamelen (A)</a:t>
            </a:r>
            <a:endParaRPr kumimoji="0" lang="nl-BE" sz="1200" i="0" u="none" strike="noStrike" kern="1200" cap="none" spc="0" normalizeH="0" noProof="1">
              <a:ln>
                <a:noFill/>
              </a:ln>
              <a:solidFill>
                <a:schemeClr val="accent2"/>
              </a:solidFill>
              <a:effectLst/>
              <a:uLnTx/>
              <a:uFillTx/>
              <a:latin typeface="Calibri"/>
              <a:ea typeface="+mn-ea"/>
              <a:cs typeface="+mn-cs"/>
            </a:endParaRPr>
          </a:p>
          <a:p>
            <a:pPr marR="0" lvl="0" defTabSz="685800" rtl="0" eaLnBrk="1" fontAlgn="auto" latinLnBrk="0" hangingPunct="1">
              <a:lnSpc>
                <a:spcPct val="100000"/>
              </a:lnSpc>
              <a:spcBef>
                <a:spcPts val="0"/>
              </a:spcBef>
              <a:spcAft>
                <a:spcPts val="0"/>
              </a:spcAft>
              <a:buClrTx/>
              <a:buSzTx/>
              <a:tabLst/>
              <a:defRPr/>
            </a:pPr>
            <a:endParaRPr kumimoji="0" lang="nl-BE" sz="1200" b="1" i="0" u="none" strike="noStrike" kern="1200" cap="none" spc="0" normalizeH="0" noProof="1">
              <a:ln>
                <a:noFill/>
              </a:ln>
              <a:solidFill>
                <a:schemeClr val="accent2"/>
              </a:solidFill>
              <a:effectLst/>
              <a:uLnTx/>
              <a:uFillTx/>
              <a:latin typeface="Calibri"/>
              <a:ea typeface="+mn-ea"/>
              <a:cs typeface="+mn-cs"/>
            </a:endParaRPr>
          </a:p>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noProof="1">
                <a:ln>
                  <a:noFill/>
                </a:ln>
                <a:solidFill>
                  <a:schemeClr val="accent2"/>
                </a:solidFill>
                <a:effectLst/>
                <a:uLnTx/>
                <a:uFillTx/>
                <a:latin typeface="Calibri"/>
                <a:ea typeface="+mn-ea"/>
                <a:cs typeface="+mn-cs"/>
              </a:rPr>
              <a:t>Bijkomende reflectie: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baseline="0" noProof="1">
                <a:solidFill>
                  <a:schemeClr val="accent2"/>
                </a:solidFill>
                <a:latin typeface="Calibri"/>
              </a:rPr>
              <a:t>Identiteit</a:t>
            </a:r>
            <a:r>
              <a:rPr lang="nl-BE" sz="1200" b="1" noProof="1">
                <a:solidFill>
                  <a:schemeClr val="accent2"/>
                </a:solidFill>
                <a:latin typeface="Calibri"/>
              </a:rPr>
              <a:t> is belangrijk: </a:t>
            </a:r>
            <a:r>
              <a:rPr lang="nl-BE" sz="1200" noProof="1">
                <a:solidFill>
                  <a:schemeClr val="accent2"/>
                </a:solidFill>
                <a:latin typeface="Calibri"/>
              </a:rPr>
              <a:t>welke betekenis geeft iemand aan de eigen rol? Uitdaging = percipiëren in het grotere A-Z geheel</a:t>
            </a:r>
          </a:p>
          <a:p>
            <a:pPr marL="628650" lvl="1" indent="-1714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Overleg, terugkoppeling, SVZ</a:t>
            </a:r>
            <a:r>
              <a:rPr kumimoji="0" lang="nl-BE" sz="1200" b="1" i="0" u="none" strike="noStrike" kern="1200" cap="none" spc="0" normalizeH="0" noProof="1">
                <a:ln>
                  <a:noFill/>
                </a:ln>
                <a:solidFill>
                  <a:schemeClr val="accent2"/>
                </a:solidFill>
                <a:effectLst/>
                <a:uLnTx/>
                <a:uFillTx/>
                <a:latin typeface="Calibri"/>
                <a:ea typeface="+mn-ea"/>
                <a:cs typeface="+mn-cs"/>
              </a:rPr>
              <a:t> tussen rollen kan helpen</a:t>
            </a:r>
          </a:p>
          <a:p>
            <a:pPr marL="171450" indent="-171450" defTabSz="685800">
              <a:buFont typeface="Arial" panose="020B0604020202020204" pitchFamily="34" charset="0"/>
              <a:buChar char="•"/>
              <a:defRPr/>
            </a:pPr>
            <a:r>
              <a:rPr lang="nl-BE" sz="1200" b="1" noProof="1">
                <a:solidFill>
                  <a:schemeClr val="accent2"/>
                </a:solidFill>
                <a:latin typeface="Calibri"/>
              </a:rPr>
              <a:t>Belang van “wij” verhaal en gedeelde verantwoordelijkheid</a:t>
            </a:r>
            <a:endParaRPr kumimoji="0" lang="nl-BE" sz="1200" b="1" i="0" u="none" strike="noStrike" kern="1200" cap="none" spc="0" normalizeH="0" baseline="0" noProof="1">
              <a:ln>
                <a:noFill/>
              </a:ln>
              <a:solidFill>
                <a:schemeClr val="accent2"/>
              </a:solidFill>
              <a:effectLst/>
              <a:uLnTx/>
              <a:uFillTx/>
              <a:latin typeface="Calibri"/>
              <a:ea typeface="+mn-ea"/>
              <a:cs typeface="+mn-cs"/>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3657617309"/>
              </p:ext>
            </p:extLst>
          </p:nvPr>
        </p:nvGraphicFramePr>
        <p:xfrm>
          <a:off x="7094588"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3174308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(13.3)</a:t>
            </a:r>
            <a:endParaRPr lang="en-BE" sz="1800" dirty="0">
              <a:solidFill>
                <a:schemeClr val="accent1"/>
              </a:solidFill>
            </a:endParaRPr>
          </a:p>
        </p:txBody>
      </p:sp>
      <p:sp>
        <p:nvSpPr>
          <p:cNvPr id="8" name="TextBox 7"/>
          <p:cNvSpPr txBox="1"/>
          <p:nvPr/>
        </p:nvSpPr>
        <p:spPr>
          <a:xfrm>
            <a:off x="242866" y="999897"/>
            <a:ext cx="5850641"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13.3) Motivatiebronnen – Autonomie: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78993"/>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15505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Toelichting:</a:t>
            </a:r>
            <a:r>
              <a:rPr kumimoji="0" lang="nl-BE" sz="1200" b="1" i="0" u="none" strike="noStrike" kern="1200" cap="none" spc="0" normalizeH="0" noProof="1">
                <a:ln>
                  <a:noFill/>
                </a:ln>
                <a:solidFill>
                  <a:schemeClr val="accent2"/>
                </a:solidFill>
                <a:effectLst/>
                <a:uLnTx/>
                <a:uFillTx/>
                <a:latin typeface="Calibri"/>
                <a:ea typeface="+mn-ea"/>
                <a:cs typeface="+mn-cs"/>
              </a:rPr>
              <a:t> </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baseline="0" noProof="1">
                <a:solidFill>
                  <a:schemeClr val="accent2"/>
                </a:solidFill>
                <a:latin typeface="Calibri"/>
              </a:rPr>
              <a:t>Mate</a:t>
            </a:r>
            <a:r>
              <a:rPr lang="nl-BE" sz="1200" noProof="1">
                <a:solidFill>
                  <a:schemeClr val="accent2"/>
                </a:solidFill>
                <a:latin typeface="Calibri"/>
              </a:rPr>
              <a:t> waarin men zelf het werk kan plannen en invullen zoals men dat zelf wenst</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noProof="1">
                <a:solidFill>
                  <a:schemeClr val="accent2"/>
                </a:solidFill>
                <a:latin typeface="Calibri"/>
              </a:rPr>
              <a:t>Wordt </a:t>
            </a:r>
            <a:r>
              <a:rPr lang="nl-BE" sz="1200" b="1" noProof="1">
                <a:solidFill>
                  <a:schemeClr val="accent2"/>
                </a:solidFill>
                <a:latin typeface="Calibri"/>
              </a:rPr>
              <a:t>globaal genomen minder gunstig geëvalueerd: </a:t>
            </a:r>
            <a:r>
              <a:rPr lang="nl-BE" sz="1200" noProof="1">
                <a:solidFill>
                  <a:schemeClr val="accent2"/>
                </a:solidFill>
                <a:latin typeface="Calibri"/>
              </a:rPr>
              <a:t>men kan minder proactief werken, agenda van trajecters wordt bepaald door trajecten die onthalers doorgeven</a:t>
            </a:r>
            <a:endParaRPr lang="nl-BE" sz="1200" b="1" noProof="1">
              <a:solidFill>
                <a:schemeClr val="accent2"/>
              </a:solidFill>
              <a:latin typeface="Calibri"/>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Citaten:</a:t>
            </a:r>
            <a:r>
              <a:rPr kumimoji="0" lang="nl-BE" sz="1200" b="1" i="0" u="none" strike="noStrike" kern="1200" cap="none" spc="0" normalizeH="0" noProof="1">
                <a:ln>
                  <a:noFill/>
                </a:ln>
                <a:solidFill>
                  <a:schemeClr val="accent2"/>
                </a:solidFill>
                <a:effectLst/>
                <a:uLnTx/>
                <a:uFillTx/>
                <a:latin typeface="Calibri"/>
                <a:ea typeface="+mn-ea"/>
                <a:cs typeface="+mn-cs"/>
              </a:rPr>
              <a:t> </a:t>
            </a:r>
          </a:p>
          <a:p>
            <a:pPr marL="182563" marR="0" lvl="0" defTabSz="685800" rtl="0" eaLnBrk="1" fontAlgn="auto" latinLnBrk="0" hangingPunct="1">
              <a:lnSpc>
                <a:spcPct val="100000"/>
              </a:lnSpc>
              <a:spcBef>
                <a:spcPts val="0"/>
              </a:spcBef>
              <a:spcAft>
                <a:spcPts val="0"/>
              </a:spcAft>
              <a:buClrTx/>
              <a:buSzTx/>
              <a:buFontTx/>
              <a:buNone/>
              <a:tabLst/>
              <a:defRPr/>
            </a:pPr>
            <a:r>
              <a:rPr lang="nl-BE" sz="1200" baseline="0" noProof="1">
                <a:solidFill>
                  <a:schemeClr val="accent2"/>
                </a:solidFill>
                <a:latin typeface="Calibri"/>
              </a:rPr>
              <a:t>“Geen beheer</a:t>
            </a:r>
            <a:r>
              <a:rPr lang="nl-BE" sz="1200" noProof="1">
                <a:solidFill>
                  <a:schemeClr val="accent2"/>
                </a:solidFill>
                <a:latin typeface="Calibri"/>
              </a:rPr>
              <a:t> meer hebben op je agenda. Overgeleverd aan anderen”, “Voor KP7 is de afwisseling met casussen welkom, motiverend en los van regelgeving”, “persoonlijke afbakening van het werk is minder evident, wordt bepaald op regioteam. Valkuil om in het weekend of ‘s avonds extra te werken”</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Ontwerpkeuzes</a:t>
            </a:r>
            <a:r>
              <a:rPr kumimoji="0" lang="nl-BE" sz="1200" b="0" i="0" u="none" strike="noStrike" kern="1200" cap="none" spc="0" normalizeH="0" baseline="0" noProof="1">
                <a:ln>
                  <a:noFill/>
                </a:ln>
                <a:solidFill>
                  <a:schemeClr val="accent2"/>
                </a:solidFill>
                <a:effectLst/>
                <a:uLnTx/>
                <a:uFillTx/>
                <a:latin typeface="Calibri"/>
                <a:ea typeface="+mn-ea"/>
                <a:cs typeface="+mn-cs"/>
              </a:rPr>
              <a:t>: </a:t>
            </a:r>
            <a:r>
              <a:rPr lang="nl-BE" sz="1200" noProof="1">
                <a:solidFill>
                  <a:schemeClr val="accent2"/>
                </a:solidFill>
                <a:latin typeface="Calibri"/>
              </a:rPr>
              <a:t>Alle trajecten via onthaal binnen </a:t>
            </a:r>
            <a:r>
              <a:rPr lang="nl-BE" sz="1200" noProof="1">
                <a:solidFill>
                  <a:schemeClr val="accent2"/>
                </a:solidFill>
                <a:latin typeface="Calibri"/>
                <a:sym typeface="Wingdings" panose="05000000000000000000" pitchFamily="2" charset="2"/>
              </a:rPr>
              <a:t> dispatch</a:t>
            </a:r>
          </a:p>
          <a:p>
            <a:pPr marL="628650" lvl="1" indent="-171450" defTabSz="685800">
              <a:buFont typeface="Arial" panose="020B0604020202020204" pitchFamily="34" charset="0"/>
              <a:buChar char="•"/>
              <a:defRPr/>
            </a:pPr>
            <a:r>
              <a:rPr lang="nl-BE" sz="1200" b="1" noProof="1">
                <a:solidFill>
                  <a:schemeClr val="accent2"/>
                </a:solidFill>
                <a:latin typeface="Calibri"/>
                <a:sym typeface="Wingdings" panose="05000000000000000000" pitchFamily="2" charset="2"/>
              </a:rPr>
              <a:t>Hoe wordt de dispatch georganiseerd? Hoeveel zeggenschap hebben de verschillende teams hierin? Hoe strikt is rolverdeling? </a:t>
            </a:r>
            <a:r>
              <a:rPr lang="nl-BE" sz="1200" noProof="1">
                <a:solidFill>
                  <a:schemeClr val="accent2"/>
                </a:solidFill>
                <a:latin typeface="Calibri"/>
                <a:sym typeface="Wingdings" panose="05000000000000000000" pitchFamily="2" charset="2"/>
              </a:rPr>
              <a:t>(centra verschillen hier in</a:t>
            </a:r>
            <a:r>
              <a:rPr lang="nl-BE" sz="1200" noProof="1">
                <a:solidFill>
                  <a:schemeClr val="accent2"/>
                </a:solidFill>
                <a:latin typeface="Calibri" panose="020F0502020204030204" pitchFamily="34" charset="0"/>
                <a:sym typeface="Wingdings" panose="05000000000000000000" pitchFamily="2" charset="2"/>
              </a:rPr>
              <a:t>)</a:t>
            </a:r>
            <a:endParaRPr lang="nl-BE" sz="1200" b="1" noProof="1">
              <a:solidFill>
                <a:schemeClr val="accent2"/>
              </a:solidFill>
              <a:latin typeface="Calibri"/>
              <a:sym typeface="Wingdings" panose="05000000000000000000" pitchFamily="2" charset="2"/>
            </a:endParaRPr>
          </a:p>
          <a:p>
            <a:pPr marL="171450" indent="-171450" defTabSz="685800">
              <a:buFont typeface="Arial" panose="020B0604020202020204" pitchFamily="34" charset="0"/>
              <a:buChar char="•"/>
              <a:defRPr/>
            </a:pPr>
            <a:endParaRPr lang="nl-BE" sz="1200" b="1" noProof="1">
              <a:solidFill>
                <a:schemeClr val="accent2"/>
              </a:solidFill>
              <a:latin typeface="Calibri"/>
              <a:sym typeface="Wingdings" panose="05000000000000000000" pitchFamily="2" charset="2"/>
            </a:endParaRPr>
          </a:p>
          <a:p>
            <a:pPr marL="171450" indent="-171450" defTabSz="685800">
              <a:buFont typeface="Arial" panose="020B0604020202020204" pitchFamily="34" charset="0"/>
              <a:buChar char="•"/>
              <a:defRPr/>
            </a:pPr>
            <a:r>
              <a:rPr lang="nl-BE" sz="1200" b="1" noProof="1">
                <a:solidFill>
                  <a:schemeClr val="accent2"/>
                </a:solidFill>
                <a:latin typeface="Calibri"/>
                <a:sym typeface="Wingdings" panose="05000000000000000000" pitchFamily="2" charset="2"/>
              </a:rPr>
              <a:t>Focus op gelijkgerichtheid: </a:t>
            </a:r>
            <a:r>
              <a:rPr lang="nl-BE" sz="1200" noProof="1">
                <a:solidFill>
                  <a:schemeClr val="accent2"/>
                </a:solidFill>
                <a:latin typeface="Calibri"/>
                <a:sym typeface="Wingdings" panose="05000000000000000000" pitchFamily="2" charset="2"/>
              </a:rPr>
              <a:t>autonome wijze van rolinvulling op teamniveau – individuele werkwijzen worden meer zichtbaar</a:t>
            </a:r>
            <a:endParaRPr lang="nl-BE" sz="1200" b="1" noProof="1">
              <a:solidFill>
                <a:schemeClr val="accent2"/>
              </a:solidFill>
              <a:latin typeface="Calibri"/>
            </a:endParaRPr>
          </a:p>
          <a:p>
            <a:pPr marL="171450" indent="-1714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Valkuil: </a:t>
            </a:r>
            <a:r>
              <a:rPr kumimoji="0" lang="nl-BE" sz="1200" b="0" i="0" u="none" strike="noStrike" kern="1200" cap="none" spc="0" normalizeH="0" baseline="0" noProof="1">
                <a:ln>
                  <a:noFill/>
                </a:ln>
                <a:solidFill>
                  <a:schemeClr val="accent2"/>
                </a:solidFill>
                <a:effectLst/>
                <a:uLnTx/>
                <a:uFillTx/>
                <a:latin typeface="Calibri"/>
                <a:ea typeface="+mn-ea"/>
                <a:cs typeface="+mn-cs"/>
              </a:rPr>
              <a:t>Hoge</a:t>
            </a:r>
            <a:r>
              <a:rPr kumimoji="0" lang="nl-BE" sz="1200" b="0" i="0" u="none" strike="noStrike" kern="1200" cap="none" spc="0" normalizeH="0" noProof="1">
                <a:ln>
                  <a:noFill/>
                </a:ln>
                <a:solidFill>
                  <a:schemeClr val="accent2"/>
                </a:solidFill>
                <a:effectLst/>
                <a:uLnTx/>
                <a:uFillTx/>
                <a:latin typeface="Calibri"/>
                <a:ea typeface="+mn-ea"/>
                <a:cs typeface="+mn-cs"/>
              </a:rPr>
              <a:t> w</a:t>
            </a:r>
            <a:r>
              <a:rPr kumimoji="0" lang="nl-BE" sz="1200" b="0" i="0" u="none" strike="noStrike" kern="1200" cap="none" spc="0" normalizeH="0" baseline="0" noProof="1">
                <a:ln>
                  <a:noFill/>
                </a:ln>
                <a:solidFill>
                  <a:schemeClr val="accent2"/>
                </a:solidFill>
                <a:effectLst/>
                <a:uLnTx/>
                <a:uFillTx/>
                <a:latin typeface="Calibri"/>
                <a:ea typeface="+mn-ea"/>
                <a:cs typeface="+mn-cs"/>
              </a:rPr>
              <a:t>erkdruk (aantal casussen)</a:t>
            </a:r>
            <a:r>
              <a:rPr kumimoji="0" lang="nl-BE" sz="1200" b="0" i="0" u="none" strike="noStrike" kern="1200" cap="none" spc="0" normalizeH="0" noProof="1">
                <a:ln>
                  <a:noFill/>
                </a:ln>
                <a:solidFill>
                  <a:schemeClr val="accent2"/>
                </a:solidFill>
                <a:effectLst/>
                <a:uLnTx/>
                <a:uFillTx/>
                <a:latin typeface="Calibri"/>
                <a:ea typeface="+mn-ea"/>
                <a:cs typeface="+mn-cs"/>
              </a:rPr>
              <a:t> </a:t>
            </a:r>
            <a:r>
              <a:rPr kumimoji="0" lang="nl-BE" sz="1200" b="0" i="0" u="none" strike="noStrike" kern="1200" cap="none" spc="0" normalizeH="0" noProof="1">
                <a:ln>
                  <a:noFill/>
                </a:ln>
                <a:solidFill>
                  <a:schemeClr val="accent2"/>
                </a:solidFill>
                <a:effectLst/>
                <a:uLnTx/>
                <a:uFillTx/>
                <a:latin typeface="Calibri"/>
                <a:ea typeface="+mn-ea"/>
                <a:cs typeface="+mn-cs"/>
                <a:sym typeface="Wingdings" panose="05000000000000000000" pitchFamily="2" charset="2"/>
              </a:rPr>
              <a:t> ieder op eigen eilandjes, in uitvoeringsmodus, geen tijd voor onderlinge ondersteuning</a:t>
            </a:r>
            <a:endParaRPr kumimoji="0" lang="nl-BE" sz="1200" b="0" i="0" u="none" strike="noStrike" kern="1200" cap="none" spc="0" normalizeH="0" baseline="0" noProof="1">
              <a:ln>
                <a:noFill/>
              </a:ln>
              <a:solidFill>
                <a:schemeClr val="accent2"/>
              </a:solidFill>
              <a:effectLst/>
              <a:uLnTx/>
              <a:uFillTx/>
              <a:latin typeface="Calibri"/>
              <a:ea typeface="+mn-ea"/>
              <a:cs typeface="+mn-cs"/>
            </a:endParaRPr>
          </a:p>
        </p:txBody>
      </p:sp>
      <p:sp>
        <p:nvSpPr>
          <p:cNvPr id="12" name="Round Diagonal Corner Rectangle 30"/>
          <p:cNvSpPr/>
          <p:nvPr/>
        </p:nvSpPr>
        <p:spPr>
          <a:xfrm>
            <a:off x="545909" y="3956097"/>
            <a:ext cx="8311487" cy="1152411"/>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Praktijken: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Prioriteitenbord en intern (formeel/informeel) overleg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rPr>
              <a:t>Multidisciplinair</a:t>
            </a:r>
            <a:r>
              <a:rPr kumimoji="0" lang="nl-BE" sz="1200" i="0" u="none" strike="noStrike" kern="1200" cap="none" spc="0" normalizeH="0" noProof="1">
                <a:ln>
                  <a:noFill/>
                </a:ln>
                <a:solidFill>
                  <a:schemeClr val="accent2"/>
                </a:solidFill>
                <a:effectLst/>
                <a:uLnTx/>
                <a:uFillTx/>
                <a:latin typeface="Calibri"/>
              </a:rPr>
              <a:t> overleg en dispatch (N)</a:t>
            </a:r>
            <a:endParaRPr kumimoji="0" lang="nl-BE" sz="1200" i="0" u="none" strike="noStrike" kern="1200" cap="none" spc="0" normalizeH="0" baseline="0" noProof="1">
              <a:ln>
                <a:noFill/>
              </a:ln>
              <a:solidFill>
                <a:schemeClr val="accent2"/>
              </a:solidFill>
              <a:effectLst/>
              <a:uLnTx/>
              <a:uFillTx/>
              <a:latin typeface="Calibri"/>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Ideeën: </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Systematisch multidisciplinair overleg met scholen + betrokken CLB medewerkers rond prioritaire cases en beschikbare tijd</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Intern twijfelgesprekken: overleg over wie wat waarom opneemt</a:t>
            </a:r>
          </a:p>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rPr>
              <a:t>Bijkomende reflectie: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Spanningsveld tussen individuele autonomie en teamautonomie: “vroeger had ik het meeste zelf in handen, nu bepaald het regioteam mijn agenda”</a:t>
            </a:r>
            <a:endParaRPr kumimoji="0" lang="nl-BE" sz="1200" i="0" u="none" strike="noStrike" kern="1200" cap="none" spc="0" normalizeH="0" baseline="0" noProof="1">
              <a:ln>
                <a:noFill/>
              </a:ln>
              <a:solidFill>
                <a:schemeClr val="accent2"/>
              </a:solidFill>
              <a:effectLst/>
              <a:uLnTx/>
              <a:uFillTx/>
              <a:latin typeface="Calibri"/>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2822986057"/>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1785459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(13.4)</a:t>
            </a:r>
            <a:endParaRPr lang="en-BE" sz="1800" dirty="0">
              <a:solidFill>
                <a:schemeClr val="accent1"/>
              </a:solidFill>
            </a:endParaRPr>
          </a:p>
        </p:txBody>
      </p:sp>
      <p:sp>
        <p:nvSpPr>
          <p:cNvPr id="8" name="TextBox 7"/>
          <p:cNvSpPr txBox="1"/>
          <p:nvPr/>
        </p:nvSpPr>
        <p:spPr>
          <a:xfrm>
            <a:off x="242866" y="999897"/>
            <a:ext cx="6906827"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13.4) Motivatiebronnen – Efficiënte werkorganisatie: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Hoe efficiënt is het werk georganiseerd?</a:t>
            </a:r>
            <a:r>
              <a:rPr kumimoji="0" lang="nl-BE" sz="1200" b="1" i="0" u="none" strike="noStrike" kern="1200" cap="none" spc="0" normalizeH="0" noProof="1">
                <a:ln>
                  <a:noFill/>
                </a:ln>
                <a:solidFill>
                  <a:schemeClr val="accent2"/>
                </a:solidFill>
                <a:effectLst/>
                <a:uLnTx/>
                <a:uFillTx/>
                <a:latin typeface="Calibri"/>
                <a:ea typeface="+mn-ea"/>
                <a:cs typeface="+mn-cs"/>
              </a:rPr>
              <a:t> </a:t>
            </a:r>
            <a:r>
              <a:rPr kumimoji="0" lang="nl-BE" sz="1200" i="0" u="none" strike="noStrike" kern="1200" cap="none" spc="0" normalizeH="0" noProof="1">
                <a:ln>
                  <a:noFill/>
                </a:ln>
                <a:solidFill>
                  <a:schemeClr val="accent2"/>
                </a:solidFill>
                <a:effectLst/>
                <a:uLnTx/>
                <a:uFillTx/>
                <a:latin typeface="Calibri"/>
                <a:ea typeface="+mn-ea"/>
                <a:cs typeface="+mn-cs"/>
              </a:rPr>
              <a:t>(planning, organisatorisch werk, mailen, werk-werkverkeer, administratie,…)</a:t>
            </a:r>
            <a:endParaRPr kumimoji="0" lang="nl-BE" sz="1200" b="1" i="0" u="none" strike="noStrike" kern="1200" cap="none" spc="0" normalizeH="0" noProof="1">
              <a:ln>
                <a:noFill/>
              </a:ln>
              <a:solidFill>
                <a:schemeClr val="accent2"/>
              </a:solidFill>
              <a:effectLst/>
              <a:uLnTx/>
              <a:uFillTx/>
              <a:latin typeface="Calibri"/>
              <a:ea typeface="+mn-ea"/>
              <a:cs typeface="+mn-cs"/>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noProof="1">
                <a:ln>
                  <a:noFill/>
                </a:ln>
                <a:solidFill>
                  <a:schemeClr val="accent2"/>
                </a:solidFill>
                <a:effectLst/>
                <a:uLnTx/>
                <a:uFillTx/>
                <a:latin typeface="Calibri"/>
                <a:ea typeface="+mn-ea"/>
                <a:cs typeface="+mn-cs"/>
              </a:rPr>
              <a:t>Globaal genomen </a:t>
            </a:r>
            <a:r>
              <a:rPr kumimoji="0" lang="nl-BE" sz="1200" i="0" u="none" strike="noStrike" kern="1200" cap="none" spc="0" normalizeH="0" noProof="1">
                <a:ln>
                  <a:noFill/>
                </a:ln>
                <a:solidFill>
                  <a:schemeClr val="accent2"/>
                </a:solidFill>
                <a:effectLst/>
                <a:uLnTx/>
                <a:uFillTx/>
                <a:latin typeface="Calibri"/>
                <a:ea typeface="+mn-ea"/>
                <a:cs typeface="+mn-cs"/>
              </a:rPr>
              <a:t>beoordeelt men dit </a:t>
            </a:r>
            <a:r>
              <a:rPr kumimoji="0" lang="nl-BE" sz="1200" b="1" i="0" u="none" strike="noStrike" kern="1200" cap="none" spc="0" normalizeH="0" noProof="1">
                <a:ln>
                  <a:noFill/>
                </a:ln>
                <a:solidFill>
                  <a:schemeClr val="accent2"/>
                </a:solidFill>
                <a:effectLst/>
                <a:uLnTx/>
                <a:uFillTx/>
                <a:latin typeface="Calibri"/>
                <a:ea typeface="+mn-ea"/>
                <a:cs typeface="+mn-cs"/>
              </a:rPr>
              <a:t>ongunstig</a:t>
            </a:r>
          </a:p>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Citaten: </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noProof="1">
                <a:solidFill>
                  <a:schemeClr val="accent2"/>
                </a:solidFill>
                <a:latin typeface="Calibri"/>
              </a:rPr>
              <a:t>“Je steekt veel tijd in logistiek, mensen bellen,…”, “logistieke belasting is een minpunt (3 collega’s op dezelfde school is misschien niet het meest efficiënt)”, “veel tijdverlies door heen en weer gerij tussen scholen, vroeger was dit meer geclusterd”, “hoewel idee van expertisegericht werken goed is, valt er ook wat te zeggen voor het verdelen van scholen met oog op efficiëntie”</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Expertisegericht werken </a:t>
            </a:r>
            <a:r>
              <a:rPr lang="nl-BE" sz="1200" b="1" noProof="1">
                <a:solidFill>
                  <a:schemeClr val="accent2"/>
                </a:solidFill>
                <a:latin typeface="Calibri"/>
                <a:sym typeface="Wingdings" panose="05000000000000000000" pitchFamily="2" charset="2"/>
              </a:rPr>
              <a:t> efficiëntie</a:t>
            </a:r>
            <a:endParaRPr lang="nl-BE" sz="1200" b="1"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Arbeidsorganisatie: </a:t>
            </a:r>
          </a:p>
          <a:p>
            <a:pPr marL="628650" lvl="1" indent="-171450" defTabSz="685800">
              <a:buFont typeface="Arial" panose="020B0604020202020204" pitchFamily="34" charset="0"/>
              <a:buChar char="•"/>
              <a:defRPr/>
            </a:pPr>
            <a:r>
              <a:rPr lang="nl-BE" sz="1200" b="1" noProof="1">
                <a:solidFill>
                  <a:schemeClr val="accent2"/>
                </a:solidFill>
                <a:latin typeface="Calibri"/>
              </a:rPr>
              <a:t>Medezeggenschap bij werkplanning en casusverdeling </a:t>
            </a:r>
            <a:r>
              <a:rPr lang="nl-BE" sz="1200" noProof="1">
                <a:solidFill>
                  <a:schemeClr val="accent2"/>
                </a:solidFill>
                <a:latin typeface="Calibri"/>
              </a:rPr>
              <a:t>(kan men bundelen volgens school bij planning?)</a:t>
            </a:r>
            <a:endParaRPr lang="nl-BE" sz="1200" b="1" noProof="1">
              <a:solidFill>
                <a:schemeClr val="accent2"/>
              </a:solidFill>
              <a:latin typeface="Calibri"/>
            </a:endParaRPr>
          </a:p>
          <a:p>
            <a:pPr marL="628650" lvl="1" indent="-171450" defTabSz="685800">
              <a:buFont typeface="Arial" panose="020B0604020202020204" pitchFamily="34" charset="0"/>
              <a:buChar char="•"/>
              <a:defRPr/>
            </a:pPr>
            <a:r>
              <a:rPr lang="nl-BE" sz="1200" b="1" noProof="1">
                <a:solidFill>
                  <a:schemeClr val="accent2"/>
                </a:solidFill>
                <a:latin typeface="Calibri"/>
              </a:rPr>
              <a:t>Onderlinge werkafspraken </a:t>
            </a:r>
            <a:r>
              <a:rPr lang="nl-BE" sz="1200" noProof="1">
                <a:solidFill>
                  <a:schemeClr val="accent2"/>
                </a:solidFill>
                <a:latin typeface="Calibri"/>
              </a:rPr>
              <a:t>(mailpolicy)</a:t>
            </a:r>
          </a:p>
          <a:p>
            <a:pPr marL="628650" lvl="1" indent="-171450" defTabSz="685800">
              <a:buFont typeface="Arial" panose="020B0604020202020204" pitchFamily="34" charset="0"/>
              <a:buChar char="•"/>
              <a:defRPr/>
            </a:pPr>
            <a:r>
              <a:rPr lang="nl-BE" sz="1200" noProof="1">
                <a:solidFill>
                  <a:schemeClr val="accent2"/>
                </a:solidFill>
                <a:latin typeface="Calibri"/>
              </a:rPr>
              <a:t>Multidisciplinair overleg voor dispatch? (N)</a:t>
            </a:r>
          </a:p>
          <a:p>
            <a:pPr marL="171450" indent="-171450" defTabSz="685800">
              <a:buFont typeface="Arial" panose="020B0604020202020204" pitchFamily="34" charset="0"/>
              <a:buChar char="•"/>
              <a:defRPr/>
            </a:pPr>
            <a:r>
              <a:rPr lang="nl-BE" sz="1200" b="1" noProof="1">
                <a:solidFill>
                  <a:schemeClr val="accent2"/>
                </a:solidFill>
                <a:latin typeface="Calibri"/>
              </a:rPr>
              <a:t>Valkuil van inefficiënt werken: </a:t>
            </a:r>
            <a:r>
              <a:rPr lang="nl-BE" sz="1200" noProof="1">
                <a:solidFill>
                  <a:schemeClr val="accent2"/>
                </a:solidFill>
                <a:latin typeface="Calibri"/>
              </a:rPr>
              <a:t>Tijdsverlies, minder tijd op centrum voor overleg en teamwerking, langere doorlooptijd voor scholen, hogere werkdruk, rolproblemen</a:t>
            </a:r>
            <a:endParaRPr lang="nl-BE" sz="1200" b="1" noProof="1">
              <a:solidFill>
                <a:schemeClr val="accent2"/>
              </a:solidFill>
              <a:latin typeface="Calibri"/>
            </a:endParaRPr>
          </a:p>
          <a:p>
            <a:pPr marL="171450" indent="-171450" defTabSz="685800">
              <a:buFont typeface="Arial" panose="020B0604020202020204" pitchFamily="34" charset="0"/>
              <a:buChar char="•"/>
              <a:defRPr/>
            </a:pPr>
            <a:endParaRPr lang="nl-BE" sz="1200" b="1" noProof="1">
              <a:solidFill>
                <a:schemeClr val="accent2"/>
              </a:solidFill>
              <a:latin typeface="Calibri"/>
            </a:endParaRPr>
          </a:p>
        </p:txBody>
      </p:sp>
      <p:sp>
        <p:nvSpPr>
          <p:cNvPr id="12" name="Round Diagonal Corner Rectangle 30"/>
          <p:cNvSpPr/>
          <p:nvPr/>
        </p:nvSpPr>
        <p:spPr>
          <a:xfrm>
            <a:off x="545909" y="3912042"/>
            <a:ext cx="8311487" cy="114500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Praktijken: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Mailpolicy onder collega’s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Vaste onthaalmomenten op school</a:t>
            </a: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Ideeën: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Regioteams (pas op: niet terug naar vroeger!)</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noProof="1">
              <a:solidFill>
                <a:schemeClr val="accent2"/>
              </a:solidFill>
              <a:latin typeface="Calibri"/>
            </a:endParaRPr>
          </a:p>
          <a:p>
            <a:pPr defTabSz="685800">
              <a:defRPr/>
            </a:pPr>
            <a:r>
              <a:rPr lang="nl-BE" sz="1200" b="1" noProof="1">
                <a:solidFill>
                  <a:schemeClr val="accent2"/>
                </a:solidFill>
                <a:latin typeface="Calibri"/>
              </a:rPr>
              <a:t>Bijkomende reflectie: </a:t>
            </a:r>
          </a:p>
          <a:p>
            <a:pPr marL="171450" indent="-171450" defTabSz="685800">
              <a:buFont typeface="Arial" panose="020B0604020202020204" pitchFamily="34" charset="0"/>
              <a:buChar char="•"/>
              <a:defRPr/>
            </a:pPr>
            <a:r>
              <a:rPr lang="nl-BE" sz="1200" b="1" noProof="1">
                <a:solidFill>
                  <a:schemeClr val="accent2"/>
                </a:solidFill>
                <a:latin typeface="Calibri"/>
              </a:rPr>
              <a:t>Evenwichtsoefening: </a:t>
            </a:r>
            <a:r>
              <a:rPr lang="nl-BE" sz="1200" noProof="1">
                <a:solidFill>
                  <a:schemeClr val="accent2"/>
                </a:solidFill>
                <a:latin typeface="Calibri"/>
              </a:rPr>
              <a:t>Expertisegericht werken </a:t>
            </a:r>
            <a:r>
              <a:rPr lang="nl-BE" sz="1200" noProof="1">
                <a:solidFill>
                  <a:schemeClr val="accent2"/>
                </a:solidFill>
                <a:latin typeface="Calibri"/>
                <a:sym typeface="Wingdings" panose="05000000000000000000" pitchFamily="2" charset="2"/>
              </a:rPr>
              <a:t> verdeling van scholen (niet opnieuw naar vroeger)</a:t>
            </a:r>
            <a:endParaRPr lang="nl-BE" sz="1200" b="1" noProof="1">
              <a:solidFill>
                <a:schemeClr val="accent2"/>
              </a:solidFill>
              <a:latin typeface="Calibri"/>
            </a:endParaRPr>
          </a:p>
          <a:p>
            <a:pPr marL="171450" indent="-171450" defTabSz="685800">
              <a:buFont typeface="Arial" panose="020B0604020202020204" pitchFamily="34" charset="0"/>
              <a:buChar char="•"/>
              <a:defRPr/>
            </a:pPr>
            <a:r>
              <a:rPr lang="nl-BE" sz="1200" b="1" noProof="1">
                <a:solidFill>
                  <a:schemeClr val="accent2"/>
                </a:solidFill>
                <a:latin typeface="Calibri"/>
              </a:rPr>
              <a:t>Mate van zeggenschap inzake </a:t>
            </a:r>
            <a:r>
              <a:rPr lang="nl-BE" sz="1200" noProof="1">
                <a:solidFill>
                  <a:schemeClr val="accent2"/>
                </a:solidFill>
                <a:latin typeface="Calibri"/>
              </a:rPr>
              <a:t>bundeling van tijd op school voor onthaal versus casussen rekening houdende met expertise</a:t>
            </a: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2822986057"/>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864707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(14.1)</a:t>
            </a:r>
            <a:endParaRPr lang="en-BE" sz="1800" dirty="0">
              <a:solidFill>
                <a:schemeClr val="accent1"/>
              </a:solidFill>
            </a:endParaRPr>
          </a:p>
        </p:txBody>
      </p:sp>
      <p:sp>
        <p:nvSpPr>
          <p:cNvPr id="8" name="TextBox 7"/>
          <p:cNvSpPr txBox="1"/>
          <p:nvPr/>
        </p:nvSpPr>
        <p:spPr>
          <a:xfrm>
            <a:off x="242866" y="999897"/>
            <a:ext cx="6143990"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14.1) Persoonlijke hulpbronnen – Zelfzorg: </a:t>
            </a:r>
            <a:r>
              <a:rPr lang="nl-BE" sz="1349" b="1" cap="small" dirty="0">
                <a:solidFill>
                  <a:srgbClr val="414257">
                    <a:lumMod val="50000"/>
                  </a:srgbClr>
                </a:solidFill>
                <a:latin typeface="Calibri"/>
              </a:rPr>
              <a:t>Waar gaat dit over? (toelichting/citaten)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Aandacht hebben voor: </a:t>
            </a:r>
          </a:p>
          <a:p>
            <a:pPr marL="171450" indent="-171450" defTabSz="685800">
              <a:buFont typeface="Arial" panose="020B0604020202020204" pitchFamily="34" charset="0"/>
              <a:buChar char="•"/>
              <a:defRPr/>
            </a:pPr>
            <a:r>
              <a:rPr lang="nl-BE" sz="1200" noProof="1">
                <a:solidFill>
                  <a:schemeClr val="accent2"/>
                </a:solidFill>
                <a:latin typeface="Calibri"/>
              </a:rPr>
              <a:t>Omgaan met stress (detecteren van stresssignalen en nood aan herstel)</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Eigen grenzen leren kennen en durven aangeven (niet evident!)</a:t>
            </a:r>
          </a:p>
          <a:p>
            <a:pPr marL="628650" lvl="1" indent="-171450" defTabSz="685800">
              <a:buFont typeface="Arial" panose="020B0604020202020204" pitchFamily="34" charset="0"/>
              <a:buChar char="•"/>
              <a:defRPr/>
            </a:pPr>
            <a:r>
              <a:rPr lang="nl-BE" sz="1200" noProof="1">
                <a:solidFill>
                  <a:schemeClr val="accent2"/>
                </a:solidFill>
                <a:latin typeface="Calibri"/>
              </a:rPr>
              <a:t>Bijv. noodzaak voor onthalers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Eigen noden, behoeften en waarden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Belastende</a:t>
            </a:r>
            <a:r>
              <a:rPr kumimoji="0" lang="nl-BE" sz="1200" i="0" u="none" strike="noStrike" kern="1200" cap="none" spc="0" normalizeH="0" noProof="1">
                <a:ln>
                  <a:noFill/>
                </a:ln>
                <a:solidFill>
                  <a:schemeClr val="accent2"/>
                </a:solidFill>
                <a:effectLst/>
                <a:uLnTx/>
                <a:uFillTx/>
                <a:latin typeface="Calibri"/>
                <a:ea typeface="+mn-ea"/>
                <a:cs typeface="+mn-cs"/>
              </a:rPr>
              <a:t> aspecten op het werk en hoe men hiermee kan omgaan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Aandacht bij uitval bij medewerkers voor zowel uitvaller als achterblijvers</a:t>
            </a:r>
            <a:endParaRPr kumimoji="0" lang="nl-BE" sz="1200" i="0" u="none" strike="noStrike" kern="1200" cap="none" spc="0" normalizeH="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Ruimte voor zelfzorg?</a:t>
            </a:r>
          </a:p>
          <a:p>
            <a:pPr marL="628650" lvl="1" indent="-171450" defTabSz="685800">
              <a:buFont typeface="Arial" panose="020B0604020202020204" pitchFamily="34" charset="0"/>
              <a:buChar char="•"/>
              <a:defRPr/>
            </a:pPr>
            <a:r>
              <a:rPr lang="nl-BE" sz="1200" noProof="1">
                <a:solidFill>
                  <a:schemeClr val="accent2"/>
                </a:solidFill>
                <a:latin typeface="Calibri"/>
              </a:rPr>
              <a:t>Hoge werkdruk belemmert dit</a:t>
            </a:r>
          </a:p>
          <a:p>
            <a:pPr marL="628650" lvl="1" indent="-171450" defTabSz="685800">
              <a:buFont typeface="Arial" panose="020B0604020202020204" pitchFamily="34" charset="0"/>
              <a:buChar char="•"/>
              <a:defRPr/>
            </a:pPr>
            <a:r>
              <a:rPr lang="nl-BE" sz="1200" noProof="1">
                <a:solidFill>
                  <a:schemeClr val="accent2"/>
                </a:solidFill>
                <a:latin typeface="Calibri"/>
              </a:rPr>
              <a:t>Regelgeving</a:t>
            </a:r>
          </a:p>
          <a:p>
            <a:pPr marL="628650" lvl="1" indent="-171450" defTabSz="685800">
              <a:buFont typeface="Arial" panose="020B0604020202020204" pitchFamily="34" charset="0"/>
              <a:buChar char="•"/>
              <a:defRPr/>
            </a:pPr>
            <a:r>
              <a:rPr lang="nl-BE" sz="1200" noProof="1">
                <a:solidFill>
                  <a:schemeClr val="accent2"/>
                </a:solidFill>
                <a:latin typeface="Calibri"/>
              </a:rPr>
              <a:t>Hoge verwachtingen</a:t>
            </a:r>
          </a:p>
          <a:p>
            <a:pPr marL="171450" indent="-171450" defTabSz="685800">
              <a:buFont typeface="Arial" panose="020B0604020202020204" pitchFamily="34" charset="0"/>
              <a:buChar char="•"/>
              <a:defRPr/>
            </a:pPr>
            <a:r>
              <a:rPr lang="nl-BE" sz="1200" b="1" noProof="1">
                <a:solidFill>
                  <a:schemeClr val="accent2"/>
                </a:solidFill>
                <a:latin typeface="Calibri"/>
              </a:rPr>
              <a:t>Werkcultuur</a:t>
            </a:r>
            <a:r>
              <a:rPr lang="nl-BE" sz="1200" noProof="1">
                <a:solidFill>
                  <a:schemeClr val="accent2"/>
                </a:solidFill>
                <a:latin typeface="Calibri"/>
              </a:rPr>
              <a:t> (bijv. m.b.t. overwerk)</a:t>
            </a:r>
          </a:p>
          <a:p>
            <a:pPr marL="171450" indent="-171450" defTabSz="685800">
              <a:buFont typeface="Arial" panose="020B0604020202020204" pitchFamily="34" charset="0"/>
              <a:buChar char="•"/>
              <a:defRPr/>
            </a:pPr>
            <a:r>
              <a:rPr lang="nl-BE" sz="1200" b="1" noProof="1">
                <a:solidFill>
                  <a:schemeClr val="accent2"/>
                </a:solidFill>
                <a:latin typeface="Calibri"/>
              </a:rPr>
              <a:t>Is er een opvangnet? </a:t>
            </a:r>
            <a:r>
              <a:rPr lang="nl-BE" sz="1200" noProof="1">
                <a:solidFill>
                  <a:schemeClr val="accent2"/>
                </a:solidFill>
                <a:latin typeface="Calibri"/>
              </a:rPr>
              <a:t>(bijv. in N geeft men aan terecht te kunnen bij de teamcoach)</a:t>
            </a:r>
            <a:endParaRPr lang="nl-BE" sz="1200" b="1" noProof="1">
              <a:solidFill>
                <a:schemeClr val="accent2"/>
              </a:solidFill>
              <a:latin typeface="Calibri"/>
            </a:endParaRPr>
          </a:p>
          <a:p>
            <a:pPr marL="628650" lvl="1" indent="-171450" defTabSz="685800">
              <a:buFont typeface="Arial" panose="020B0604020202020204" pitchFamily="34" charset="0"/>
              <a:buChar char="•"/>
              <a:defRPr/>
            </a:pP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2" name="Round Diagonal Corner Rectangle 30"/>
          <p:cNvSpPr/>
          <p:nvPr/>
        </p:nvSpPr>
        <p:spPr>
          <a:xfrm>
            <a:off x="545909" y="3964048"/>
            <a:ext cx="8311487" cy="1152411"/>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defTabSz="685800">
              <a:defRPr/>
            </a:pPr>
            <a:r>
              <a:rPr lang="nl-BE" sz="1200" b="1" noProof="1">
                <a:solidFill>
                  <a:schemeClr val="accent2"/>
                </a:solidFill>
                <a:latin typeface="Calibri"/>
              </a:rPr>
              <a:t>Bijkomende reflectie: </a:t>
            </a:r>
          </a:p>
          <a:p>
            <a:pPr marL="171450" indent="-171450" defTabSz="685800">
              <a:buFont typeface="Arial" panose="020B0604020202020204" pitchFamily="34" charset="0"/>
              <a:buChar char="•"/>
              <a:defRPr/>
            </a:pPr>
            <a:r>
              <a:rPr lang="nl-BE" sz="1200" b="1" noProof="1">
                <a:solidFill>
                  <a:schemeClr val="accent2"/>
                </a:solidFill>
                <a:latin typeface="Calibri"/>
              </a:rPr>
              <a:t>Belang van een open cultuur</a:t>
            </a:r>
          </a:p>
          <a:p>
            <a:pPr marL="171450" indent="-171450" defTabSz="685800">
              <a:buFont typeface="Arial" panose="020B0604020202020204" pitchFamily="34" charset="0"/>
              <a:buChar char="•"/>
              <a:defRPr/>
            </a:pPr>
            <a:r>
              <a:rPr lang="nl-BE" sz="1200" b="1" noProof="1">
                <a:solidFill>
                  <a:schemeClr val="accent2"/>
                </a:solidFill>
                <a:latin typeface="Calibri"/>
              </a:rPr>
              <a:t>Belang van psychologische veiligheid: </a:t>
            </a:r>
            <a:r>
              <a:rPr lang="nl-BE" sz="1200" noProof="1">
                <a:solidFill>
                  <a:schemeClr val="accent2"/>
                </a:solidFill>
                <a:latin typeface="Calibri"/>
              </a:rPr>
              <a:t>Begrip krijgen en bieden voor wanneer het minder goed gaat</a:t>
            </a:r>
          </a:p>
          <a:p>
            <a:pPr marL="171450" indent="-171450" defTabSz="685800">
              <a:buFont typeface="Arial" panose="020B0604020202020204" pitchFamily="34" charset="0"/>
              <a:buChar char="•"/>
              <a:defRPr/>
            </a:pPr>
            <a:r>
              <a:rPr lang="nl-BE" sz="1200" b="1" noProof="1">
                <a:solidFill>
                  <a:schemeClr val="accent2"/>
                </a:solidFill>
                <a:latin typeface="Calibri"/>
              </a:rPr>
              <a:t>Rol leidinggevende: </a:t>
            </a:r>
            <a:r>
              <a:rPr lang="nl-BE" sz="1200" noProof="1">
                <a:solidFill>
                  <a:schemeClr val="accent2"/>
                </a:solidFill>
                <a:latin typeface="Calibri"/>
              </a:rPr>
              <a:t>oog voor welzijn van medewerkes en aanmoedigen tot zelfzorg</a:t>
            </a:r>
          </a:p>
          <a:p>
            <a:pPr marL="171450" indent="-171450" defTabSz="685800">
              <a:buFont typeface="Arial" panose="020B0604020202020204" pitchFamily="34" charset="0"/>
              <a:buChar char="•"/>
              <a:defRPr/>
            </a:pPr>
            <a:r>
              <a:rPr lang="nl-BE" sz="1200" b="1" noProof="1">
                <a:solidFill>
                  <a:schemeClr val="accent2"/>
                </a:solidFill>
                <a:latin typeface="Calibri"/>
              </a:rPr>
              <a:t>Belang van sensibiliseren: </a:t>
            </a:r>
            <a:r>
              <a:rPr lang="nl-BE" sz="1200" noProof="1">
                <a:solidFill>
                  <a:schemeClr val="accent2"/>
                </a:solidFill>
                <a:latin typeface="Calibri"/>
              </a:rPr>
              <a:t>moedig werknemers aan bewust om te gaan met zichzelf</a:t>
            </a:r>
          </a:p>
          <a:p>
            <a:pPr marL="171450" indent="-171450" defTabSz="685800">
              <a:buFont typeface="Arial" panose="020B0604020202020204" pitchFamily="34" charset="0"/>
              <a:buChar char="•"/>
              <a:defRPr/>
            </a:pPr>
            <a:r>
              <a:rPr lang="nl-BE" sz="1200" b="1" noProof="1">
                <a:solidFill>
                  <a:schemeClr val="accent2"/>
                </a:solidFill>
                <a:latin typeface="Calibri"/>
              </a:rPr>
              <a:t>Zelfzorg in de brede zin: </a:t>
            </a:r>
            <a:r>
              <a:rPr lang="nl-BE" sz="1200" noProof="1">
                <a:solidFill>
                  <a:schemeClr val="accent2"/>
                </a:solidFill>
                <a:latin typeface="Calibri"/>
              </a:rPr>
              <a:t>Batterijen opladen op vlak van beweging, voeding, slaap, ontspanning,… </a:t>
            </a:r>
          </a:p>
          <a:p>
            <a:pPr marL="171450" indent="-1714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Intervisie-momenten: </a:t>
            </a:r>
            <a:r>
              <a:rPr lang="nl-BE" sz="1200" noProof="1">
                <a:solidFill>
                  <a:schemeClr val="accent2"/>
                </a:solidFill>
                <a:latin typeface="Calibri"/>
              </a:rPr>
              <a:t>Hoe gaat het ermee?</a:t>
            </a:r>
          </a:p>
          <a:p>
            <a:pPr marL="171450" indent="-1714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Gedeelde verantwoordelijkheid </a:t>
            </a:r>
            <a:r>
              <a:rPr lang="nl-BE" sz="1200" noProof="1">
                <a:solidFill>
                  <a:schemeClr val="accent2"/>
                </a:solidFill>
                <a:latin typeface="Calibri"/>
              </a:rPr>
              <a:t>(werkgever – werknemer)</a:t>
            </a: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5567995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(14.2)</a:t>
            </a:r>
            <a:endParaRPr lang="en-BE" sz="1800" dirty="0">
              <a:solidFill>
                <a:schemeClr val="accent1"/>
              </a:solidFill>
            </a:endParaRPr>
          </a:p>
        </p:txBody>
      </p:sp>
      <p:sp>
        <p:nvSpPr>
          <p:cNvPr id="8" name="TextBox 7"/>
          <p:cNvSpPr txBox="1"/>
          <p:nvPr/>
        </p:nvSpPr>
        <p:spPr>
          <a:xfrm>
            <a:off x="242866" y="999897"/>
            <a:ext cx="6294544"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14.2) Persoonlijke hulpbronnen – Veerkracht en geloof in zichzelf: </a:t>
            </a:r>
            <a:r>
              <a:rPr lang="nl-BE" sz="1349" b="1" cap="small" dirty="0">
                <a:solidFill>
                  <a:srgbClr val="414257">
                    <a:lumMod val="50000"/>
                  </a:srgbClr>
                </a:solidFill>
                <a:latin typeface="Calibri"/>
              </a:rPr>
              <a:t>Waar gaat dit over?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060350"/>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1"/>
            <a:ext cx="8311487" cy="786412"/>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Veerkracht:</a:t>
            </a:r>
            <a:r>
              <a:rPr kumimoji="0" lang="nl-BE" sz="1200" b="1" i="0" u="none" strike="noStrike" kern="1200" cap="none" spc="0" normalizeH="0" noProof="1">
                <a:ln>
                  <a:noFill/>
                </a:ln>
                <a:solidFill>
                  <a:schemeClr val="accent2"/>
                </a:solidFill>
                <a:effectLst/>
                <a:uLnTx/>
                <a:uFillTx/>
                <a:latin typeface="Calibri"/>
                <a:ea typeface="+mn-ea"/>
                <a:cs typeface="+mn-cs"/>
              </a:rPr>
              <a:t> </a:t>
            </a:r>
            <a:r>
              <a:rPr kumimoji="0" lang="nl-BE" sz="1200" i="0" u="none" strike="noStrike" kern="1200" cap="none" spc="0" normalizeH="0" baseline="0" noProof="1">
                <a:ln>
                  <a:noFill/>
                </a:ln>
                <a:solidFill>
                  <a:schemeClr val="accent2"/>
                </a:solidFill>
                <a:effectLst/>
                <a:uLnTx/>
                <a:uFillTx/>
                <a:latin typeface="Calibri"/>
                <a:ea typeface="+mn-ea"/>
                <a:cs typeface="+mn-cs"/>
              </a:rPr>
              <a:t>Mate waarin men kan “terugveren” bij tegenslagen,</a:t>
            </a:r>
            <a:r>
              <a:rPr kumimoji="0" lang="nl-BE" sz="1200" i="0" u="none" strike="noStrike" kern="1200" cap="none" spc="0" normalizeH="0" noProof="1">
                <a:ln>
                  <a:noFill/>
                </a:ln>
                <a:solidFill>
                  <a:schemeClr val="accent2"/>
                </a:solidFill>
                <a:effectLst/>
                <a:uLnTx/>
                <a:uFillTx/>
                <a:latin typeface="Calibri"/>
                <a:ea typeface="+mn-ea"/>
                <a:cs typeface="+mn-cs"/>
              </a:rPr>
              <a:t> onzekerheid en moeilijkheden. Moeilijkheden als opstap voor verdere groei leren percipiëren. </a:t>
            </a:r>
          </a:p>
          <a:p>
            <a:pPr marL="0" marR="0" lvl="0" indent="0" defTabSz="685800" rtl="0" eaLnBrk="1" fontAlgn="auto" latinLnBrk="0" hangingPunct="1">
              <a:lnSpc>
                <a:spcPct val="100000"/>
              </a:lnSpc>
              <a:spcBef>
                <a:spcPts val="0"/>
              </a:spcBef>
              <a:spcAft>
                <a:spcPts val="0"/>
              </a:spcAft>
              <a:buClrTx/>
              <a:buSzTx/>
              <a:buFontTx/>
              <a:buNone/>
              <a:tabLst/>
              <a:defRPr/>
            </a:pPr>
            <a:endParaRPr lang="nl-BE" sz="1200" baseline="0" noProof="1">
              <a:solidFill>
                <a:schemeClr val="accent2"/>
              </a:solidFill>
              <a:latin typeface="Calibri"/>
            </a:endParaRP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Geloof in eigen kunnen (zelfeffectiviteit): </a:t>
            </a:r>
            <a:r>
              <a:rPr lang="nl-BE" sz="1200" noProof="1">
                <a:solidFill>
                  <a:schemeClr val="accent2"/>
                </a:solidFill>
                <a:latin typeface="Calibri"/>
              </a:rPr>
              <a:t>Geloof dat men over de nodige vaardigheden beschikt om (specifieke situaties het hoofd te kunnen bieden)</a:t>
            </a:r>
            <a:endParaRPr kumimoji="0" lang="nl-BE" sz="1200" b="1"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362034"/>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Cultuur: </a:t>
            </a:r>
          </a:p>
          <a:p>
            <a:pPr marL="628650" lvl="1" indent="-171450" defTabSz="685800">
              <a:buFont typeface="Arial" panose="020B0604020202020204" pitchFamily="34" charset="0"/>
              <a:buChar char="•"/>
              <a:defRPr/>
            </a:pPr>
            <a:r>
              <a:rPr lang="nl-BE" sz="1200" noProof="1">
                <a:solidFill>
                  <a:schemeClr val="accent2"/>
                </a:solidFill>
                <a:latin typeface="Calibri"/>
              </a:rPr>
              <a:t>Oog voor persoonlijk welzijn en ontwikkeling</a:t>
            </a:r>
          </a:p>
          <a:p>
            <a:pPr marL="628650" lvl="1" indent="-171450" defTabSz="685800">
              <a:buFont typeface="Arial" panose="020B0604020202020204" pitchFamily="34" charset="0"/>
              <a:buChar char="•"/>
              <a:defRPr/>
            </a:pPr>
            <a:r>
              <a:rPr kumimoji="0" lang="nl-BE" sz="1200" i="0" u="none" strike="noStrike" kern="1200" cap="none" spc="0" normalizeH="0" baseline="0" noProof="1">
                <a:ln>
                  <a:noFill/>
                </a:ln>
                <a:solidFill>
                  <a:schemeClr val="accent2"/>
                </a:solidFill>
                <a:effectLst/>
                <a:uLnTx/>
                <a:uFillTx/>
                <a:latin typeface="Calibri"/>
                <a:ea typeface="+mn-ea"/>
                <a:cs typeface="+mn-cs"/>
              </a:rPr>
              <a:t>Feedback cultuur </a:t>
            </a:r>
          </a:p>
          <a:p>
            <a:pPr marL="628650" lvl="1" indent="-171450" defTabSz="685800">
              <a:buFont typeface="Arial" panose="020B0604020202020204" pitchFamily="34" charset="0"/>
              <a:buChar char="•"/>
              <a:defRPr/>
            </a:pPr>
            <a:r>
              <a:rPr lang="nl-BE" sz="1200" noProof="1">
                <a:solidFill>
                  <a:schemeClr val="accent2"/>
                </a:solidFill>
                <a:latin typeface="Calibri"/>
              </a:rPr>
              <a:t>Opvangnet</a:t>
            </a:r>
          </a:p>
          <a:p>
            <a:pPr lvl="1" defTabSz="685800">
              <a:defRPr/>
            </a:pPr>
            <a:endParaRPr kumimoji="0" lang="nl-BE" sz="1200" i="0" u="none" strike="noStrike" kern="1200" cap="none" spc="0" normalizeH="0" baseline="0" noProof="1">
              <a:ln>
                <a:noFill/>
              </a:ln>
              <a:solidFill>
                <a:schemeClr val="accent2"/>
              </a:solidFill>
              <a:effectLst/>
              <a:uLnTx/>
              <a:uFillTx/>
              <a:latin typeface="Calibri"/>
              <a:ea typeface="+mn-ea"/>
              <a:cs typeface="+mn-cs"/>
            </a:endParaRPr>
          </a:p>
          <a:p>
            <a:pPr marL="171450" indent="-171450" defTabSz="685800">
              <a:buFont typeface="Arial" panose="020B0604020202020204" pitchFamily="34" charset="0"/>
              <a:buChar char="•"/>
              <a:defRPr/>
            </a:pPr>
            <a:r>
              <a:rPr lang="nl-BE" sz="1200" b="1" noProof="1">
                <a:solidFill>
                  <a:schemeClr val="accent2"/>
                </a:solidFill>
                <a:latin typeface="Calibri"/>
              </a:rPr>
              <a:t>Geloven in positieve toekomst: </a:t>
            </a:r>
            <a:r>
              <a:rPr lang="nl-BE" sz="1200" noProof="1">
                <a:solidFill>
                  <a:schemeClr val="accent2"/>
                </a:solidFill>
                <a:latin typeface="Calibri"/>
              </a:rPr>
              <a:t>“nu is het moeilijk, maar binnen enkele jaren zullen we er de vruchten van plukken”</a:t>
            </a:r>
          </a:p>
        </p:txBody>
      </p:sp>
      <p:sp>
        <p:nvSpPr>
          <p:cNvPr id="12" name="Round Diagonal Corner Rectangle 30"/>
          <p:cNvSpPr/>
          <p:nvPr/>
        </p:nvSpPr>
        <p:spPr>
          <a:xfrm>
            <a:off x="545909" y="3741851"/>
            <a:ext cx="8311487" cy="1406412"/>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Bijkomende reflectie: </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Inzetten op veerkracht: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Zelfreflectie</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Positieve kanten belichten: welke kwaliteiten en sterke punten kan men naar voren schuiven?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Tijd</a:t>
            </a:r>
            <a:r>
              <a:rPr kumimoji="0" lang="nl-BE" sz="1200" i="0" u="none" strike="noStrike" kern="1200" cap="none" spc="0" normalizeH="0" noProof="1">
                <a:ln>
                  <a:noFill/>
                </a:ln>
                <a:solidFill>
                  <a:schemeClr val="accent2"/>
                </a:solidFill>
                <a:effectLst/>
                <a:uLnTx/>
                <a:uFillTx/>
                <a:latin typeface="Calibri"/>
                <a:ea typeface="+mn-ea"/>
                <a:cs typeface="+mn-cs"/>
              </a:rPr>
              <a:t> krijgen voor rust, herstel en reflectie opent deur naar leerproces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Aanpassingsvermogen</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Inzetten op zelfeffectiviteit: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Rol van persoonlijke succeservaringen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Observeren van anderen</a:t>
            </a:r>
          </a:p>
          <a:p>
            <a:pPr marL="171450" indent="-171450" defTabSz="685800">
              <a:buFont typeface="Arial" panose="020B0604020202020204" pitchFamily="34" charset="0"/>
              <a:buChar char="•"/>
              <a:defRPr/>
            </a:pPr>
            <a:r>
              <a:rPr lang="nl-BE" sz="1200" noProof="1">
                <a:solidFill>
                  <a:schemeClr val="accent2"/>
                </a:solidFill>
                <a:latin typeface="Calibri"/>
              </a:rPr>
              <a:t>Feedback krijgen van anderen </a:t>
            </a:r>
            <a:r>
              <a:rPr lang="nl-BE" sz="1200" b="1" noProof="1">
                <a:solidFill>
                  <a:schemeClr val="accent2"/>
                </a:solidFill>
                <a:latin typeface="Calibri"/>
              </a:rPr>
              <a:t> </a:t>
            </a:r>
          </a:p>
          <a:p>
            <a:pPr marL="171450" indent="-171450" defTabSz="685800">
              <a:buFont typeface="Arial" panose="020B0604020202020204" pitchFamily="34" charset="0"/>
              <a:buChar char="•"/>
              <a:defRPr/>
            </a:pPr>
            <a:r>
              <a:rPr lang="nl-BE" sz="1200" noProof="1">
                <a:solidFill>
                  <a:schemeClr val="accent2"/>
                </a:solidFill>
                <a:latin typeface="Calibri"/>
              </a:rPr>
              <a:t>Inzetten op persoonlijke ontwikkeling van medewerkers</a:t>
            </a:r>
          </a:p>
          <a:p>
            <a:pPr defTabSz="685800">
              <a:defRPr/>
            </a:pPr>
            <a:r>
              <a:rPr lang="nl-BE" sz="1200" b="1" noProof="1">
                <a:solidFill>
                  <a:schemeClr val="accent2"/>
                </a:solidFill>
                <a:latin typeface="Calibri"/>
              </a:rPr>
              <a:t>Gedeelde verantwoordelijkheid </a:t>
            </a:r>
            <a:r>
              <a:rPr lang="nl-BE" sz="1200" noProof="1">
                <a:solidFill>
                  <a:schemeClr val="accent2"/>
                </a:solidFill>
                <a:latin typeface="Calibri"/>
              </a:rPr>
              <a:t>(werkgever – werknemer)</a:t>
            </a:r>
          </a:p>
        </p:txBody>
      </p:sp>
      <p:sp>
        <p:nvSpPr>
          <p:cNvPr id="13" name="TextBox 12"/>
          <p:cNvSpPr txBox="1"/>
          <p:nvPr/>
        </p:nvSpPr>
        <p:spPr>
          <a:xfrm>
            <a:off x="242866" y="3414998"/>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141003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2. Organisatorische factoren: </a:t>
            </a:r>
            <a:r>
              <a:rPr lang="nl-BE" sz="1800" dirty="0">
                <a:solidFill>
                  <a:schemeClr val="accent1"/>
                </a:solidFill>
              </a:rPr>
              <a:t>Medewerkers (14.3)</a:t>
            </a:r>
            <a:endParaRPr lang="en-BE" sz="1800" dirty="0">
              <a:solidFill>
                <a:schemeClr val="accent1"/>
              </a:solidFill>
            </a:endParaRPr>
          </a:p>
        </p:txBody>
      </p:sp>
      <p:sp>
        <p:nvSpPr>
          <p:cNvPr id="8" name="TextBox 7"/>
          <p:cNvSpPr txBox="1"/>
          <p:nvPr/>
        </p:nvSpPr>
        <p:spPr>
          <a:xfrm>
            <a:off x="106386" y="999897"/>
            <a:ext cx="63478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14.3) Persoonlijke hulpbronnen – Kennis, ervaring &amp; vaardigheden: </a:t>
            </a:r>
            <a:r>
              <a:rPr lang="nl-BE" sz="1349" b="1" cap="small" dirty="0">
                <a:solidFill>
                  <a:srgbClr val="414257">
                    <a:lumMod val="50000"/>
                  </a:srgbClr>
                </a:solidFill>
                <a:latin typeface="Calibri"/>
              </a:rPr>
              <a:t>Waar gaat dit over?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Menselijke potentieel versterken:</a:t>
            </a:r>
          </a:p>
          <a:p>
            <a:pPr marR="0" lvl="0" defTabSz="685800" rtl="0" eaLnBrk="1" fontAlgn="auto" latinLnBrk="0" hangingPunct="1">
              <a:lnSpc>
                <a:spcPct val="100000"/>
              </a:lnSpc>
              <a:spcBef>
                <a:spcPts val="0"/>
              </a:spcBef>
              <a:spcAft>
                <a:spcPts val="0"/>
              </a:spcAft>
              <a:buClrTx/>
              <a:buSzTx/>
              <a:tabLst/>
              <a:defRPr/>
            </a:pPr>
            <a:endParaRPr kumimoji="0" lang="nl-BE" sz="1200" b="1" i="0" u="none" strike="noStrike" kern="1200" cap="none" spc="0" normalizeH="0" baseline="0" noProof="1">
              <a:ln>
                <a:noFill/>
              </a:ln>
              <a:solidFill>
                <a:schemeClr val="accent2"/>
              </a:solidFill>
              <a:effectLst/>
              <a:uLnTx/>
              <a:uFillTx/>
              <a:latin typeface="Calibri"/>
              <a:ea typeface="+mn-ea"/>
              <a:cs typeface="+mn-cs"/>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Investeren in kennis, ervaring en vaardigheden</a:t>
            </a:r>
            <a:r>
              <a:rPr kumimoji="0" lang="nl-BE" sz="1200" i="0" u="none" strike="noStrike" kern="1200" cap="none" spc="0" normalizeH="0" noProof="1">
                <a:ln>
                  <a:noFill/>
                </a:ln>
                <a:solidFill>
                  <a:schemeClr val="accent2"/>
                </a:solidFill>
                <a:effectLst/>
                <a:uLnTx/>
                <a:uFillTx/>
                <a:latin typeface="Calibri"/>
                <a:ea typeface="+mn-ea"/>
                <a:cs typeface="+mn-cs"/>
              </a:rPr>
              <a:t> </a:t>
            </a:r>
            <a:r>
              <a:rPr kumimoji="0" lang="nl-BE" sz="1200" i="0" u="none" strike="noStrike" kern="1200" cap="none" spc="0" normalizeH="0" noProof="1">
                <a:ln>
                  <a:noFill/>
                </a:ln>
                <a:solidFill>
                  <a:schemeClr val="accent2"/>
                </a:solidFill>
                <a:effectLst/>
                <a:uLnTx/>
                <a:uFillTx/>
                <a:latin typeface="Calibri"/>
                <a:ea typeface="+mn-ea"/>
                <a:cs typeface="+mn-cs"/>
                <a:sym typeface="Wingdings" panose="05000000000000000000" pitchFamily="2" charset="2"/>
              </a:rPr>
              <a:t> </a:t>
            </a:r>
            <a:r>
              <a:rPr kumimoji="0" lang="nl-BE" sz="1200" i="0" u="none" strike="noStrike" kern="1200" cap="none" spc="0" normalizeH="0" baseline="0" noProof="1">
                <a:ln>
                  <a:noFill/>
                </a:ln>
                <a:solidFill>
                  <a:schemeClr val="accent2"/>
                </a:solidFill>
                <a:effectLst/>
                <a:uLnTx/>
                <a:uFillTx/>
                <a:latin typeface="Calibri"/>
                <a:ea typeface="+mn-ea"/>
                <a:cs typeface="+mn-cs"/>
              </a:rPr>
              <a:t>Geloof in eigen kunnen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Beschikken medewerkers over de </a:t>
            </a:r>
            <a:r>
              <a:rPr lang="nl-BE" sz="1200" b="1" noProof="1">
                <a:solidFill>
                  <a:schemeClr val="accent2"/>
                </a:solidFill>
                <a:latin typeface="Calibri"/>
              </a:rPr>
              <a:t>nodige kennis, ervaring en vaardigheden</a:t>
            </a:r>
            <a:r>
              <a:rPr lang="nl-BE" sz="1200" noProof="1">
                <a:solidFill>
                  <a:schemeClr val="accent2"/>
                </a:solidFill>
                <a:latin typeface="Calibri"/>
              </a:rPr>
              <a:t> voor hun (nieuwe) rol?</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Voorhanden </a:t>
            </a:r>
            <a:r>
              <a:rPr kumimoji="0" lang="nl-BE" sz="1200" b="1" i="0" u="none" strike="noStrike" kern="1200" cap="none" spc="0" normalizeH="0" baseline="0" noProof="1">
                <a:ln>
                  <a:noFill/>
                </a:ln>
                <a:solidFill>
                  <a:schemeClr val="accent2"/>
                </a:solidFill>
                <a:effectLst/>
                <a:uLnTx/>
                <a:uFillTx/>
                <a:latin typeface="Calibri"/>
              </a:rPr>
              <a:t>opleiding en ontwikkeling</a:t>
            </a:r>
            <a:r>
              <a:rPr kumimoji="0" lang="nl-BE" sz="1200" b="0" i="0" u="none" strike="noStrike" kern="1200" cap="none" spc="0" normalizeH="0" baseline="0" noProof="1">
                <a:ln>
                  <a:noFill/>
                </a:ln>
                <a:solidFill>
                  <a:schemeClr val="accent2"/>
                </a:solidFill>
                <a:effectLst/>
                <a:uLnTx/>
                <a:uFillTx/>
                <a:latin typeface="Calibri"/>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Mate van </a:t>
            </a:r>
            <a:r>
              <a:rPr lang="nl-BE" sz="1200" b="1" noProof="1">
                <a:solidFill>
                  <a:schemeClr val="accent2"/>
                </a:solidFill>
                <a:latin typeface="Calibri"/>
              </a:rPr>
              <a:t>voorbereiding</a:t>
            </a:r>
            <a:r>
              <a:rPr lang="nl-BE" sz="1200" noProof="1">
                <a:solidFill>
                  <a:schemeClr val="accent2"/>
                </a:solidFill>
                <a:latin typeface="Calibri"/>
              </a:rPr>
              <a:t> op nieuwe rol?</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Welke kennis</a:t>
            </a:r>
            <a:r>
              <a:rPr kumimoji="0" lang="nl-BE" sz="1200" b="0" i="0" u="none" strike="noStrike" kern="1200" cap="none" spc="0" normalizeH="0" noProof="1">
                <a:ln>
                  <a:noFill/>
                </a:ln>
                <a:solidFill>
                  <a:schemeClr val="accent2"/>
                </a:solidFill>
                <a:effectLst/>
                <a:uLnTx/>
                <a:uFillTx/>
                <a:latin typeface="Calibri"/>
              </a:rPr>
              <a:t> van de schoolcontext is nodig om het werk als onthaler/trajecter te doen?</a:t>
            </a:r>
            <a:endParaRPr kumimoji="0" lang="nl-BE" sz="1200" b="0" i="0" u="none" strike="noStrike" kern="1200" cap="none" spc="0" normalizeH="0" baseline="0" noProof="1">
              <a:ln>
                <a:noFill/>
              </a:ln>
              <a:solidFill>
                <a:schemeClr val="accent2"/>
              </a:solidFill>
              <a:effectLst/>
              <a:uLnTx/>
              <a:uFillTx/>
              <a:latin typeface="Calibri"/>
            </a:endParaRPr>
          </a:p>
        </p:txBody>
      </p:sp>
      <p:sp>
        <p:nvSpPr>
          <p:cNvPr id="12" name="Round Diagonal Corner Rectangle 30"/>
          <p:cNvSpPr/>
          <p:nvPr/>
        </p:nvSpPr>
        <p:spPr>
          <a:xfrm>
            <a:off x="545909" y="3995852"/>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Praktijken: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ML: opleiding voor onthaalmedewerkers</a:t>
            </a: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Ideëen: </a:t>
            </a: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Ondersteuning van onthalers door ervaren CLB-medewerkers (“mentorschap”)</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Peter-meterschap voor nieuwe</a:t>
            </a:r>
            <a:r>
              <a:rPr kumimoji="0" lang="nl-BE" sz="1200" i="0" u="none" strike="noStrike" kern="1200" cap="none" spc="0" normalizeH="0" noProof="1">
                <a:ln>
                  <a:noFill/>
                </a:ln>
                <a:solidFill>
                  <a:schemeClr val="accent2"/>
                </a:solidFill>
                <a:effectLst/>
                <a:uLnTx/>
                <a:uFillTx/>
                <a:latin typeface="Calibri"/>
                <a:ea typeface="+mn-ea"/>
                <a:cs typeface="+mn-cs"/>
              </a:rPr>
              <a:t> werknemers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Medewerkers breed blijven scholen met oog op multi-inzetbaarheid</a:t>
            </a: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Bijkomende reflectie: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noProof="1">
                <a:ln>
                  <a:noFill/>
                </a:ln>
                <a:solidFill>
                  <a:schemeClr val="accent2"/>
                </a:solidFill>
                <a:effectLst/>
                <a:uLnTx/>
                <a:uFillTx/>
                <a:latin typeface="Calibri"/>
                <a:ea typeface="+mn-ea"/>
                <a:cs typeface="+mn-cs"/>
              </a:rPr>
              <a:t>Gedeelde verantwoordelijkheid</a:t>
            </a:r>
            <a:r>
              <a:rPr kumimoji="0" lang="nl-BE" sz="1200" i="0" u="none" strike="noStrike" kern="1200" cap="none" spc="0" normalizeH="0" noProof="1">
                <a:ln>
                  <a:noFill/>
                </a:ln>
                <a:solidFill>
                  <a:schemeClr val="accent2"/>
                </a:solidFill>
                <a:effectLst/>
                <a:uLnTx/>
                <a:uFillTx/>
                <a:latin typeface="Calibri"/>
                <a:ea typeface="+mn-ea"/>
                <a:cs typeface="+mn-cs"/>
              </a:rPr>
              <a:t> (werkgever – werknemer)</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924835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09174" y="1587963"/>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3. Procesmatige factoren (“hoe”)</a:t>
            </a:r>
          </a:p>
        </p:txBody>
      </p:sp>
      <p:sp>
        <p:nvSpPr>
          <p:cNvPr id="16" name="Rectangle 15"/>
          <p:cNvSpPr/>
          <p:nvPr/>
        </p:nvSpPr>
        <p:spPr>
          <a:xfrm>
            <a:off x="3561244" y="2154233"/>
            <a:ext cx="2464857" cy="2731665"/>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317500" lvl="1" indent="-228600" defTabSz="685800">
              <a:buFont typeface="+mj-lt"/>
              <a:buAutoNum type="arabicParenR" startAt="15"/>
            </a:pPr>
            <a:r>
              <a:rPr lang="nl-BE" sz="1100" b="1" noProof="1">
                <a:solidFill>
                  <a:schemeClr val="accent2"/>
                </a:solidFill>
                <a:latin typeface="Calibri"/>
              </a:rPr>
              <a:t>Veranderkoers</a:t>
            </a:r>
            <a:r>
              <a:rPr lang="nl-BE" sz="1100" noProof="1">
                <a:solidFill>
                  <a:schemeClr val="accent2"/>
                </a:solidFill>
                <a:latin typeface="Calibri"/>
              </a:rPr>
              <a:t>: duidelijke visie en richting (wat &amp; waarom)*</a:t>
            </a:r>
          </a:p>
          <a:p>
            <a:pPr marL="317500" lvl="1" indent="-228600" defTabSz="685800">
              <a:buFont typeface="+mj-lt"/>
              <a:buAutoNum type="arabicParenR" startAt="15"/>
            </a:pPr>
            <a:r>
              <a:rPr lang="nl-BE" sz="1100" b="1" noProof="1">
                <a:solidFill>
                  <a:schemeClr val="accent2"/>
                </a:solidFill>
                <a:latin typeface="Calibri"/>
              </a:rPr>
              <a:t>Veranderteam</a:t>
            </a:r>
            <a:r>
              <a:rPr lang="nl-BE" sz="1100" noProof="1">
                <a:solidFill>
                  <a:schemeClr val="accent2"/>
                </a:solidFill>
                <a:latin typeface="Calibri"/>
              </a:rPr>
              <a:t>*</a:t>
            </a:r>
          </a:p>
          <a:p>
            <a:pPr marL="317500" lvl="1" indent="-228600" defTabSz="685800">
              <a:buFont typeface="+mj-lt"/>
              <a:buAutoNum type="arabicParenR" startAt="15"/>
            </a:pPr>
            <a:r>
              <a:rPr lang="nl-BE" sz="1100" b="1" noProof="1">
                <a:solidFill>
                  <a:schemeClr val="accent2"/>
                </a:solidFill>
                <a:latin typeface="Calibri"/>
              </a:rPr>
              <a:t>Timing</a:t>
            </a:r>
            <a:r>
              <a:rPr lang="nl-BE" sz="1100" noProof="1">
                <a:solidFill>
                  <a:schemeClr val="accent2"/>
                </a:solidFill>
                <a:latin typeface="Calibri"/>
              </a:rPr>
              <a:t> (fasering, hoeveelheid en beschikbare tijd)*</a:t>
            </a:r>
          </a:p>
          <a:p>
            <a:pPr marL="317500" lvl="1" indent="-228600" defTabSz="685800">
              <a:buFont typeface="+mj-lt"/>
              <a:buAutoNum type="arabicParenR" startAt="15"/>
            </a:pPr>
            <a:r>
              <a:rPr lang="nl-BE" sz="1100" noProof="1">
                <a:solidFill>
                  <a:schemeClr val="accent2"/>
                </a:solidFill>
                <a:latin typeface="Calibri"/>
              </a:rPr>
              <a:t>Communicatie, informatie, betrokkenheid (</a:t>
            </a:r>
            <a:r>
              <a:rPr lang="nl-BE" sz="1100" b="1" noProof="1">
                <a:solidFill>
                  <a:schemeClr val="accent2"/>
                </a:solidFill>
                <a:latin typeface="Calibri"/>
              </a:rPr>
              <a:t>draagvlak</a:t>
            </a:r>
            <a:r>
              <a:rPr lang="nl-BE" sz="1100" noProof="1">
                <a:solidFill>
                  <a:schemeClr val="accent2"/>
                </a:solidFill>
                <a:latin typeface="Calibri"/>
              </a:rPr>
              <a:t>)*</a:t>
            </a:r>
          </a:p>
          <a:p>
            <a:pPr marL="317500" lvl="1" indent="-228600" defTabSz="685800">
              <a:buFont typeface="+mj-lt"/>
              <a:buAutoNum type="arabicParenR" startAt="15"/>
            </a:pPr>
            <a:r>
              <a:rPr lang="nl-BE" sz="1100" b="1" noProof="1">
                <a:solidFill>
                  <a:schemeClr val="accent2"/>
                </a:solidFill>
                <a:latin typeface="Calibri"/>
              </a:rPr>
              <a:t>Opvolging en ondersteuning </a:t>
            </a:r>
            <a:r>
              <a:rPr lang="nl-BE" sz="1100" noProof="1">
                <a:solidFill>
                  <a:schemeClr val="accent2"/>
                </a:solidFill>
                <a:latin typeface="Calibri"/>
              </a:rPr>
              <a:t>(implementatie &amp; verankering)*</a:t>
            </a:r>
          </a:p>
          <a:p>
            <a:pPr marL="317500" lvl="1" indent="-228600" defTabSz="685800">
              <a:buFont typeface="+mj-lt"/>
              <a:buAutoNum type="arabicParenR" startAt="15"/>
            </a:pPr>
            <a:r>
              <a:rPr lang="nl-BE" sz="1100" b="1" noProof="1">
                <a:solidFill>
                  <a:schemeClr val="accent2"/>
                </a:solidFill>
                <a:latin typeface="Calibri"/>
              </a:rPr>
              <a:t>Spanningen</a:t>
            </a:r>
            <a:r>
              <a:rPr lang="nl-BE" sz="1100" noProof="1">
                <a:solidFill>
                  <a:schemeClr val="accent2"/>
                </a:solidFill>
                <a:latin typeface="Calibri"/>
              </a:rPr>
              <a:t> t.g.v. verandering*</a:t>
            </a:r>
          </a:p>
          <a:p>
            <a:pPr marL="317500" lvl="1" indent="-228600" defTabSz="685800">
              <a:buFont typeface="+mj-lt"/>
              <a:buAutoNum type="arabicParenR" startAt="15"/>
            </a:pPr>
            <a:r>
              <a:rPr lang="nl-BE" sz="1100" noProof="1">
                <a:solidFill>
                  <a:schemeClr val="accent2"/>
                </a:solidFill>
                <a:latin typeface="Calibri"/>
              </a:rPr>
              <a:t>Geloof in een </a:t>
            </a:r>
            <a:r>
              <a:rPr lang="nl-BE" sz="1100" b="1" noProof="1">
                <a:solidFill>
                  <a:schemeClr val="accent2"/>
                </a:solidFill>
                <a:latin typeface="Calibri"/>
              </a:rPr>
              <a:t>positieve uitkomst </a:t>
            </a:r>
            <a:r>
              <a:rPr lang="nl-BE" sz="1100" noProof="1">
                <a:solidFill>
                  <a:schemeClr val="accent2"/>
                </a:solidFill>
                <a:latin typeface="Calibri"/>
              </a:rPr>
              <a:t>en bereidheid een </a:t>
            </a:r>
            <a:r>
              <a:rPr lang="nl-BE" sz="1100" b="1" noProof="1">
                <a:solidFill>
                  <a:schemeClr val="accent2"/>
                </a:solidFill>
                <a:latin typeface="Calibri"/>
              </a:rPr>
              <a:t>bijdrage</a:t>
            </a:r>
            <a:r>
              <a:rPr lang="nl-BE" sz="1100" noProof="1">
                <a:solidFill>
                  <a:schemeClr val="accent2"/>
                </a:solidFill>
                <a:latin typeface="Calibri"/>
              </a:rPr>
              <a:t> te leveren aan de verandering*</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Kwaliteit dienstverlening</a:t>
            </a:r>
          </a:p>
        </p:txBody>
      </p:sp>
      <p:sp>
        <p:nvSpPr>
          <p:cNvPr id="19" name="Rectangle 18"/>
          <p:cNvSpPr/>
          <p:nvPr/>
        </p:nvSpPr>
        <p:spPr>
          <a:xfrm>
            <a:off x="715606" y="1587963"/>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Randvoorwaarden &amp; praktijken</a:t>
            </a:r>
          </a:p>
        </p:txBody>
      </p:sp>
      <p:sp>
        <p:nvSpPr>
          <p:cNvPr id="21" name="Rectangle 20">
            <a:extLst>
              <a:ext uri="{FF2B5EF4-FFF2-40B4-BE49-F238E27FC236}">
                <a16:creationId xmlns:a16="http://schemas.microsoft.com/office/drawing/2014/main" id="{00AFA4DA-F05F-417B-B4DD-0B707EFBBEDD}"/>
              </a:ext>
            </a:extLst>
          </p:cNvPr>
          <p:cNvSpPr/>
          <p:nvPr/>
        </p:nvSpPr>
        <p:spPr>
          <a:xfrm>
            <a:off x="508997" y="1196742"/>
            <a:ext cx="5651014" cy="3792416"/>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3" name="Rectangle 22"/>
          <p:cNvSpPr/>
          <p:nvPr/>
        </p:nvSpPr>
        <p:spPr>
          <a:xfrm>
            <a:off x="715606" y="2154233"/>
            <a:ext cx="1993788" cy="2711193"/>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66700" lvl="1" indent="-228600" defTabSz="685800">
              <a:buAutoNum type="arabicParenR"/>
            </a:pPr>
            <a:endParaRPr lang="nl-BE" sz="1200" noProof="1">
              <a:solidFill>
                <a:schemeClr val="accent2"/>
              </a:solidFill>
              <a:latin typeface="Calibri"/>
            </a:endParaRPr>
          </a:p>
        </p:txBody>
      </p:sp>
      <p:sp>
        <p:nvSpPr>
          <p:cNvPr id="20"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3. Procesmatige factoren (“hoe”)</a:t>
            </a:r>
            <a:endParaRPr lang="en-BE" sz="1800" dirty="0">
              <a:solidFill>
                <a:schemeClr val="accent1"/>
              </a:solidFill>
            </a:endParaRPr>
          </a:p>
        </p:txBody>
      </p:sp>
      <p:pic>
        <p:nvPicPr>
          <p:cNvPr id="25"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6"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7"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Tree>
    <p:extLst>
      <p:ext uri="{BB962C8B-B14F-4D97-AF65-F5344CB8AC3E}">
        <p14:creationId xmlns:p14="http://schemas.microsoft.com/office/powerpoint/2010/main" val="3426247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A81748-AC0F-3644-865E-C534535798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4068" y="1195672"/>
            <a:ext cx="5186384" cy="3700042"/>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Aanpak</a:t>
            </a:r>
            <a:br>
              <a:rPr lang="nl-BE" sz="1800" dirty="0"/>
            </a:br>
            <a:r>
              <a:rPr lang="nl-BE" sz="1800" dirty="0"/>
              <a:t>		</a:t>
            </a:r>
            <a:r>
              <a:rPr lang="nl-BE" sz="1800" dirty="0">
                <a:solidFill>
                  <a:schemeClr val="accent1"/>
                </a:solidFill>
              </a:rPr>
              <a:t> Kwalitatieve data-verzameling: Organisatiescan</a:t>
            </a:r>
            <a:endParaRPr lang="en-BE" sz="1800" dirty="0">
              <a:solidFill>
                <a:schemeClr val="accent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379474237"/>
              </p:ext>
            </p:extLst>
          </p:nvPr>
        </p:nvGraphicFramePr>
        <p:xfrm>
          <a:off x="7557782" y="2031694"/>
          <a:ext cx="1551382" cy="832902"/>
        </p:xfrm>
        <a:graphic>
          <a:graphicData uri="http://schemas.openxmlformats.org/drawingml/2006/table">
            <a:tbl>
              <a:tblPr firstRow="1" bandRow="1">
                <a:tableStyleId>{8799B23B-EC83-4686-B30A-512413B5E67A}</a:tableStyleId>
              </a:tblPr>
              <a:tblGrid>
                <a:gridCol w="1246582">
                  <a:extLst>
                    <a:ext uri="{9D8B030D-6E8A-4147-A177-3AD203B41FA5}">
                      <a16:colId xmlns:a16="http://schemas.microsoft.com/office/drawing/2014/main" val="3575112406"/>
                    </a:ext>
                  </a:extLst>
                </a:gridCol>
                <a:gridCol w="304800">
                  <a:extLst>
                    <a:ext uri="{9D8B030D-6E8A-4147-A177-3AD203B41FA5}">
                      <a16:colId xmlns:a16="http://schemas.microsoft.com/office/drawing/2014/main" val="3584775047"/>
                    </a:ext>
                  </a:extLst>
                </a:gridCol>
              </a:tblGrid>
              <a:tr h="277634">
                <a:tc>
                  <a:txBody>
                    <a:bodyPr/>
                    <a:lstStyle/>
                    <a:p>
                      <a:r>
                        <a:rPr lang="nl-BE" sz="1200" b="0" dirty="0"/>
                        <a:t>VCLB Maasland</a:t>
                      </a:r>
                    </a:p>
                  </a:txBody>
                  <a:tcPr/>
                </a:tc>
                <a:tc>
                  <a:txBody>
                    <a:bodyPr/>
                    <a:lstStyle/>
                    <a:p>
                      <a:pPr algn="ct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2224660896"/>
                  </a:ext>
                </a:extLst>
              </a:tr>
              <a:tr h="277634">
                <a:tc>
                  <a:txBody>
                    <a:bodyPr/>
                    <a:lstStyle/>
                    <a:p>
                      <a:r>
                        <a:rPr lang="nl-BE" sz="1200" b="0" dirty="0"/>
                        <a:t>VCLB</a:t>
                      </a:r>
                      <a:r>
                        <a:rPr lang="nl-BE" sz="1200" b="0" baseline="0" dirty="0"/>
                        <a:t> Aarschot</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428392101"/>
                  </a:ext>
                </a:extLst>
              </a:tr>
              <a:tr h="277634">
                <a:tc>
                  <a:txBody>
                    <a:bodyPr/>
                    <a:lstStyle/>
                    <a:p>
                      <a:r>
                        <a:rPr lang="nl-BE" sz="1200" b="0" dirty="0"/>
                        <a:t>VCLB</a:t>
                      </a:r>
                      <a:r>
                        <a:rPr lang="nl-BE" sz="1200" b="0" baseline="0" dirty="0"/>
                        <a:t> Ninove</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548986735"/>
                  </a:ext>
                </a:extLst>
              </a:tr>
            </a:tbl>
          </a:graphicData>
        </a:graphic>
      </p:graphicFrame>
    </p:spTree>
    <p:extLst>
      <p:ext uri="{BB962C8B-B14F-4D97-AF65-F5344CB8AC3E}">
        <p14:creationId xmlns:p14="http://schemas.microsoft.com/office/powerpoint/2010/main" val="2388025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riped Right Arrow 6"/>
          <p:cNvSpPr/>
          <p:nvPr/>
        </p:nvSpPr>
        <p:spPr>
          <a:xfrm>
            <a:off x="305755" y="978680"/>
            <a:ext cx="8809767" cy="452846"/>
          </a:xfrm>
          <a:prstGeom prst="stripedRightArrow">
            <a:avLst>
              <a:gd name="adj1" fmla="val 50000"/>
              <a:gd name="adj2" fmla="val 81579"/>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600" dirty="0">
                <a:solidFill>
                  <a:schemeClr val="bg2"/>
                </a:solidFill>
              </a:rPr>
              <a:t>“</a:t>
            </a:r>
            <a:r>
              <a:rPr lang="nl-BE" sz="1600" b="1" dirty="0">
                <a:solidFill>
                  <a:schemeClr val="bg2"/>
                </a:solidFill>
              </a:rPr>
              <a:t>HOE</a:t>
            </a:r>
            <a:r>
              <a:rPr lang="nl-BE" sz="1600" dirty="0">
                <a:solidFill>
                  <a:schemeClr val="bg2"/>
                </a:solidFill>
              </a:rPr>
              <a:t>” van verandering </a:t>
            </a:r>
            <a:r>
              <a:rPr lang="nl-BE" sz="1200" dirty="0">
                <a:solidFill>
                  <a:schemeClr val="bg2"/>
                </a:solidFill>
              </a:rPr>
              <a:t>(procesmatige factoren)</a:t>
            </a:r>
          </a:p>
        </p:txBody>
      </p:sp>
      <p:sp>
        <p:nvSpPr>
          <p:cNvPr id="15" name="Title 1">
            <a:extLst>
              <a:ext uri="{FF2B5EF4-FFF2-40B4-BE49-F238E27FC236}">
                <a16:creationId xmlns:a16="http://schemas.microsoft.com/office/drawing/2014/main" id="{C0B0F41B-89D9-4C8B-A602-9E560DA79968}"/>
              </a:ext>
            </a:extLst>
          </p:cNvPr>
          <p:cNvSpPr>
            <a:spLocks noGrp="1"/>
          </p:cNvSpPr>
          <p:nvPr>
            <p:ph type="title"/>
          </p:nvPr>
        </p:nvSpPr>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3. Procesmatige factoren (“hoe”)</a:t>
            </a:r>
            <a:endParaRPr lang="en-BE" sz="1800" dirty="0">
              <a:solidFill>
                <a:schemeClr val="accent1"/>
              </a:solidFill>
            </a:endParaRPr>
          </a:p>
        </p:txBody>
      </p:sp>
      <p:sp>
        <p:nvSpPr>
          <p:cNvPr id="3" name="Text Placeholder 2"/>
          <p:cNvSpPr>
            <a:spLocks noGrp="1"/>
          </p:cNvSpPr>
          <p:nvPr>
            <p:ph type="body" sz="quarter" idx="10"/>
          </p:nvPr>
        </p:nvSpPr>
        <p:spPr>
          <a:xfrm>
            <a:off x="704001" y="1464653"/>
            <a:ext cx="7992096" cy="2937600"/>
          </a:xfrm>
        </p:spPr>
        <p:txBody>
          <a:bodyPr/>
          <a:lstStyle/>
          <a:p>
            <a:pPr marL="0" indent="0">
              <a:buNone/>
            </a:pPr>
            <a:r>
              <a:rPr lang="nl-BE" dirty="0"/>
              <a:t>Globale evaluatie van de veranderaanpak tot hiertoe:</a:t>
            </a:r>
          </a:p>
          <a:p>
            <a:r>
              <a:rPr lang="nl-BE" b="1" dirty="0"/>
              <a:t>Uiteenlopende belevingen </a:t>
            </a:r>
            <a:r>
              <a:rPr lang="nl-BE" dirty="0"/>
              <a:t>tussen vestigingen, tussen teams, tussen personen</a:t>
            </a:r>
          </a:p>
          <a:p>
            <a:endParaRPr lang="nl-BE" dirty="0"/>
          </a:p>
          <a:p>
            <a:endParaRPr lang="nl-BE" dirty="0"/>
          </a:p>
          <a:p>
            <a:endParaRPr lang="nl-BE" dirty="0"/>
          </a:p>
          <a:p>
            <a:endParaRPr lang="nl-BE" dirty="0"/>
          </a:p>
          <a:p>
            <a:r>
              <a:rPr lang="nl-BE" dirty="0"/>
              <a:t>Wat kon beter? </a:t>
            </a:r>
          </a:p>
          <a:p>
            <a:pPr lvl="1"/>
            <a:r>
              <a:rPr lang="nl-BE" dirty="0"/>
              <a:t>Timing: evenwicht vinden tussen te snel en te veel “gepalaver”</a:t>
            </a:r>
          </a:p>
          <a:p>
            <a:pPr lvl="1"/>
            <a:r>
              <a:rPr lang="nl-BE" dirty="0"/>
              <a:t>Rol van directeur tijdens verandering, in veranderteam</a:t>
            </a:r>
          </a:p>
          <a:p>
            <a:pPr lvl="1"/>
            <a:r>
              <a:rPr lang="nl-BE" dirty="0"/>
              <a:t>Communicatie en betrokkenheid</a:t>
            </a:r>
          </a:p>
          <a:p>
            <a:pPr lvl="1"/>
            <a:r>
              <a:rPr lang="nl-BE" dirty="0"/>
              <a:t>Opvolging en ondersteuning</a:t>
            </a:r>
          </a:p>
        </p:txBody>
      </p:sp>
      <p:graphicFrame>
        <p:nvGraphicFramePr>
          <p:cNvPr id="16" name="Table 15"/>
          <p:cNvGraphicFramePr>
            <a:graphicFrameLocks noGrp="1"/>
          </p:cNvGraphicFramePr>
          <p:nvPr>
            <p:extLst>
              <p:ext uri="{D42A27DB-BD31-4B8C-83A1-F6EECF244321}">
                <p14:modId xmlns:p14="http://schemas.microsoft.com/office/powerpoint/2010/main" val="4180584289"/>
              </p:ext>
            </p:extLst>
          </p:nvPr>
        </p:nvGraphicFramePr>
        <p:xfrm>
          <a:off x="1366548" y="2124819"/>
          <a:ext cx="5553000" cy="822960"/>
        </p:xfrm>
        <a:graphic>
          <a:graphicData uri="http://schemas.openxmlformats.org/drawingml/2006/table">
            <a:tbl>
              <a:tblPr firstRow="1" bandRow="1">
                <a:tableStyleId>{8799B23B-EC83-4686-B30A-512413B5E67A}</a:tableStyleId>
              </a:tblPr>
              <a:tblGrid>
                <a:gridCol w="1110600">
                  <a:extLst>
                    <a:ext uri="{9D8B030D-6E8A-4147-A177-3AD203B41FA5}">
                      <a16:colId xmlns:a16="http://schemas.microsoft.com/office/drawing/2014/main" val="309389305"/>
                    </a:ext>
                  </a:extLst>
                </a:gridCol>
                <a:gridCol w="1110600">
                  <a:extLst>
                    <a:ext uri="{9D8B030D-6E8A-4147-A177-3AD203B41FA5}">
                      <a16:colId xmlns:a16="http://schemas.microsoft.com/office/drawing/2014/main" val="2200914690"/>
                    </a:ext>
                  </a:extLst>
                </a:gridCol>
                <a:gridCol w="880475">
                  <a:extLst>
                    <a:ext uri="{9D8B030D-6E8A-4147-A177-3AD203B41FA5}">
                      <a16:colId xmlns:a16="http://schemas.microsoft.com/office/drawing/2014/main" val="2200258577"/>
                    </a:ext>
                  </a:extLst>
                </a:gridCol>
                <a:gridCol w="1340725">
                  <a:extLst>
                    <a:ext uri="{9D8B030D-6E8A-4147-A177-3AD203B41FA5}">
                      <a16:colId xmlns:a16="http://schemas.microsoft.com/office/drawing/2014/main" val="2810711247"/>
                    </a:ext>
                  </a:extLst>
                </a:gridCol>
                <a:gridCol w="1110600">
                  <a:extLst>
                    <a:ext uri="{9D8B030D-6E8A-4147-A177-3AD203B41FA5}">
                      <a16:colId xmlns:a16="http://schemas.microsoft.com/office/drawing/2014/main" val="984159351"/>
                    </a:ext>
                  </a:extLst>
                </a:gridCol>
              </a:tblGrid>
              <a:tr h="179291">
                <a:tc>
                  <a:txBody>
                    <a:bodyPr/>
                    <a:lstStyle/>
                    <a:p>
                      <a:pPr algn="ctr"/>
                      <a:r>
                        <a:rPr lang="nl-BE" sz="1400" dirty="0"/>
                        <a:t>MM</a:t>
                      </a:r>
                    </a:p>
                  </a:txBody>
                  <a:tcPr>
                    <a:solidFill>
                      <a:schemeClr val="bg2">
                        <a:lumMod val="95000"/>
                      </a:schemeClr>
                    </a:solidFill>
                  </a:tcPr>
                </a:tc>
                <a:tc>
                  <a:txBody>
                    <a:bodyPr/>
                    <a:lstStyle/>
                    <a:p>
                      <a:pPr algn="ctr"/>
                      <a:r>
                        <a:rPr lang="nl-BE" sz="1400" dirty="0"/>
                        <a:t>ME</a:t>
                      </a:r>
                    </a:p>
                  </a:txBody>
                  <a:tcPr>
                    <a:solidFill>
                      <a:schemeClr val="bg2">
                        <a:lumMod val="95000"/>
                      </a:schemeClr>
                    </a:solidFill>
                  </a:tcPr>
                </a:tc>
                <a:tc>
                  <a:txBody>
                    <a:bodyPr/>
                    <a:lstStyle/>
                    <a:p>
                      <a:pPr algn="ctr"/>
                      <a:r>
                        <a:rPr lang="nl-BE" sz="1400" dirty="0"/>
                        <a:t>A</a:t>
                      </a:r>
                    </a:p>
                  </a:txBody>
                  <a:tcPr>
                    <a:solidFill>
                      <a:schemeClr val="bg2">
                        <a:lumMod val="95000"/>
                      </a:schemeClr>
                    </a:solidFill>
                  </a:tcPr>
                </a:tc>
                <a:tc>
                  <a:txBody>
                    <a:bodyPr/>
                    <a:lstStyle/>
                    <a:p>
                      <a:pPr algn="ctr"/>
                      <a:r>
                        <a:rPr lang="nl-BE" sz="1400" dirty="0"/>
                        <a:t>D/P</a:t>
                      </a:r>
                    </a:p>
                  </a:txBody>
                  <a:tcPr>
                    <a:solidFill>
                      <a:schemeClr val="bg2">
                        <a:lumMod val="95000"/>
                      </a:schemeClr>
                    </a:solidFill>
                  </a:tcPr>
                </a:tc>
                <a:tc>
                  <a:txBody>
                    <a:bodyPr/>
                    <a:lstStyle/>
                    <a:p>
                      <a:pPr algn="ctr"/>
                      <a:r>
                        <a:rPr lang="nl-BE" sz="14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400" dirty="0">
                          <a:sym typeface="Wingdings" panose="05000000000000000000" pitchFamily="2" charset="2"/>
                        </a:rPr>
                        <a:t>Eerder negatief</a:t>
                      </a:r>
                      <a:endParaRPr lang="nl-BE" sz="1400" dirty="0"/>
                    </a:p>
                  </a:txBody>
                  <a:tcPr>
                    <a:solidFill>
                      <a:schemeClr val="bg2"/>
                    </a:solidFill>
                  </a:tcPr>
                </a:tc>
                <a:tc>
                  <a:txBody>
                    <a:bodyPr/>
                    <a:lstStyle/>
                    <a:p>
                      <a:pPr algn="ctr"/>
                      <a:r>
                        <a:rPr lang="nl-BE" sz="1400" dirty="0">
                          <a:sym typeface="Wingdings" panose="05000000000000000000" pitchFamily="2" charset="2"/>
                        </a:rPr>
                        <a:t>verdeeld</a:t>
                      </a:r>
                      <a:endParaRPr lang="nl-BE" sz="1400" dirty="0"/>
                    </a:p>
                  </a:txBody>
                  <a:tcPr>
                    <a:solidFill>
                      <a:schemeClr val="bg2"/>
                    </a:solidFill>
                  </a:tcPr>
                </a:tc>
                <a:tc>
                  <a:txBody>
                    <a:bodyPr/>
                    <a:lstStyle/>
                    <a:p>
                      <a:pPr algn="ctr"/>
                      <a:r>
                        <a:rPr lang="nl-BE" sz="1400" dirty="0">
                          <a:sym typeface="Wingdings" panose="05000000000000000000" pitchFamily="2" charset="2"/>
                        </a:rPr>
                        <a:t>verdeeld</a:t>
                      </a:r>
                      <a:endParaRPr lang="nl-BE" sz="1400" dirty="0"/>
                    </a:p>
                  </a:txBody>
                  <a:tcPr>
                    <a:solidFill>
                      <a:schemeClr val="bg2"/>
                    </a:solidFill>
                  </a:tcPr>
                </a:tc>
                <a:tc>
                  <a:txBody>
                    <a:bodyPr/>
                    <a:lstStyle/>
                    <a:p>
                      <a:pPr algn="ctr"/>
                      <a:r>
                        <a:rPr lang="nl-BE" sz="1400" dirty="0">
                          <a:sym typeface="Wingdings" panose="05000000000000000000" pitchFamily="2" charset="2"/>
                        </a:rPr>
                        <a:t>verdeeld</a:t>
                      </a:r>
                      <a:endParaRPr lang="nl-BE" sz="1400" dirty="0"/>
                    </a:p>
                  </a:txBody>
                  <a:tcPr>
                    <a:solidFill>
                      <a:schemeClr val="bg2"/>
                    </a:solidFill>
                  </a:tcPr>
                </a:tc>
                <a:tc>
                  <a:txBody>
                    <a:bodyPr/>
                    <a:lstStyle/>
                    <a:p>
                      <a:pPr algn="ctr"/>
                      <a:r>
                        <a:rPr lang="nl-BE" sz="1400" dirty="0">
                          <a:sym typeface="Wingdings" panose="05000000000000000000" pitchFamily="2" charset="2"/>
                        </a:rPr>
                        <a:t>Eerder negatief</a:t>
                      </a:r>
                      <a:endParaRPr lang="nl-BE" sz="14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542456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305755" y="158955"/>
          <a:ext cx="8809767" cy="3418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Afbeelding 6" descr="FS ster.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
        <p:nvSpPr>
          <p:cNvPr id="7" name="Striped Right Arrow 6"/>
          <p:cNvSpPr/>
          <p:nvPr/>
        </p:nvSpPr>
        <p:spPr>
          <a:xfrm>
            <a:off x="305755" y="978680"/>
            <a:ext cx="8809767" cy="452846"/>
          </a:xfrm>
          <a:prstGeom prst="stripedRightArrow">
            <a:avLst>
              <a:gd name="adj1" fmla="val 50000"/>
              <a:gd name="adj2" fmla="val 81579"/>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600" dirty="0">
                <a:solidFill>
                  <a:schemeClr val="bg2"/>
                </a:solidFill>
              </a:rPr>
              <a:t>“</a:t>
            </a:r>
            <a:r>
              <a:rPr lang="nl-BE" sz="1600" b="1" dirty="0">
                <a:solidFill>
                  <a:schemeClr val="bg2"/>
                </a:solidFill>
              </a:rPr>
              <a:t>HOE</a:t>
            </a:r>
            <a:r>
              <a:rPr lang="nl-BE" sz="1600" dirty="0">
                <a:solidFill>
                  <a:schemeClr val="bg2"/>
                </a:solidFill>
              </a:rPr>
              <a:t>” van verandering </a:t>
            </a:r>
            <a:r>
              <a:rPr lang="nl-BE" sz="1200" dirty="0">
                <a:solidFill>
                  <a:schemeClr val="bg2"/>
                </a:solidFill>
              </a:rPr>
              <a:t>(procesmatige factoren)</a:t>
            </a:r>
          </a:p>
        </p:txBody>
      </p:sp>
      <p:sp>
        <p:nvSpPr>
          <p:cNvPr id="9" name="Rectangle 8"/>
          <p:cNvSpPr/>
          <p:nvPr/>
        </p:nvSpPr>
        <p:spPr>
          <a:xfrm>
            <a:off x="313714" y="2412274"/>
            <a:ext cx="2762412" cy="2735989"/>
          </a:xfrm>
          <a:prstGeom prst="rect">
            <a:avLst/>
          </a:prstGeom>
          <a:solidFill>
            <a:srgbClr val="9FCED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182563" indent="-182563">
              <a:buFont typeface="Arial" panose="020B0604020202020204" pitchFamily="34" charset="0"/>
              <a:buChar char="•"/>
            </a:pPr>
            <a:r>
              <a:rPr lang="nl-BE" sz="1200" b="1" u="sng" dirty="0">
                <a:solidFill>
                  <a:schemeClr val="accent4"/>
                </a:solidFill>
              </a:rPr>
              <a:t>Veranderkoers</a:t>
            </a:r>
            <a:r>
              <a:rPr lang="nl-BE" sz="1200" b="1" dirty="0">
                <a:solidFill>
                  <a:schemeClr val="accent4"/>
                </a:solidFill>
              </a:rPr>
              <a:t>: </a:t>
            </a:r>
            <a:r>
              <a:rPr lang="nl-BE" sz="1100" dirty="0">
                <a:solidFill>
                  <a:schemeClr val="accent4"/>
                </a:solidFill>
              </a:rPr>
              <a:t>Duidelijke visie en richting van de verandering (wat + waarom) – </a:t>
            </a:r>
            <a:r>
              <a:rPr lang="nl-BE" sz="1100" u="sng" dirty="0">
                <a:solidFill>
                  <a:schemeClr val="accent4"/>
                </a:solidFill>
              </a:rPr>
              <a:t>emotionele</a:t>
            </a:r>
            <a:r>
              <a:rPr lang="nl-BE" sz="1100" dirty="0">
                <a:solidFill>
                  <a:schemeClr val="accent4"/>
                </a:solidFill>
              </a:rPr>
              <a:t> aanspreken</a:t>
            </a:r>
          </a:p>
          <a:p>
            <a:pPr marL="182563" indent="-182563">
              <a:buFont typeface="Arial" panose="020B0604020202020204" pitchFamily="34" charset="0"/>
              <a:buChar char="•"/>
            </a:pPr>
            <a:r>
              <a:rPr lang="nl-BE" sz="1200" b="1" u="sng" dirty="0">
                <a:solidFill>
                  <a:schemeClr val="accent4"/>
                </a:solidFill>
              </a:rPr>
              <a:t>Veranderteam</a:t>
            </a:r>
            <a:r>
              <a:rPr lang="nl-BE" sz="1200" b="1" dirty="0">
                <a:solidFill>
                  <a:schemeClr val="accent4"/>
                </a:solidFill>
              </a:rPr>
              <a:t> </a:t>
            </a:r>
          </a:p>
          <a:p>
            <a:pPr marL="182563" indent="-182563">
              <a:buFont typeface="Arial" panose="020B0604020202020204" pitchFamily="34" charset="0"/>
              <a:buChar char="•"/>
            </a:pPr>
            <a:r>
              <a:rPr lang="nl-BE" sz="1200" b="1" u="sng" dirty="0">
                <a:solidFill>
                  <a:schemeClr val="accent4"/>
                </a:solidFill>
              </a:rPr>
              <a:t>Timing</a:t>
            </a:r>
            <a:r>
              <a:rPr lang="nl-BE" sz="1200" b="1" dirty="0">
                <a:solidFill>
                  <a:schemeClr val="accent4"/>
                </a:solidFill>
              </a:rPr>
              <a:t> van de verandering (strategie): </a:t>
            </a:r>
            <a:r>
              <a:rPr lang="nl-BE" sz="1100" dirty="0">
                <a:solidFill>
                  <a:schemeClr val="accent4"/>
                </a:solidFill>
              </a:rPr>
              <a:t>Fasering, hoeveelheid verandering in specifieke periode &amp; beschikbare tijd voor iedere stap – verandering vraagt aanpassing &amp; dus tijd</a:t>
            </a:r>
            <a:endParaRPr lang="nl-BE" sz="1100" b="1" dirty="0">
              <a:solidFill>
                <a:schemeClr val="accent4"/>
              </a:solidFill>
            </a:endParaRPr>
          </a:p>
        </p:txBody>
      </p:sp>
      <p:sp>
        <p:nvSpPr>
          <p:cNvPr id="10" name="Rectangle 9"/>
          <p:cNvSpPr/>
          <p:nvPr/>
        </p:nvSpPr>
        <p:spPr>
          <a:xfrm>
            <a:off x="6628726" y="2412274"/>
            <a:ext cx="2166931" cy="2735989"/>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lang="nl-BE" sz="1200" b="1" u="sng" dirty="0">
                <a:solidFill>
                  <a:schemeClr val="accent2"/>
                </a:solidFill>
              </a:rPr>
              <a:t>Consolideer en ga door: </a:t>
            </a:r>
            <a:r>
              <a:rPr lang="nl-BE" sz="1100" dirty="0">
                <a:solidFill>
                  <a:schemeClr val="accent2"/>
                </a:solidFill>
              </a:rPr>
              <a:t>tussentijdse mijlpalen als voedingsbron voor bijsturing en nieuwe mijlpalen, noodzaak en reden voor verandering warm houden</a:t>
            </a:r>
          </a:p>
          <a:p>
            <a:pPr marL="171450" indent="-171450">
              <a:buFont typeface="Arial" panose="020B0604020202020204" pitchFamily="34" charset="0"/>
              <a:buChar char="•"/>
            </a:pPr>
            <a:r>
              <a:rPr lang="nl-BE" sz="1200" b="1" u="sng" dirty="0">
                <a:solidFill>
                  <a:schemeClr val="accent2"/>
                </a:solidFill>
              </a:rPr>
              <a:t>Nieuwe systeem vastleggen en afkloppen</a:t>
            </a:r>
            <a:endParaRPr lang="nl-BE" sz="1400" b="1" u="sng" dirty="0">
              <a:solidFill>
                <a:schemeClr val="accent2"/>
              </a:solidFill>
            </a:endParaRPr>
          </a:p>
        </p:txBody>
      </p:sp>
      <p:sp>
        <p:nvSpPr>
          <p:cNvPr id="11" name="Rectangle 10"/>
          <p:cNvSpPr/>
          <p:nvPr/>
        </p:nvSpPr>
        <p:spPr>
          <a:xfrm>
            <a:off x="3162170" y="2412274"/>
            <a:ext cx="3386676" cy="2735989"/>
          </a:xfrm>
          <a:prstGeom prst="rect">
            <a:avLst/>
          </a:prstGeom>
          <a:solidFill>
            <a:srgbClr val="AFF3DE"/>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nl-BE" sz="1200" b="1" u="sng" dirty="0">
                <a:solidFill>
                  <a:srgbClr val="00B050"/>
                </a:solidFill>
              </a:rPr>
              <a:t>Breed draagvlak </a:t>
            </a:r>
            <a:r>
              <a:rPr lang="nl-BE" sz="1100" dirty="0">
                <a:solidFill>
                  <a:srgbClr val="00B050"/>
                </a:solidFill>
              </a:rPr>
              <a:t>creëren door heldere en eerlijke communicatie, informatievoorziening en wederzijdse betrokkenheid</a:t>
            </a:r>
          </a:p>
          <a:p>
            <a:pPr marL="285750" indent="-285750">
              <a:buFont typeface="Arial" panose="020B0604020202020204" pitchFamily="34" charset="0"/>
              <a:buChar char="•"/>
            </a:pPr>
            <a:r>
              <a:rPr lang="nl-BE" sz="1200" b="1" u="sng" dirty="0">
                <a:solidFill>
                  <a:srgbClr val="00B050"/>
                </a:solidFill>
              </a:rPr>
              <a:t>Opvolging &amp; ondersteuning</a:t>
            </a:r>
            <a:r>
              <a:rPr lang="nl-BE" sz="1200" b="1" dirty="0">
                <a:solidFill>
                  <a:srgbClr val="00B050"/>
                </a:solidFill>
              </a:rPr>
              <a:t>: “</a:t>
            </a:r>
            <a:r>
              <a:rPr lang="nl-BE" sz="1100" dirty="0">
                <a:solidFill>
                  <a:srgbClr val="00B050"/>
                </a:solidFill>
              </a:rPr>
              <a:t>obstakels” observeren, willen begrijpen en aanpakken, belangrijke rol leiderschap, </a:t>
            </a:r>
            <a:r>
              <a:rPr lang="nl-BE" sz="1200" b="1" u="sng" dirty="0">
                <a:solidFill>
                  <a:srgbClr val="00B050"/>
                </a:solidFill>
              </a:rPr>
              <a:t>korte termijn doelen</a:t>
            </a:r>
            <a:r>
              <a:rPr lang="nl-BE" sz="1100" dirty="0">
                <a:solidFill>
                  <a:srgbClr val="00B050"/>
                </a:solidFill>
              </a:rPr>
              <a:t> stellen en tussentijdse successen vieren</a:t>
            </a:r>
          </a:p>
          <a:p>
            <a:pPr marL="285750" indent="-285750">
              <a:buFont typeface="Arial" panose="020B0604020202020204" pitchFamily="34" charset="0"/>
              <a:buChar char="•"/>
            </a:pPr>
            <a:r>
              <a:rPr lang="nl-BE" sz="1200" b="1" u="sng" dirty="0">
                <a:solidFill>
                  <a:srgbClr val="00B050"/>
                </a:solidFill>
              </a:rPr>
              <a:t>Spanningen t.g.v. verandering binnen </a:t>
            </a:r>
            <a:r>
              <a:rPr lang="nl-BE" sz="1100" dirty="0">
                <a:solidFill>
                  <a:srgbClr val="00B050"/>
                </a:solidFill>
              </a:rPr>
              <a:t>(onzekerheid, onduidelijkheid, lage betrokkenheid) </a:t>
            </a:r>
            <a:r>
              <a:rPr lang="nl-BE" sz="1200" b="1" u="sng" dirty="0">
                <a:solidFill>
                  <a:srgbClr val="00B050"/>
                </a:solidFill>
              </a:rPr>
              <a:t>en tussen teams </a:t>
            </a:r>
            <a:r>
              <a:rPr lang="nl-BE" sz="1100" dirty="0">
                <a:solidFill>
                  <a:srgbClr val="00B050"/>
                </a:solidFill>
              </a:rPr>
              <a:t>(té sterke teamfocus, eilandjes, competitie)</a:t>
            </a:r>
            <a:r>
              <a:rPr lang="nl-BE" sz="1200" b="1" dirty="0">
                <a:solidFill>
                  <a:srgbClr val="00B050"/>
                </a:solidFill>
              </a:rPr>
              <a:t> </a:t>
            </a:r>
            <a:r>
              <a:rPr lang="nl-BE" sz="1100" dirty="0">
                <a:solidFill>
                  <a:srgbClr val="00B050"/>
                </a:solidFill>
              </a:rPr>
              <a:t>erkennen, willen begrijpen en aanpakken</a:t>
            </a:r>
          </a:p>
          <a:p>
            <a:pPr marL="285750" indent="-285750">
              <a:buFont typeface="Arial" panose="020B0604020202020204" pitchFamily="34" charset="0"/>
              <a:buChar char="•"/>
            </a:pPr>
            <a:r>
              <a:rPr lang="nl-BE" sz="1200" b="1" u="sng" dirty="0">
                <a:solidFill>
                  <a:srgbClr val="00B050"/>
                </a:solidFill>
              </a:rPr>
              <a:t>Geloof in positieve toekomst voeden en bereidheid tot steun en inzet realiseren</a:t>
            </a:r>
          </a:p>
        </p:txBody>
      </p:sp>
      <p:sp>
        <p:nvSpPr>
          <p:cNvPr id="12" name="TextBox 11"/>
          <p:cNvSpPr txBox="1"/>
          <p:nvPr/>
        </p:nvSpPr>
        <p:spPr>
          <a:xfrm rot="16200000">
            <a:off x="-317554" y="1779345"/>
            <a:ext cx="911083" cy="215444"/>
          </a:xfrm>
          <a:prstGeom prst="rect">
            <a:avLst/>
          </a:prstGeom>
          <a:noFill/>
          <a:ln>
            <a:solidFill>
              <a:schemeClr val="accent2"/>
            </a:solidFill>
          </a:ln>
        </p:spPr>
        <p:txBody>
          <a:bodyPr wrap="square" rtlCol="0">
            <a:spAutoFit/>
          </a:bodyPr>
          <a:lstStyle/>
          <a:p>
            <a:r>
              <a:rPr lang="nl-BE" sz="800" dirty="0"/>
              <a:t>Kotter, 1996</a:t>
            </a:r>
          </a:p>
        </p:txBody>
      </p:sp>
      <p:sp>
        <p:nvSpPr>
          <p:cNvPr id="13" name="TextBox 12"/>
          <p:cNvSpPr txBox="1"/>
          <p:nvPr/>
        </p:nvSpPr>
        <p:spPr>
          <a:xfrm rot="16200000">
            <a:off x="-1216627" y="3667125"/>
            <a:ext cx="2725146" cy="215444"/>
          </a:xfrm>
          <a:prstGeom prst="rect">
            <a:avLst/>
          </a:prstGeom>
          <a:noFill/>
          <a:ln>
            <a:solidFill>
              <a:schemeClr val="accent2"/>
            </a:solidFill>
          </a:ln>
        </p:spPr>
        <p:txBody>
          <a:bodyPr wrap="square" rtlCol="0">
            <a:spAutoFit/>
          </a:bodyPr>
          <a:lstStyle/>
          <a:p>
            <a:r>
              <a:rPr lang="nl-BE" sz="800" dirty="0"/>
              <a:t>Werkman, Boonstra &amp; </a:t>
            </a:r>
            <a:r>
              <a:rPr lang="nl-BE" sz="800" dirty="0" err="1"/>
              <a:t>Bennebroeck</a:t>
            </a:r>
            <a:r>
              <a:rPr lang="nl-BE" sz="800" dirty="0"/>
              <a:t> Gravenhorst, 2001</a:t>
            </a:r>
          </a:p>
        </p:txBody>
      </p:sp>
      <p:sp>
        <p:nvSpPr>
          <p:cNvPr id="1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3. Procesmatige factoren (“hoe”)</a:t>
            </a:r>
            <a:endParaRPr lang="en-BE" sz="1800" dirty="0">
              <a:solidFill>
                <a:schemeClr val="accent1"/>
              </a:solidFill>
            </a:endParaRPr>
          </a:p>
        </p:txBody>
      </p:sp>
      <p:sp>
        <p:nvSpPr>
          <p:cNvPr id="2" name="Rectangle 1"/>
          <p:cNvSpPr/>
          <p:nvPr/>
        </p:nvSpPr>
        <p:spPr>
          <a:xfrm>
            <a:off x="305754" y="1358537"/>
            <a:ext cx="6243091" cy="3778883"/>
          </a:xfrm>
          <a:prstGeom prst="rect">
            <a:avLst/>
          </a:prstGeom>
          <a:noFill/>
          <a:ln w="38100">
            <a:solidFill>
              <a:schemeClr val="accent2"/>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dirty="0">
              <a:solidFill>
                <a:schemeClr val="bg2"/>
              </a:solidFill>
            </a:endParaRPr>
          </a:p>
        </p:txBody>
      </p:sp>
      <p:cxnSp>
        <p:nvCxnSpPr>
          <p:cNvPr id="5" name="Straight Arrow Connector 4"/>
          <p:cNvCxnSpPr/>
          <p:nvPr/>
        </p:nvCxnSpPr>
        <p:spPr>
          <a:xfrm flipH="1">
            <a:off x="6600931" y="705394"/>
            <a:ext cx="696852" cy="6291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7297783" y="491983"/>
            <a:ext cx="787395" cy="523220"/>
          </a:xfrm>
          <a:prstGeom prst="rect">
            <a:avLst/>
          </a:prstGeom>
          <a:noFill/>
          <a:ln w="28575">
            <a:solidFill>
              <a:schemeClr val="accent2"/>
            </a:solidFill>
          </a:ln>
        </p:spPr>
        <p:txBody>
          <a:bodyPr wrap="none" rtlCol="0">
            <a:spAutoFit/>
          </a:bodyPr>
          <a:lstStyle/>
          <a:p>
            <a:pPr algn="ctr"/>
            <a:r>
              <a:rPr lang="nl-BE" sz="1400" dirty="0"/>
              <a:t>Nodige </a:t>
            </a:r>
          </a:p>
          <a:p>
            <a:pPr algn="ctr"/>
            <a:r>
              <a:rPr lang="nl-BE" sz="1400" dirty="0"/>
              <a:t>focus</a:t>
            </a:r>
          </a:p>
        </p:txBody>
      </p:sp>
    </p:spTree>
    <p:extLst>
      <p:ext uri="{BB962C8B-B14F-4D97-AF65-F5344CB8AC3E}">
        <p14:creationId xmlns:p14="http://schemas.microsoft.com/office/powerpoint/2010/main" val="824564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1698810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3. Procesmatige factoren: </a:t>
            </a:r>
            <a:r>
              <a:rPr lang="nl-BE" sz="1800" dirty="0">
                <a:solidFill>
                  <a:schemeClr val="accent1"/>
                </a:solidFill>
              </a:rPr>
              <a:t>Veranderkoers (15)</a:t>
            </a:r>
            <a:endParaRPr lang="en-BE" sz="1800" dirty="0">
              <a:solidFill>
                <a:schemeClr val="accent1"/>
              </a:solidFill>
            </a:endParaRPr>
          </a:p>
        </p:txBody>
      </p:sp>
      <p:sp>
        <p:nvSpPr>
          <p:cNvPr id="8" name="TextBox 7"/>
          <p:cNvSpPr txBox="1"/>
          <p:nvPr/>
        </p:nvSpPr>
        <p:spPr>
          <a:xfrm>
            <a:off x="242866" y="999897"/>
            <a:ext cx="6507231"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15) Veranderkoers – duidelijke visie en richting: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285750" lvl="0" indent="-285750" defTabSz="685800">
              <a:buFont typeface="Arial" panose="020B0604020202020204" pitchFamily="34" charset="0"/>
              <a:buChar char="•"/>
              <a:defRPr/>
            </a:pPr>
            <a:r>
              <a:rPr lang="nl-BE" sz="1200" noProof="1">
                <a:solidFill>
                  <a:schemeClr val="accent2"/>
                </a:solidFill>
                <a:latin typeface="Calibri" panose="020F0502020204030204" pitchFamily="34" charset="0"/>
              </a:rPr>
              <a:t>Visie op basis van 3 vragen: (1) waarom bestaan we? (de betekenisvolle opdracht van onze organisatie), (2) waarvoor staan we? (onze waarden), (3) naar waar gaan we? (onze doelen, ambities en prioriteiten) </a:t>
            </a:r>
          </a:p>
          <a:p>
            <a:pPr marL="285750" indent="-285750" defTabSz="685800">
              <a:buFont typeface="Arial" panose="020B0604020202020204" pitchFamily="34" charset="0"/>
              <a:buChar char="•"/>
              <a:defRPr/>
            </a:pPr>
            <a:r>
              <a:rPr lang="nl-BE" sz="1200" noProof="1">
                <a:solidFill>
                  <a:schemeClr val="accent2"/>
                </a:solidFill>
                <a:latin typeface="Calibri" panose="020F0502020204030204" pitchFamily="34" charset="0"/>
              </a:rPr>
              <a:t>Visie als basis en toetsteen voor het ontwerpen (prototype en verfijning) én het mobiliiseren van mensen</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Globaal genomen zijn medewerkers goed vertrouwd met de verschillende kernprocessen, algemene VCLB-waarden, belang van gelijkgerichtheid en school- versus leerlingnabijheid, ...</a:t>
            </a: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Visie als basis en toetsteen voor het ontwerpen (prototype en verfijning) én het mobiliiseren van mensen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Belangrijke rol van de directeur, veranderteam, het ruimere verandermanagement (koepel, Flanders Synergy)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Valkuil: niet iedereen is mee, visie blijft te vaag, is niet AMORE genoeg</a:t>
            </a:r>
          </a:p>
          <a:p>
            <a:pPr marL="171450" lvl="0" indent="-171450" defTabSz="685800">
              <a:buFont typeface="Arial" panose="020B0604020202020204" pitchFamily="34" charset="0"/>
              <a:buChar char="•"/>
              <a:defRPr/>
            </a:pPr>
            <a:r>
              <a:rPr lang="nl-BE" sz="1200" noProof="1">
                <a:solidFill>
                  <a:schemeClr val="accent2"/>
                </a:solidFill>
                <a:latin typeface="Calibri" panose="020F0502020204030204" pitchFamily="34" charset="0"/>
              </a:rPr>
              <a:t>Citaten: </a:t>
            </a:r>
            <a:r>
              <a:rPr lang="nl-BE" sz="1200" i="1" noProof="1">
                <a:solidFill>
                  <a:schemeClr val="accent2"/>
                </a:solidFill>
                <a:latin typeface="Calibri" panose="020F0502020204030204" pitchFamily="34" charset="0"/>
              </a:rPr>
              <a:t>“Onduidelijke visie”; “Visie op concrete rollen mocht duidelijker”, “Ook al biedt directeur visie, niet iedereen biedt haar het nodige </a:t>
            </a:r>
            <a:r>
              <a:rPr lang="nl-BE" sz="1200" i="1" noProof="1">
                <a:solidFill>
                  <a:schemeClr val="accent2"/>
                </a:solidFill>
                <a:latin typeface="Calibri"/>
              </a:rPr>
              <a:t>mandaat”</a:t>
            </a:r>
            <a:endParaRPr kumimoji="0" lang="nl-BE" sz="1200" b="0" i="1" u="none" strike="noStrike" kern="1200" cap="none" spc="0" normalizeH="0" baseline="0" noProof="1">
              <a:ln>
                <a:noFill/>
              </a:ln>
              <a:solidFill>
                <a:schemeClr val="accent2"/>
              </a:solidFill>
              <a:effectLst/>
              <a:uLnTx/>
              <a:uFillTx/>
              <a:latin typeface="Calibri"/>
            </a:endParaRPr>
          </a:p>
        </p:txBody>
      </p:sp>
      <p:sp>
        <p:nvSpPr>
          <p:cNvPr id="12" name="Round Diagonal Corner Rectangle 30"/>
          <p:cNvSpPr/>
          <p:nvPr/>
        </p:nvSpPr>
        <p:spPr>
          <a:xfrm>
            <a:off x="545909" y="3927568"/>
            <a:ext cx="8311487" cy="116431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Praktijken: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Sommige directeurs expliciteren visie en koers regelmatig – blijven wijzen op de ‘dwang’ en ‘drang’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Daarnaast ook belangrijk oog te hebben voor huidige situatie.</a:t>
            </a:r>
          </a:p>
          <a:p>
            <a:pPr marL="171450" lvl="0" indent="-171450" defTabSz="685800">
              <a:buFont typeface="Arial" panose="020B0604020202020204" pitchFamily="34" charset="0"/>
              <a:buChar char="•"/>
              <a:defRPr/>
            </a:pPr>
            <a:r>
              <a:rPr lang="nl-BE" sz="1200" noProof="1">
                <a:solidFill>
                  <a:schemeClr val="accent2"/>
                </a:solidFill>
                <a:latin typeface="Calibri" panose="020F0502020204030204" pitchFamily="34" charset="0"/>
              </a:rPr>
              <a:t>Rol veranderteam &amp; opvolging </a:t>
            </a:r>
          </a:p>
          <a:p>
            <a:pPr marR="0" lvl="0" defTabSz="685800" rtl="0" eaLnBrk="1" fontAlgn="auto" latinLnBrk="0" hangingPunct="1">
              <a:lnSpc>
                <a:spcPct val="100000"/>
              </a:lnSpc>
              <a:spcBef>
                <a:spcPts val="0"/>
              </a:spcBef>
              <a:spcAft>
                <a:spcPts val="0"/>
              </a:spcAft>
              <a:buClrTx/>
              <a:buSzTx/>
              <a:tabLst/>
              <a:defRPr/>
            </a:pPr>
            <a:r>
              <a:rPr lang="nl-BE" sz="1200" noProof="1">
                <a:solidFill>
                  <a:schemeClr val="accent2"/>
                </a:solidFill>
                <a:latin typeface="Calibri" panose="020F0502020204030204" pitchFamily="34" charset="0"/>
              </a:rPr>
              <a:t>Bijkomende reflectie:</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Duidelijke en heldere koers is essentieel = toekomstbeeld</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Medewerkers dienen achter deze koers en visie te staan (intern draagvlak ) = cascade naar extern draagvlak</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panose="020F0502020204030204" pitchFamily="34" charset="0"/>
              </a:rPr>
              <a:t>Visie moet AMORE zijn: Ambitieus, Motiverend, Onderscheidend, Relevant en Echt/Eenvoudig– Niet enkel ratio, maar ook emo - Storytelling - Warm houden!</a:t>
            </a: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3033234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39048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3. Procesmatige factoren: </a:t>
            </a:r>
            <a:r>
              <a:rPr lang="nl-BE" sz="1800" dirty="0">
                <a:solidFill>
                  <a:schemeClr val="accent1"/>
                </a:solidFill>
              </a:rPr>
              <a:t>Veranderteam (16)</a:t>
            </a:r>
            <a:endParaRPr lang="en-BE" sz="1800" dirty="0">
              <a:solidFill>
                <a:schemeClr val="accent1"/>
              </a:solidFill>
            </a:endParaRPr>
          </a:p>
        </p:txBody>
      </p:sp>
      <p:sp>
        <p:nvSpPr>
          <p:cNvPr id="8" name="TextBox 7"/>
          <p:cNvSpPr txBox="1"/>
          <p:nvPr/>
        </p:nvSpPr>
        <p:spPr>
          <a:xfrm>
            <a:off x="242866" y="999897"/>
            <a:ext cx="453194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16) Veranderteam: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279033"/>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99784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nl-BE" sz="1200" noProof="1">
                <a:solidFill>
                  <a:schemeClr val="accent2"/>
                </a:solidFill>
                <a:latin typeface="Calibri"/>
              </a:rPr>
              <a:t>Bij aanvang: </a:t>
            </a:r>
            <a:r>
              <a:rPr lang="nl-BE" sz="1200" noProof="1">
                <a:solidFill>
                  <a:schemeClr val="accent2"/>
                </a:solidFill>
                <a:latin typeface="Calibri" panose="020F0502020204030204" pitchFamily="34" charset="0"/>
              </a:rPr>
              <a:t>een veranderteam samengesteld: vliegwiel, uitwerken van de ‘sprints’, organiseren van veranderfora, ...</a:t>
            </a:r>
          </a:p>
          <a:p>
            <a:pPr marL="0" marR="0" lvl="0" indent="0" defTabSz="685800" rtl="0" eaLnBrk="1" fontAlgn="auto" latinLnBrk="0" hangingPunct="1">
              <a:lnSpc>
                <a:spcPct val="100000"/>
              </a:lnSpc>
              <a:spcBef>
                <a:spcPts val="0"/>
              </a:spcBef>
              <a:spcAft>
                <a:spcPts val="0"/>
              </a:spcAft>
              <a:buClrTx/>
              <a:buSzTx/>
              <a:buFontTx/>
              <a:buNone/>
              <a:tabLst/>
              <a:defRPr/>
            </a:pPr>
            <a:endParaRPr lang="nl-BE" sz="300" noProof="1">
              <a:solidFill>
                <a:schemeClr val="accent2"/>
              </a:solidFill>
              <a:latin typeface="Calibri"/>
            </a:endParaRPr>
          </a:p>
          <a:p>
            <a:pPr marL="0" marR="0" lvl="0" indent="0" defTabSz="685800" rtl="0" eaLnBrk="1" fontAlgn="auto" latinLnBrk="0" hangingPunct="1">
              <a:lnSpc>
                <a:spcPct val="100000"/>
              </a:lnSpc>
              <a:spcBef>
                <a:spcPts val="0"/>
              </a:spcBef>
              <a:spcAft>
                <a:spcPts val="0"/>
              </a:spcAft>
              <a:buClrTx/>
              <a:buSzTx/>
              <a:buFontTx/>
              <a:buNone/>
              <a:tabLst/>
              <a:defRPr/>
            </a:pPr>
            <a:r>
              <a:rPr lang="nl-BE" sz="1200" noProof="1">
                <a:solidFill>
                  <a:schemeClr val="accent2"/>
                </a:solidFill>
                <a:latin typeface="Calibri"/>
              </a:rPr>
              <a:t>In de drie bevraagde centra werd het veranderteam intussen </a:t>
            </a:r>
            <a:r>
              <a:rPr lang="nl-BE" sz="1200" b="1" noProof="1">
                <a:solidFill>
                  <a:schemeClr val="accent2"/>
                </a:solidFill>
                <a:latin typeface="Calibri"/>
              </a:rPr>
              <a:t>opgeheven</a:t>
            </a:r>
            <a:r>
              <a:rPr lang="nl-BE" sz="1200" noProof="1">
                <a:solidFill>
                  <a:schemeClr val="accent2"/>
                </a:solidFill>
                <a:latin typeface="Calibri"/>
              </a:rPr>
              <a:t>: </a:t>
            </a:r>
            <a:r>
              <a:rPr lang="nl-BE" sz="1200" i="1" noProof="1">
                <a:solidFill>
                  <a:schemeClr val="accent2"/>
                </a:solidFill>
                <a:latin typeface="Calibri"/>
              </a:rPr>
              <a:t>“men was compleet op”, “hun taak zat er op”</a:t>
            </a:r>
            <a:r>
              <a:rPr lang="nl-BE" sz="1200" noProof="1">
                <a:solidFill>
                  <a:schemeClr val="accent2"/>
                </a:solidFill>
                <a:latin typeface="Calibri"/>
              </a:rPr>
              <a:t>. </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noProof="1">
                <a:solidFill>
                  <a:schemeClr val="accent2"/>
                </a:solidFill>
                <a:latin typeface="Calibri"/>
              </a:rPr>
              <a:t>Wel ondervonden de drie centra </a:t>
            </a:r>
            <a:r>
              <a:rPr lang="nl-BE" sz="1200" b="1" noProof="1">
                <a:solidFill>
                  <a:schemeClr val="accent2"/>
                </a:solidFill>
                <a:latin typeface="Calibri"/>
              </a:rPr>
              <a:t>de noodzaak van “continuïteit of opvolging van het veranderteam”</a:t>
            </a:r>
            <a:r>
              <a:rPr lang="nl-BE" sz="1200" noProof="1">
                <a:solidFill>
                  <a:schemeClr val="accent2"/>
                </a:solidFill>
                <a:latin typeface="Calibri"/>
              </a:rPr>
              <a:t>. Bijv. VCLB Aarschot: “eerste jaar na kanteling dachten we dat het TIA niet meer nodig was, maar dat bleek niet zo te zijn. Veel improvisatie was het gevolg”</a:t>
            </a:r>
            <a:endParaRPr kumimoji="0" lang="nl-BE" sz="1200" b="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528465"/>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Belang van </a:t>
            </a:r>
            <a:r>
              <a:rPr kumimoji="0" lang="nl-BE" sz="1200" b="1" i="0" u="none" strike="noStrike" kern="1200" cap="none" spc="0" normalizeH="0" baseline="0" noProof="1">
                <a:ln>
                  <a:noFill/>
                </a:ln>
                <a:solidFill>
                  <a:schemeClr val="accent2"/>
                </a:solidFill>
                <a:effectLst/>
                <a:uLnTx/>
                <a:uFillTx/>
                <a:latin typeface="Calibri"/>
              </a:rPr>
              <a:t>2-richtingsverkeer</a:t>
            </a:r>
            <a:r>
              <a:rPr kumimoji="0" lang="nl-BE" sz="1200" b="0" i="0" u="none" strike="noStrike" kern="1200" cap="none" spc="0" normalizeH="0" baseline="0" noProof="1">
                <a:ln>
                  <a:noFill/>
                </a:ln>
                <a:solidFill>
                  <a:schemeClr val="accent2"/>
                </a:solidFill>
                <a:effectLst/>
                <a:uLnTx/>
                <a:uFillTx/>
                <a:latin typeface="Calibri"/>
              </a:rPr>
              <a:t>: veranderteam versus werknemerrs</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Wederzijdse openheid</a:t>
            </a:r>
            <a:r>
              <a:rPr lang="nl-BE" sz="1200" noProof="1">
                <a:solidFill>
                  <a:schemeClr val="accent2"/>
                </a:solidFill>
                <a:latin typeface="Calibri"/>
              </a:rPr>
              <a:t>: geven &amp; nemen (cultuur!) </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Betrokkenheid van </a:t>
            </a:r>
            <a:r>
              <a:rPr kumimoji="0" lang="nl-BE" sz="1200" b="1" i="0" u="none" strike="noStrike" kern="1200" cap="none" spc="0" normalizeH="0" baseline="0" noProof="1">
                <a:ln>
                  <a:noFill/>
                </a:ln>
                <a:solidFill>
                  <a:schemeClr val="accent2"/>
                </a:solidFill>
                <a:effectLst/>
                <a:uLnTx/>
                <a:uFillTx/>
                <a:latin typeface="Calibri"/>
              </a:rPr>
              <a:t>directeur</a:t>
            </a:r>
            <a:r>
              <a:rPr kumimoji="0" lang="nl-BE" sz="1200" b="0" i="0" u="none" strike="noStrike" kern="1200" cap="none" spc="0" normalizeH="0" baseline="0" noProof="1">
                <a:ln>
                  <a:noFill/>
                </a:ln>
                <a:solidFill>
                  <a:schemeClr val="accent2"/>
                </a:solidFill>
                <a:effectLst/>
                <a:uLnTx/>
                <a:uFillTx/>
                <a:latin typeface="Calibri"/>
              </a:rPr>
              <a:t>?</a:t>
            </a:r>
            <a:r>
              <a:rPr kumimoji="0" lang="nl-BE" sz="1200" b="0" i="0" u="none" strike="noStrike" kern="1200" cap="none" spc="0" normalizeH="0" noProof="1">
                <a:ln>
                  <a:noFill/>
                </a:ln>
                <a:solidFill>
                  <a:schemeClr val="accent2"/>
                </a:solidFill>
                <a:effectLst/>
                <a:uLnTx/>
                <a:uFillTx/>
                <a:latin typeface="Calibri"/>
              </a:rPr>
              <a:t> </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Belasting veranderteam “men was op”</a:t>
            </a:r>
            <a:endParaRPr kumimoji="0" lang="nl-BE" sz="1200" b="0" i="0" u="none" strike="noStrike" kern="1200" cap="none" spc="0" normalizeH="0" baseline="0" noProof="1">
              <a:ln>
                <a:noFill/>
              </a:ln>
              <a:solidFill>
                <a:schemeClr val="accent2"/>
              </a:solidFill>
              <a:effectLst/>
              <a:uLnTx/>
              <a:uFillTx/>
              <a:latin typeface="Calibri"/>
            </a:endParaRP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Valkuil 1</a:t>
            </a:r>
            <a:r>
              <a:rPr lang="nl-BE" sz="1200" noProof="1">
                <a:solidFill>
                  <a:schemeClr val="accent2"/>
                </a:solidFill>
                <a:latin typeface="Calibri"/>
              </a:rPr>
              <a:t>: gevoel geen echte inspraak te hebben </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Valkuil 2: </a:t>
            </a:r>
            <a:r>
              <a:rPr lang="nl-BE" sz="1200" noProof="1">
                <a:solidFill>
                  <a:schemeClr val="accent2"/>
                </a:solidFill>
                <a:latin typeface="Calibri"/>
              </a:rPr>
              <a:t>grote afhankelijkheid van werknemers van de “trekkers” uit het veranderteam</a:t>
            </a:r>
            <a:endParaRPr lang="nl-BE" sz="1200" b="1"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endParaRPr lang="nl-BE" sz="1200" b="1"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Citaten: </a:t>
            </a:r>
            <a:r>
              <a:rPr lang="nl-BE" sz="1200" noProof="1">
                <a:solidFill>
                  <a:schemeClr val="accent2"/>
                </a:solidFill>
                <a:latin typeface="Calibri"/>
              </a:rPr>
              <a:t>“toch al beslist”</a:t>
            </a:r>
            <a:endParaRPr lang="nl-BE" sz="1200" b="1" noProof="1">
              <a:solidFill>
                <a:schemeClr val="accent2"/>
              </a:solidFill>
              <a:latin typeface="Calibri"/>
            </a:endParaRPr>
          </a:p>
        </p:txBody>
      </p:sp>
      <p:sp>
        <p:nvSpPr>
          <p:cNvPr id="12" name="Round Diagonal Corner Rectangle 30"/>
          <p:cNvSpPr/>
          <p:nvPr/>
        </p:nvSpPr>
        <p:spPr>
          <a:xfrm>
            <a:off x="545909" y="3779520"/>
            <a:ext cx="8311487" cy="129494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rPr>
              <a:t>Praktijken</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Kleine groepen vergroot mogelijke</a:t>
            </a:r>
            <a:r>
              <a:rPr kumimoji="0" lang="nl-BE" sz="1200" b="0" i="0" u="none" strike="noStrike" kern="1200" cap="none" spc="0" normalizeH="0" noProof="1">
                <a:ln>
                  <a:noFill/>
                </a:ln>
                <a:solidFill>
                  <a:schemeClr val="accent2"/>
                </a:solidFill>
                <a:effectLst/>
                <a:uLnTx/>
                <a:uFillTx/>
                <a:latin typeface="Calibri"/>
              </a:rPr>
              <a:t> interactie en FB </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Zowel</a:t>
            </a:r>
            <a:r>
              <a:rPr lang="nl-BE" sz="1200" noProof="1">
                <a:solidFill>
                  <a:schemeClr val="accent2"/>
                </a:solidFill>
                <a:latin typeface="Calibri"/>
              </a:rPr>
              <a:t> werknemers als scholen regelmatig betrekken (3x/s.j.)</a:t>
            </a:r>
            <a:endParaRPr kumimoji="0" lang="nl-BE" sz="1200" b="0" i="0" u="none" strike="noStrike" kern="1200" cap="none" spc="0" normalizeH="0" baseline="0" noProof="1">
              <a:ln>
                <a:noFill/>
              </a:ln>
              <a:solidFill>
                <a:schemeClr val="accent2"/>
              </a:solidFill>
              <a:effectLst/>
              <a:uLnTx/>
              <a:uFillTx/>
              <a:latin typeface="Calibri"/>
            </a:endParaRP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Wanneer wordt veranderteam opgeheven?</a:t>
            </a:r>
            <a:r>
              <a:rPr kumimoji="0" lang="nl-BE" sz="1200" b="0" i="0" u="none" strike="noStrike" kern="1200" cap="none" spc="0" normalizeH="0" noProof="1">
                <a:ln>
                  <a:noFill/>
                </a:ln>
                <a:solidFill>
                  <a:schemeClr val="accent2"/>
                </a:solidFill>
                <a:effectLst/>
                <a:uLnTx/>
                <a:uFillTx/>
                <a:latin typeface="Calibri"/>
              </a:rPr>
              <a:t> Belang van opvolging! (stuurgroep, groep van teamverantwoordelijken, voorzitters…)</a:t>
            </a:r>
            <a:br>
              <a:rPr kumimoji="0" lang="nl-BE" sz="1200" b="0" i="0" u="none" strike="noStrike" kern="1200" cap="none" spc="0" normalizeH="0" noProof="1">
                <a:ln>
                  <a:noFill/>
                </a:ln>
                <a:solidFill>
                  <a:schemeClr val="accent2"/>
                </a:solidFill>
                <a:effectLst/>
                <a:uLnTx/>
                <a:uFillTx/>
                <a:latin typeface="Calibri"/>
              </a:rPr>
            </a:br>
            <a:endParaRPr kumimoji="0" lang="nl-BE" sz="1200" b="0" i="0" u="none" strike="noStrike" kern="1200" cap="none" spc="0" normalizeH="0" noProof="1">
              <a:ln>
                <a:noFill/>
              </a:ln>
              <a:solidFill>
                <a:schemeClr val="accent2"/>
              </a:solidFill>
              <a:effectLst/>
              <a:uLnTx/>
              <a:uFillTx/>
              <a:latin typeface="Calibri"/>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Bijkomende reflectie:</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Minimale betrokkenheid van directeur waarborgen</a:t>
            </a:r>
          </a:p>
          <a:p>
            <a:pPr marL="285750" indent="-285750" defTabSz="685800">
              <a:buFont typeface="Arial" panose="020B0604020202020204" pitchFamily="34" charset="0"/>
              <a:buChar char="•"/>
              <a:defRPr/>
            </a:pPr>
            <a:r>
              <a:rPr lang="nl-BE" sz="1200" noProof="1">
                <a:solidFill>
                  <a:schemeClr val="accent2"/>
                </a:solidFill>
                <a:latin typeface="Calibri"/>
              </a:rPr>
              <a:t>Gezamenlijk doel en gedeelde verantwoordelijkheid blijvend voorop stellen naar werknemers (afhankelijkheid vermijden)</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0" i="0" u="none" strike="noStrike" kern="1200" cap="none" spc="0" normalizeH="0" baseline="0" noProof="1">
                <a:ln>
                  <a:noFill/>
                </a:ln>
                <a:solidFill>
                  <a:schemeClr val="accent2"/>
                </a:solidFill>
                <a:effectLst/>
                <a:uLnTx/>
                <a:uFillTx/>
                <a:latin typeface="Calibri"/>
              </a:rPr>
              <a:t>Juiste</a:t>
            </a:r>
            <a:r>
              <a:rPr kumimoji="0" lang="nl-BE" sz="1200" b="0" i="0" u="none" strike="noStrike" kern="1200" cap="none" spc="0" normalizeH="0" noProof="1">
                <a:ln>
                  <a:noFill/>
                </a:ln>
                <a:solidFill>
                  <a:schemeClr val="accent2"/>
                </a:solidFill>
                <a:effectLst/>
                <a:uLnTx/>
                <a:uFillTx/>
                <a:latin typeface="Calibri"/>
              </a:rPr>
              <a:t> mensen in VT schept vertrouwen: leiderschaps- en communicatievermogen, management-vaardigheden, brede deskundigheid, geloofwaardigheid</a:t>
            </a:r>
            <a:endParaRPr kumimoji="0" lang="nl-BE" sz="1200" b="0" i="0" u="none" strike="noStrike" kern="1200" cap="none" spc="0" normalizeH="0" baseline="0" noProof="1">
              <a:ln>
                <a:noFill/>
              </a:ln>
              <a:solidFill>
                <a:schemeClr val="accent2"/>
              </a:solidFill>
              <a:effectLst/>
              <a:uLnTx/>
              <a:uFillTx/>
              <a:latin typeface="Calibri"/>
            </a:endParaRPr>
          </a:p>
        </p:txBody>
      </p:sp>
      <p:sp>
        <p:nvSpPr>
          <p:cNvPr id="13" name="TextBox 12"/>
          <p:cNvSpPr txBox="1"/>
          <p:nvPr/>
        </p:nvSpPr>
        <p:spPr>
          <a:xfrm>
            <a:off x="242866" y="3547073"/>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nvPr>
        </p:nvGraphicFramePr>
        <p:xfrm>
          <a:off x="6750098" y="568331"/>
          <a:ext cx="2306815" cy="731520"/>
        </p:xfrm>
        <a:graphic>
          <a:graphicData uri="http://schemas.openxmlformats.org/drawingml/2006/table">
            <a:tbl>
              <a:tblPr firstRow="1" bandRow="1">
                <a:tableStyleId>{8799B23B-EC83-4686-B30A-512413B5E67A}</a:tableStyleId>
              </a:tblPr>
              <a:tblGrid>
                <a:gridCol w="384469">
                  <a:extLst>
                    <a:ext uri="{9D8B030D-6E8A-4147-A177-3AD203B41FA5}">
                      <a16:colId xmlns:a16="http://schemas.microsoft.com/office/drawing/2014/main" val="478303376"/>
                    </a:ext>
                  </a:extLst>
                </a:gridCol>
                <a:gridCol w="384469">
                  <a:extLst>
                    <a:ext uri="{9D8B030D-6E8A-4147-A177-3AD203B41FA5}">
                      <a16:colId xmlns:a16="http://schemas.microsoft.com/office/drawing/2014/main" val="309389305"/>
                    </a:ext>
                  </a:extLst>
                </a:gridCol>
                <a:gridCol w="384469">
                  <a:extLst>
                    <a:ext uri="{9D8B030D-6E8A-4147-A177-3AD203B41FA5}">
                      <a16:colId xmlns:a16="http://schemas.microsoft.com/office/drawing/2014/main" val="2200914690"/>
                    </a:ext>
                  </a:extLst>
                </a:gridCol>
                <a:gridCol w="304805">
                  <a:extLst>
                    <a:ext uri="{9D8B030D-6E8A-4147-A177-3AD203B41FA5}">
                      <a16:colId xmlns:a16="http://schemas.microsoft.com/office/drawing/2014/main" val="2200258577"/>
                    </a:ext>
                  </a:extLst>
                </a:gridCol>
                <a:gridCol w="464134">
                  <a:extLst>
                    <a:ext uri="{9D8B030D-6E8A-4147-A177-3AD203B41FA5}">
                      <a16:colId xmlns:a16="http://schemas.microsoft.com/office/drawing/2014/main" val="2810711247"/>
                    </a:ext>
                  </a:extLst>
                </a:gridCol>
                <a:gridCol w="384469">
                  <a:extLst>
                    <a:ext uri="{9D8B030D-6E8A-4147-A177-3AD203B41FA5}">
                      <a16:colId xmlns:a16="http://schemas.microsoft.com/office/drawing/2014/main" val="984159351"/>
                    </a:ext>
                  </a:extLst>
                </a:gridCol>
              </a:tblGrid>
              <a:tr h="186031">
                <a:tc>
                  <a:txBody>
                    <a:bodyPr/>
                    <a:lstStyle/>
                    <a:p>
                      <a:pPr algn="ctr"/>
                      <a:endParaRPr lang="nl-BE" sz="1000" dirty="0"/>
                    </a:p>
                  </a:txBody>
                  <a:tcPr>
                    <a:solidFill>
                      <a:schemeClr val="bg2">
                        <a:lumMod val="95000"/>
                      </a:schemeClr>
                    </a:solidFill>
                  </a:tcPr>
                </a:tc>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86031">
                <a:tc>
                  <a:txBody>
                    <a:bodyPr/>
                    <a:lstStyle/>
                    <a:p>
                      <a:pPr algn="ctr"/>
                      <a:r>
                        <a:rPr lang="nl-BE" sz="1000" dirty="0"/>
                        <a:t>VT</a:t>
                      </a:r>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r h="186031">
                <a:tc>
                  <a:txBody>
                    <a:bodyPr/>
                    <a:lstStyle/>
                    <a:p>
                      <a:pPr algn="ctr"/>
                      <a:r>
                        <a:rPr lang="nl-BE" sz="1000" dirty="0"/>
                        <a:t>LG</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3851787479"/>
                  </a:ext>
                </a:extLst>
              </a:tr>
            </a:tbl>
          </a:graphicData>
        </a:graphic>
      </p:graphicFrame>
    </p:spTree>
    <p:extLst>
      <p:ext uri="{BB962C8B-B14F-4D97-AF65-F5344CB8AC3E}">
        <p14:creationId xmlns:p14="http://schemas.microsoft.com/office/powerpoint/2010/main" val="3871929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3. Procesmatige factoren: </a:t>
            </a:r>
            <a:r>
              <a:rPr lang="nl-BE" sz="1800" dirty="0">
                <a:solidFill>
                  <a:schemeClr val="accent1"/>
                </a:solidFill>
              </a:rPr>
              <a:t>Timing (17)</a:t>
            </a:r>
            <a:endParaRPr lang="en-BE" sz="1800" dirty="0">
              <a:solidFill>
                <a:schemeClr val="accent1"/>
              </a:solidFill>
            </a:endParaRPr>
          </a:p>
        </p:txBody>
      </p:sp>
      <p:sp>
        <p:nvSpPr>
          <p:cNvPr id="8" name="TextBox 7"/>
          <p:cNvSpPr txBox="1"/>
          <p:nvPr/>
        </p:nvSpPr>
        <p:spPr>
          <a:xfrm>
            <a:off x="242866" y="947643"/>
            <a:ext cx="5315429"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17) Timing: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279033"/>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177562"/>
            <a:ext cx="8311487" cy="1153725"/>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Timing:</a:t>
            </a:r>
            <a:r>
              <a:rPr kumimoji="0" lang="nl-BE" sz="1200" b="1" i="0" u="none" strike="noStrike" kern="1200" cap="none" spc="0" normalizeH="0" noProof="1">
                <a:ln>
                  <a:noFill/>
                </a:ln>
                <a:solidFill>
                  <a:schemeClr val="accent2"/>
                </a:solidFill>
                <a:effectLst/>
                <a:uLnTx/>
                <a:uFillTx/>
                <a:latin typeface="Calibri"/>
                <a:ea typeface="+mn-ea"/>
                <a:cs typeface="+mn-cs"/>
              </a:rPr>
              <a:t> </a:t>
            </a:r>
            <a:r>
              <a:rPr kumimoji="0" lang="nl-BE" sz="1200" i="0" u="none" strike="noStrike" kern="1200" cap="none" spc="0" normalizeH="0" noProof="1">
                <a:ln>
                  <a:noFill/>
                </a:ln>
                <a:solidFill>
                  <a:schemeClr val="accent2"/>
                </a:solidFill>
                <a:effectLst/>
                <a:uLnTx/>
                <a:uFillTx/>
                <a:latin typeface="Calibri"/>
                <a:ea typeface="+mn-ea"/>
                <a:cs typeface="+mn-cs"/>
              </a:rPr>
              <a:t>(1) fasering, (2) hoeveelheid verandering in een specifieke periode en (3) beschikbare tijd per stap</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Ervaringen zijn </a:t>
            </a:r>
            <a:r>
              <a:rPr lang="nl-BE" sz="1200" b="1" noProof="1">
                <a:solidFill>
                  <a:schemeClr val="accent2"/>
                </a:solidFill>
                <a:latin typeface="Calibri"/>
              </a:rPr>
              <a:t>verdeeld, eerder negatief</a:t>
            </a:r>
            <a:endParaRPr lang="nl-BE" sz="1200" b="1" baseline="0"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r>
              <a:rPr lang="nl-BE" sz="1200" b="1" baseline="0" noProof="1">
                <a:solidFill>
                  <a:schemeClr val="accent2"/>
                </a:solidFill>
                <a:latin typeface="Calibri"/>
              </a:rPr>
              <a:t>Citaten:</a:t>
            </a:r>
            <a:r>
              <a:rPr lang="nl-BE" sz="1200" b="1" noProof="1">
                <a:solidFill>
                  <a:schemeClr val="accent2"/>
                </a:solidFill>
                <a:latin typeface="Calibri"/>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ML: “te snel”, “een</a:t>
            </a:r>
            <a:r>
              <a:rPr kumimoji="0" lang="nl-BE" sz="1200" i="0" u="none" strike="noStrike" kern="1200" cap="none" spc="0" normalizeH="0" noProof="1">
                <a:ln>
                  <a:noFill/>
                </a:ln>
                <a:solidFill>
                  <a:schemeClr val="accent2"/>
                </a:solidFill>
                <a:effectLst/>
                <a:uLnTx/>
                <a:uFillTx/>
                <a:latin typeface="Calibri"/>
                <a:ea typeface="+mn-ea"/>
                <a:cs typeface="+mn-cs"/>
              </a:rPr>
              <a:t> betere voorbereiding was beter geweest alsook betere afstemming tussen de teams”</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A: “het</a:t>
            </a:r>
            <a:r>
              <a:rPr kumimoji="0" lang="nl-BE" sz="1200" i="0" u="none" strike="noStrike" kern="1200" cap="none" spc="0" normalizeH="0" noProof="1">
                <a:ln>
                  <a:noFill/>
                </a:ln>
                <a:solidFill>
                  <a:schemeClr val="accent2"/>
                </a:solidFill>
                <a:effectLst/>
                <a:uLnTx/>
                <a:uFillTx/>
                <a:latin typeface="Calibri"/>
                <a:ea typeface="+mn-ea"/>
                <a:cs typeface="+mn-cs"/>
              </a:rPr>
              <a:t> is allemaal heel snel gegaan, het is nu even genoeg geweest – nood aan rust</a:t>
            </a:r>
            <a:r>
              <a:rPr kumimoji="0" lang="nl-BE" sz="1200" i="0" u="none" strike="noStrike" kern="1200" cap="none" spc="0" normalizeH="0" baseline="0" noProof="1">
                <a:ln>
                  <a:noFill/>
                </a:ln>
                <a:solidFill>
                  <a:schemeClr val="accent2"/>
                </a:solidFill>
                <a:effectLst/>
                <a:uLnTx/>
                <a:uFillTx/>
                <a:latin typeface="Calibri"/>
                <a:ea typeface="+mn-ea"/>
                <a:cs typeface="+mn-cs"/>
              </a:rPr>
              <a:t>”, “veel veranderingen tegelijkertijd,</a:t>
            </a:r>
            <a:r>
              <a:rPr kumimoji="0" lang="nl-BE" sz="1200" i="0" u="none" strike="noStrike" kern="1200" cap="none" spc="0" normalizeH="0" noProof="1">
                <a:ln>
                  <a:noFill/>
                </a:ln>
                <a:solidFill>
                  <a:schemeClr val="accent2"/>
                </a:solidFill>
                <a:effectLst/>
                <a:uLnTx/>
                <a:uFillTx/>
                <a:latin typeface="Calibri"/>
                <a:ea typeface="+mn-ea"/>
                <a:cs typeface="+mn-cs"/>
              </a:rPr>
              <a:t> het stopt nooit”, “lang, intensief en toch te snel”</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N: “erg veel</a:t>
            </a:r>
            <a:r>
              <a:rPr lang="nl-BE" sz="1200" noProof="1">
                <a:solidFill>
                  <a:schemeClr val="accent2"/>
                </a:solidFill>
                <a:latin typeface="Calibri"/>
              </a:rPr>
              <a:t> tijd gekropen in medewerkers op eenzelfde lijn te krijgen”, “veel maandagen aan besteed”, “betere voorbereiding mocht om onzekerheid te reduceren”</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537175"/>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ctr"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Ctue veranderingen </a:t>
            </a:r>
            <a:r>
              <a:rPr lang="nl-BE" sz="1200" noProof="1">
                <a:solidFill>
                  <a:schemeClr val="accent2"/>
                </a:solidFill>
                <a:latin typeface="Calibri"/>
              </a:rPr>
              <a:t>in het onderwijslandschap komen erbij</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Onduidelijkheid</a:t>
            </a:r>
            <a:r>
              <a:rPr lang="nl-BE" sz="1200" noProof="1">
                <a:solidFill>
                  <a:schemeClr val="accent2"/>
                </a:solidFill>
                <a:latin typeface="Calibri"/>
              </a:rPr>
              <a:t> omtrent veranderkoers &amp; persoonlijke rolinvulling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Nood aan goede voorbereiding (ML + N): welke rol, </a:t>
            </a:r>
            <a:br>
              <a:rPr lang="nl-BE" sz="1200" noProof="1">
                <a:solidFill>
                  <a:schemeClr val="accent2"/>
                </a:solidFill>
                <a:latin typeface="Calibri"/>
              </a:rPr>
            </a:br>
            <a:r>
              <a:rPr lang="nl-BE" sz="1200" noProof="1">
                <a:solidFill>
                  <a:schemeClr val="accent2"/>
                </a:solidFill>
                <a:latin typeface="Calibri"/>
              </a:rPr>
              <a:t>rolinvulling,  welk team,…</a:t>
            </a: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Valkuil 1: </a:t>
            </a:r>
            <a:r>
              <a:rPr lang="nl-BE" sz="1200" noProof="1">
                <a:solidFill>
                  <a:schemeClr val="accent2"/>
                </a:solidFill>
                <a:latin typeface="Calibri"/>
              </a:rPr>
              <a:t>Verandermoeheid</a:t>
            </a:r>
          </a:p>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Valkuil 2:</a:t>
            </a:r>
            <a:r>
              <a:rPr kumimoji="0" lang="nl-BE" sz="1200" b="1" i="0" u="none" strike="noStrike" kern="1200" cap="none" spc="0" normalizeH="0" noProof="1">
                <a:ln>
                  <a:noFill/>
                </a:ln>
                <a:solidFill>
                  <a:schemeClr val="accent2"/>
                </a:solidFill>
                <a:effectLst/>
                <a:uLnTx/>
                <a:uFillTx/>
                <a:latin typeface="Calibri"/>
                <a:ea typeface="+mn-ea"/>
                <a:cs typeface="+mn-cs"/>
              </a:rPr>
              <a:t> </a:t>
            </a:r>
            <a:r>
              <a:rPr kumimoji="0" lang="nl-BE" sz="1200" i="0" u="none" strike="noStrike" kern="1200" cap="none" spc="0" normalizeH="0" noProof="1">
                <a:ln>
                  <a:noFill/>
                </a:ln>
                <a:solidFill>
                  <a:schemeClr val="accent2"/>
                </a:solidFill>
                <a:effectLst/>
                <a:uLnTx/>
                <a:uFillTx/>
                <a:latin typeface="Calibri"/>
                <a:ea typeface="+mn-ea"/>
                <a:cs typeface="+mn-cs"/>
              </a:rPr>
              <a:t>Onvoldoende tijd om nieuwe systeem eigen te maken (ML) </a:t>
            </a: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Valkuil 3: </a:t>
            </a:r>
            <a:r>
              <a:rPr lang="nl-BE" sz="1200" noProof="1">
                <a:solidFill>
                  <a:schemeClr val="accent2"/>
                </a:solidFill>
                <a:latin typeface="Calibri"/>
              </a:rPr>
              <a:t>Onvoldoende ruimte, mandaat of tijd voor bijsturing</a:t>
            </a:r>
            <a:endParaRPr kumimoji="0" lang="nl-BE" sz="1200" b="1" i="0" u="none" strike="noStrike" kern="1200" cap="none" spc="0" normalizeH="0" noProof="1">
              <a:ln>
                <a:noFill/>
              </a:ln>
              <a:solidFill>
                <a:schemeClr val="accent2"/>
              </a:solidFill>
              <a:effectLst/>
              <a:uLnTx/>
              <a:uFillTx/>
              <a:latin typeface="Calibri"/>
              <a:ea typeface="+mn-ea"/>
              <a:cs typeface="+mn-cs"/>
            </a:endParaRPr>
          </a:p>
        </p:txBody>
      </p:sp>
      <p:sp>
        <p:nvSpPr>
          <p:cNvPr id="12" name="Round Diagonal Corner Rectangle 30"/>
          <p:cNvSpPr/>
          <p:nvPr/>
        </p:nvSpPr>
        <p:spPr>
          <a:xfrm>
            <a:off x="545909" y="3830381"/>
            <a:ext cx="8311487" cy="1317882"/>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defTabSz="685800">
              <a:defRPr/>
            </a:pPr>
            <a:r>
              <a:rPr lang="nl-BE" sz="1200" b="1" noProof="1">
                <a:solidFill>
                  <a:schemeClr val="accent2"/>
                </a:solidFill>
                <a:latin typeface="Calibri"/>
              </a:rPr>
              <a:t>Praktijken: </a:t>
            </a:r>
            <a:r>
              <a:rPr lang="nl-BE" sz="1200" noProof="1">
                <a:solidFill>
                  <a:schemeClr val="accent2"/>
                </a:solidFill>
                <a:latin typeface="Calibri"/>
              </a:rPr>
              <a:t>veranderingen even </a:t>
            </a:r>
            <a:r>
              <a:rPr lang="nl-BE" sz="1200" b="1" noProof="1">
                <a:solidFill>
                  <a:schemeClr val="accent2"/>
                </a:solidFill>
                <a:latin typeface="Calibri"/>
              </a:rPr>
              <a:t>“on hold” </a:t>
            </a:r>
            <a:r>
              <a:rPr lang="nl-BE" sz="1200" noProof="1">
                <a:solidFill>
                  <a:schemeClr val="accent2"/>
                </a:solidFill>
                <a:latin typeface="Calibri"/>
              </a:rPr>
              <a:t>(A en N)</a:t>
            </a:r>
            <a:endParaRPr lang="nl-BE" sz="1200" b="1" noProof="1">
              <a:solidFill>
                <a:schemeClr val="accent2"/>
              </a:solidFill>
              <a:latin typeface="Calibri"/>
            </a:endParaRPr>
          </a:p>
          <a:p>
            <a:pPr defTabSz="685800">
              <a:defRPr/>
            </a:pPr>
            <a:r>
              <a:rPr lang="nl-BE" sz="1200" b="1" noProof="1">
                <a:solidFill>
                  <a:schemeClr val="accent2"/>
                </a:solidFill>
                <a:latin typeface="Calibri"/>
              </a:rPr>
              <a:t>Ter reflectie</a:t>
            </a:r>
          </a:p>
          <a:p>
            <a:pPr defTabSz="685800">
              <a:defRPr/>
            </a:pPr>
            <a:r>
              <a:rPr lang="nl-BE" sz="1200" noProof="1">
                <a:solidFill>
                  <a:schemeClr val="accent2"/>
                </a:solidFill>
                <a:latin typeface="Calibri"/>
              </a:rPr>
              <a:t>Verandering vraagt tijd, energie en aanpassingsvermogen om zich nieuwe gedragingen, waarden en normen eigen te maken</a:t>
            </a:r>
          </a:p>
          <a:p>
            <a:pPr marL="171450" indent="-171450" defTabSz="685800">
              <a:buFont typeface="Arial" panose="020B0604020202020204" pitchFamily="34" charset="0"/>
              <a:buChar char="•"/>
              <a:defRPr/>
            </a:pPr>
            <a:r>
              <a:rPr lang="nl-BE" sz="1200" noProof="1">
                <a:solidFill>
                  <a:schemeClr val="accent2"/>
                </a:solidFill>
                <a:latin typeface="Calibri"/>
              </a:rPr>
              <a:t>Duidelijke </a:t>
            </a:r>
            <a:r>
              <a:rPr lang="nl-BE" sz="1200" b="1" noProof="1">
                <a:solidFill>
                  <a:schemeClr val="accent2"/>
                </a:solidFill>
                <a:latin typeface="Calibri"/>
              </a:rPr>
              <a:t>fasering</a:t>
            </a:r>
            <a:r>
              <a:rPr lang="nl-BE" sz="1200" noProof="1">
                <a:solidFill>
                  <a:schemeClr val="accent2"/>
                </a:solidFill>
                <a:latin typeface="Calibri"/>
              </a:rPr>
              <a:t> van veranderstappen? </a:t>
            </a:r>
            <a:r>
              <a:rPr lang="nl-BE" sz="1200" b="1" noProof="1">
                <a:solidFill>
                  <a:schemeClr val="accent2"/>
                </a:solidFill>
                <a:latin typeface="Calibri"/>
              </a:rPr>
              <a:t>Voorbereiding!</a:t>
            </a:r>
          </a:p>
          <a:p>
            <a:pPr marL="171450" indent="-171450" defTabSz="685800">
              <a:buFont typeface="Arial" panose="020B0604020202020204" pitchFamily="34" charset="0"/>
              <a:buChar char="•"/>
              <a:defRPr/>
            </a:pPr>
            <a:r>
              <a:rPr lang="nl-BE" sz="1200" b="1" noProof="1">
                <a:solidFill>
                  <a:schemeClr val="accent2"/>
                </a:solidFill>
                <a:latin typeface="Calibri"/>
              </a:rPr>
              <a:t>Veel veranderingen tegelijkertijd </a:t>
            </a:r>
            <a:r>
              <a:rPr lang="nl-BE" sz="1200" b="1" noProof="1">
                <a:solidFill>
                  <a:schemeClr val="accent2"/>
                </a:solidFill>
                <a:latin typeface="Calibri" panose="020F0502020204030204" pitchFamily="34" charset="0"/>
              </a:rPr>
              <a:t>te vermijden</a:t>
            </a:r>
            <a:endParaRPr lang="nl-BE" sz="1200" b="1" noProof="1">
              <a:solidFill>
                <a:schemeClr val="accent2"/>
              </a:solidFill>
              <a:latin typeface="Calibri"/>
            </a:endParaRPr>
          </a:p>
          <a:p>
            <a:pPr marL="628650" lvl="1" indent="-171450" defTabSz="685800">
              <a:buFont typeface="Arial" panose="020B0604020202020204" pitchFamily="34" charset="0"/>
              <a:buChar char="•"/>
              <a:defRPr/>
            </a:pPr>
            <a:r>
              <a:rPr lang="nl-BE" sz="1200" noProof="1">
                <a:solidFill>
                  <a:schemeClr val="accent2"/>
                </a:solidFill>
                <a:latin typeface="Calibri"/>
              </a:rPr>
              <a:t>“</a:t>
            </a:r>
            <a:r>
              <a:rPr lang="nl-BE" sz="1200" b="1" noProof="1">
                <a:solidFill>
                  <a:schemeClr val="accent2"/>
                </a:solidFill>
                <a:latin typeface="Calibri"/>
              </a:rPr>
              <a:t>effectieve visie</a:t>
            </a:r>
            <a:r>
              <a:rPr lang="nl-BE" sz="1200" noProof="1">
                <a:solidFill>
                  <a:schemeClr val="accent2"/>
                </a:solidFill>
                <a:latin typeface="Calibri"/>
              </a:rPr>
              <a:t>”: voldoende flexibel gegeven afhankelijkheid van onderwijslandschap?</a:t>
            </a:r>
          </a:p>
          <a:p>
            <a:pPr marL="628650" lvl="1" indent="-171450" defTabSz="685800">
              <a:buFont typeface="Arial" panose="020B0604020202020204" pitchFamily="34" charset="0"/>
              <a:buChar char="•"/>
              <a:defRPr/>
            </a:pPr>
            <a:r>
              <a:rPr lang="nl-BE" sz="1200" b="1" noProof="1">
                <a:solidFill>
                  <a:schemeClr val="accent2"/>
                </a:solidFill>
                <a:latin typeface="Calibri"/>
              </a:rPr>
              <a:t>Transparante, eerlijke communicatie </a:t>
            </a:r>
            <a:r>
              <a:rPr lang="nl-BE" sz="1200" noProof="1">
                <a:solidFill>
                  <a:schemeClr val="accent2"/>
                </a:solidFill>
                <a:latin typeface="Calibri"/>
              </a:rPr>
              <a:t>(“duidelijkheid over onduidelijkheid primeert”)</a:t>
            </a:r>
          </a:p>
          <a:p>
            <a:pPr marL="171450" indent="-171450" defTabSz="685800">
              <a:buFont typeface="Arial" panose="020B0604020202020204" pitchFamily="34" charset="0"/>
              <a:buChar char="•"/>
              <a:defRPr/>
            </a:pPr>
            <a:r>
              <a:rPr lang="nl-BE" sz="1200" noProof="1">
                <a:solidFill>
                  <a:schemeClr val="accent2"/>
                </a:solidFill>
                <a:latin typeface="Calibri"/>
              </a:rPr>
              <a:t>“voldoende” </a:t>
            </a:r>
            <a:r>
              <a:rPr lang="nl-BE" sz="1200" b="1" noProof="1">
                <a:solidFill>
                  <a:schemeClr val="accent2"/>
                </a:solidFill>
                <a:latin typeface="Calibri"/>
              </a:rPr>
              <a:t>beschikbare tijd per veranderstap </a:t>
            </a:r>
            <a:r>
              <a:rPr lang="nl-BE" sz="1200" noProof="1">
                <a:solidFill>
                  <a:schemeClr val="accent2"/>
                </a:solidFill>
                <a:latin typeface="Calibri"/>
              </a:rPr>
              <a:t>= moeilijk!</a:t>
            </a:r>
          </a:p>
          <a:p>
            <a:pPr marL="628650" lvl="1" indent="-171450" defTabSz="685800">
              <a:buFont typeface="Arial" panose="020B0604020202020204" pitchFamily="34" charset="0"/>
              <a:buChar char="•"/>
              <a:defRPr/>
            </a:pPr>
            <a:r>
              <a:rPr lang="nl-BE" sz="1200" noProof="1">
                <a:solidFill>
                  <a:schemeClr val="accent2"/>
                </a:solidFill>
                <a:latin typeface="Calibri"/>
              </a:rPr>
              <a:t>Te lang? Prioriteit kan verloren gaan</a:t>
            </a:r>
          </a:p>
          <a:p>
            <a:pPr marL="628650" lvl="1" indent="-171450" defTabSz="685800">
              <a:buFont typeface="Arial" panose="020B0604020202020204" pitchFamily="34" charset="0"/>
              <a:buChar char="•"/>
              <a:defRPr/>
            </a:pPr>
            <a:r>
              <a:rPr lang="nl-BE" sz="1200" noProof="1">
                <a:solidFill>
                  <a:schemeClr val="accent2"/>
                </a:solidFill>
                <a:latin typeface="Calibri"/>
              </a:rPr>
              <a:t>Te kort? Geen ruimte voor ad hoc probleemoplossing en aanpassing aan de nieuwe situatie</a:t>
            </a:r>
          </a:p>
        </p:txBody>
      </p:sp>
      <p:sp>
        <p:nvSpPr>
          <p:cNvPr id="13" name="TextBox 12"/>
          <p:cNvSpPr txBox="1"/>
          <p:nvPr/>
        </p:nvSpPr>
        <p:spPr>
          <a:xfrm>
            <a:off x="242866" y="3547073"/>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2822986057"/>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20273792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163773" y="395222"/>
            <a:ext cx="8980227"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3. Procesmatige factoren: </a:t>
            </a:r>
            <a:r>
              <a:rPr lang="nl-BE" sz="1800" dirty="0">
                <a:solidFill>
                  <a:schemeClr val="accent1"/>
                </a:solidFill>
              </a:rPr>
              <a:t>Communicatie &amp; betrokkenheid</a:t>
            </a:r>
            <a:endParaRPr lang="en-BE" sz="1800" dirty="0">
              <a:solidFill>
                <a:schemeClr val="accent1"/>
              </a:solidFill>
            </a:endParaRPr>
          </a:p>
        </p:txBody>
      </p:sp>
      <p:sp>
        <p:nvSpPr>
          <p:cNvPr id="8" name="TextBox 7"/>
          <p:cNvSpPr txBox="1"/>
          <p:nvPr/>
        </p:nvSpPr>
        <p:spPr>
          <a:xfrm>
            <a:off x="242866" y="999897"/>
            <a:ext cx="648132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18) Communicatie, informatie &amp; betrokkenheid: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287742"/>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29440"/>
            <a:ext cx="8311487" cy="110184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Eerlijke communicatie, informatievoorziening en wederzijdse betrokkenheid vergroten het draagvlak voor verandering: </a:t>
            </a:r>
            <a:r>
              <a:rPr lang="nl-BE" sz="1200" noProof="1">
                <a:solidFill>
                  <a:schemeClr val="accent2"/>
                </a:solidFill>
                <a:latin typeface="Calibri"/>
              </a:rPr>
              <a:t>Wat gaat gebeuren? Wanneer? Hoe? Wie is verantwoordelijk? </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Doel</a:t>
            </a:r>
            <a:r>
              <a:rPr lang="nl-BE" sz="1200" noProof="1">
                <a:solidFill>
                  <a:schemeClr val="accent2"/>
                </a:solidFill>
                <a:latin typeface="Calibri"/>
              </a:rPr>
              <a:t>: emotioneel draagvlak creëren = alle werknemers mee op kar krijgen</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Rol van het veranderteam? </a:t>
            </a:r>
            <a:r>
              <a:rPr lang="nl-BE" sz="1200" noProof="1">
                <a:solidFill>
                  <a:schemeClr val="accent2"/>
                </a:solidFill>
                <a:latin typeface="Calibri"/>
              </a:rPr>
              <a:t>Intern draagvlak creëren</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Rol van iedere mw? </a:t>
            </a:r>
            <a:r>
              <a:rPr lang="nl-BE" sz="1200" noProof="1">
                <a:solidFill>
                  <a:schemeClr val="accent2"/>
                </a:solidFill>
                <a:latin typeface="Calibri"/>
              </a:rPr>
              <a:t>Extern draagvlak creëren</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Citaten: </a:t>
            </a:r>
            <a:r>
              <a:rPr lang="nl-BE" sz="1200" noProof="1">
                <a:solidFill>
                  <a:schemeClr val="accent2"/>
                </a:solidFill>
                <a:latin typeface="Calibri"/>
              </a:rPr>
              <a:t>“Vanuit VT getracht om mws zoveel mogelijk mee te nemen, maar niet evident. Teveel 1-richtingsverkeer?”, “Rol van het VT was niet altijd duidelijk, sommige beslissingen onvoldoende toegelicht”, “wel poging gedaan om rekening te houden met voorkeuren, maar sommigen in richting geduwd”</a:t>
            </a:r>
            <a:endParaRPr kumimoji="0" lang="nl-BE" sz="1200" b="1"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546312"/>
            <a:ext cx="8311487" cy="1172246"/>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Open cultuur: </a:t>
            </a:r>
            <a:r>
              <a:rPr lang="nl-BE" sz="1200" noProof="1">
                <a:solidFill>
                  <a:schemeClr val="accent2"/>
                </a:solidFill>
                <a:latin typeface="Calibri"/>
              </a:rPr>
              <a:t>open voor feedback geven én nemen?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Belang van </a:t>
            </a:r>
            <a:r>
              <a:rPr lang="nl-BE" sz="1200" b="1" noProof="1">
                <a:solidFill>
                  <a:schemeClr val="accent2"/>
                </a:solidFill>
                <a:latin typeface="Calibri"/>
              </a:rPr>
              <a:t>oprechte inspraak</a:t>
            </a:r>
            <a:r>
              <a:rPr lang="nl-BE" sz="1200" noProof="1">
                <a:solidFill>
                  <a:schemeClr val="accent2"/>
                </a:solidFill>
                <a:latin typeface="Calibri"/>
              </a:rPr>
              <a:t>: waarover heeft men inspraak en waarover niet? (sturing </a:t>
            </a:r>
            <a:r>
              <a:rPr lang="nl-BE" sz="1200" noProof="1">
                <a:solidFill>
                  <a:schemeClr val="accent2"/>
                </a:solidFill>
                <a:latin typeface="Calibri"/>
                <a:sym typeface="Wingdings" panose="05000000000000000000" pitchFamily="2" charset="2"/>
              </a:rPr>
              <a:t> </a:t>
            </a:r>
            <a:r>
              <a:rPr lang="nl-BE" sz="1200" noProof="1">
                <a:solidFill>
                  <a:schemeClr val="accent2"/>
                </a:solidFill>
                <a:latin typeface="Calibri"/>
              </a:rPr>
              <a:t>zelfsturing)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Betrokkenheid van management: </a:t>
            </a:r>
            <a:r>
              <a:rPr lang="nl-BE" sz="1200" noProof="1">
                <a:solidFill>
                  <a:schemeClr val="accent2"/>
                </a:solidFill>
                <a:latin typeface="Calibri"/>
              </a:rPr>
              <a:t>visie blijvend communiceren, kader blijven aangeven, waarden en normen uitdragen, gevoel voor “wat niet goed loopt”</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Open houding naar organisatieleden: </a:t>
            </a:r>
            <a:r>
              <a:rPr lang="nl-BE" sz="1200" noProof="1">
                <a:solidFill>
                  <a:schemeClr val="accent2"/>
                </a:solidFill>
                <a:latin typeface="Calibri"/>
              </a:rPr>
              <a:t>Open staan &amp; tijd nemen voor ideeën, ervaringen én moeilijkheden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200" b="1" i="0" u="none" strike="noStrike" kern="1200" cap="none" spc="0" normalizeH="0" baseline="0" noProof="1">
              <a:ln>
                <a:noFill/>
              </a:ln>
              <a:solidFill>
                <a:schemeClr val="accent2"/>
              </a:solidFill>
              <a:effectLst/>
              <a:uLnTx/>
              <a:uFillTx/>
              <a:latin typeface="Calibri"/>
              <a:ea typeface="+mn-ea"/>
              <a:cs typeface="+mn-cs"/>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Valkuil 1: </a:t>
            </a:r>
            <a:r>
              <a:rPr lang="nl-BE" sz="1200" noProof="1">
                <a:solidFill>
                  <a:schemeClr val="accent2"/>
                </a:solidFill>
                <a:latin typeface="Calibri"/>
              </a:rPr>
              <a:t>Gevoel van “valse inspraak”</a:t>
            </a:r>
          </a:p>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Valkuil 2: </a:t>
            </a:r>
            <a:r>
              <a:rPr lang="nl-BE" sz="1200" noProof="1">
                <a:solidFill>
                  <a:schemeClr val="accent2"/>
                </a:solidFill>
                <a:latin typeface="Calibri"/>
              </a:rPr>
              <a:t>Onzekerheid (bijgevolg: minder steun voor verandering)</a:t>
            </a:r>
            <a:endParaRPr kumimoji="0" lang="nl-BE" sz="1200" b="1" i="0" u="none" strike="noStrike" kern="1200" cap="none" spc="0" normalizeH="0" baseline="0" noProof="1">
              <a:ln>
                <a:noFill/>
              </a:ln>
              <a:solidFill>
                <a:schemeClr val="accent2"/>
              </a:solidFill>
              <a:effectLst/>
              <a:uLnTx/>
              <a:uFillTx/>
              <a:latin typeface="Calibri"/>
              <a:ea typeface="+mn-ea"/>
              <a:cs typeface="+mn-cs"/>
            </a:endParaRPr>
          </a:p>
        </p:txBody>
      </p:sp>
      <p:sp>
        <p:nvSpPr>
          <p:cNvPr id="12" name="Round Diagonal Corner Rectangle 30"/>
          <p:cNvSpPr/>
          <p:nvPr/>
        </p:nvSpPr>
        <p:spPr>
          <a:xfrm>
            <a:off x="545909" y="3927568"/>
            <a:ext cx="8311487" cy="116431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Ideeën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Feedback geven en ontvangen – interactieve momenten in kleine groepen (iedereen meekrijgen is belangrijk!)</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Tijd nemen om te erkennen wat niet goed loopt</a:t>
            </a:r>
            <a:endParaRPr lang="nl-BE" sz="1200" b="1"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Bijkomende reflectie: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Overeenstemming woorden en daden + zelfreflectie</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Actieve betrokkenheid van management </a:t>
            </a:r>
            <a:r>
              <a:rPr lang="nl-BE" sz="1200" noProof="1">
                <a:solidFill>
                  <a:schemeClr val="accent2"/>
                </a:solidFill>
                <a:latin typeface="Calibri"/>
              </a:rPr>
              <a:t>= kritieke factor</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Informatie en communicatie over verandering: </a:t>
            </a:r>
          </a:p>
          <a:p>
            <a:pPr marL="628650" lvl="1" indent="-171450" defTabSz="685800">
              <a:buFont typeface="Arial" panose="020B0604020202020204" pitchFamily="34" charset="0"/>
              <a:buChar char="•"/>
              <a:defRPr/>
            </a:pPr>
            <a:r>
              <a:rPr lang="nl-BE" sz="1200" b="1" noProof="1">
                <a:solidFill>
                  <a:schemeClr val="accent2"/>
                </a:solidFill>
                <a:latin typeface="Calibri"/>
              </a:rPr>
              <a:t>Duidelijk en eerlijk</a:t>
            </a:r>
            <a:r>
              <a:rPr lang="nl-BE" sz="1200" noProof="1">
                <a:solidFill>
                  <a:schemeClr val="accent2"/>
                </a:solidFill>
                <a:latin typeface="Calibri"/>
              </a:rPr>
              <a:t>: aansluitend op belevingswereld van wns van alle lagen van de organisatie</a:t>
            </a:r>
          </a:p>
          <a:p>
            <a:pPr marL="628650" lvl="1" indent="-171450" defTabSz="685800">
              <a:buFont typeface="Arial" panose="020B0604020202020204" pitchFamily="34" charset="0"/>
              <a:buChar char="•"/>
              <a:defRPr/>
            </a:pPr>
            <a:r>
              <a:rPr lang="nl-BE" sz="1200" b="1" noProof="1">
                <a:solidFill>
                  <a:schemeClr val="accent2"/>
                </a:solidFill>
                <a:latin typeface="Calibri"/>
              </a:rPr>
              <a:t>Frequent</a:t>
            </a:r>
          </a:p>
          <a:p>
            <a:pPr marL="628650" lvl="1" indent="-171450" defTabSz="685800">
              <a:buFont typeface="Arial" panose="020B0604020202020204" pitchFamily="34" charset="0"/>
              <a:buChar char="•"/>
              <a:defRPr/>
            </a:pPr>
            <a:r>
              <a:rPr lang="nl-BE" sz="1200" b="1" noProof="1">
                <a:solidFill>
                  <a:schemeClr val="accent2"/>
                </a:solidFill>
                <a:latin typeface="Calibri"/>
              </a:rPr>
              <a:t>Formeel</a:t>
            </a:r>
            <a:r>
              <a:rPr lang="nl-BE" sz="1200" noProof="1">
                <a:solidFill>
                  <a:schemeClr val="accent2"/>
                </a:solidFill>
                <a:latin typeface="Calibri"/>
              </a:rPr>
              <a:t> (niet in wandelgangen)</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200" i="0" u="none" strike="noStrike" kern="1200" cap="none" spc="0" normalizeH="0" baseline="0" noProof="1">
              <a:ln>
                <a:noFill/>
              </a:ln>
              <a:solidFill>
                <a:schemeClr val="accent2"/>
              </a:solidFill>
              <a:effectLst/>
              <a:uLnTx/>
              <a:uFillTx/>
              <a:latin typeface="Calibri"/>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2822986057"/>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2398415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3. Procesmatige factoren: </a:t>
            </a:r>
            <a:r>
              <a:rPr lang="nl-BE" sz="1800" dirty="0">
                <a:solidFill>
                  <a:schemeClr val="accent1"/>
                </a:solidFill>
              </a:rPr>
              <a:t>Opvolging &amp; ondersteuning (19)</a:t>
            </a:r>
            <a:endParaRPr lang="en-BE" sz="1800" dirty="0">
              <a:solidFill>
                <a:schemeClr val="accent1"/>
              </a:solidFill>
            </a:endParaRPr>
          </a:p>
        </p:txBody>
      </p:sp>
      <p:sp>
        <p:nvSpPr>
          <p:cNvPr id="8" name="TextBox 7"/>
          <p:cNvSpPr txBox="1"/>
          <p:nvPr/>
        </p:nvSpPr>
        <p:spPr>
          <a:xfrm>
            <a:off x="242866" y="999897"/>
            <a:ext cx="6792629"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19) Opvolging &amp; ondersteuning: </a:t>
            </a:r>
            <a:r>
              <a:rPr lang="nl-BE" sz="1349" b="1" cap="small" dirty="0">
                <a:solidFill>
                  <a:srgbClr val="414257">
                    <a:lumMod val="50000"/>
                  </a:srgbClr>
                </a:solidFill>
                <a:latin typeface="Calibri"/>
              </a:rPr>
              <a:t>Wat speelt er mee? 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3128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70090"/>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Belang van goed “verandermanagement”</a:t>
            </a:r>
            <a:r>
              <a:rPr lang="nl-BE" sz="1200" b="1" noProof="1">
                <a:solidFill>
                  <a:schemeClr val="accent2"/>
                </a:solidFill>
                <a:latin typeface="Calibri"/>
              </a:rPr>
              <a:t>: </a:t>
            </a:r>
            <a:r>
              <a:rPr lang="nl-BE" sz="1200" noProof="1">
                <a:solidFill>
                  <a:schemeClr val="accent2"/>
                </a:solidFill>
                <a:latin typeface="Calibri"/>
              </a:rPr>
              <a:t>veranderingsproces begeleiden en voortgang bewaken (verschillende actoren)</a:t>
            </a: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Citaten: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“wordt gemist, zelfsturing lijkt gelijk te staan met ‘doe maar’ terwijl er nood is aan even mee terugblikken, lijnen uit te zetten en mandaten te geven”, “we zijn</a:t>
            </a:r>
            <a:r>
              <a:rPr kumimoji="0" lang="nl-BE" sz="1200" i="0" u="none" strike="noStrike" kern="1200" cap="none" spc="0" normalizeH="0" noProof="1">
                <a:ln>
                  <a:noFill/>
                </a:ln>
                <a:solidFill>
                  <a:schemeClr val="accent2"/>
                </a:solidFill>
                <a:effectLst/>
                <a:uLnTx/>
                <a:uFillTx/>
                <a:latin typeface="Calibri"/>
                <a:ea typeface="+mn-ea"/>
                <a:cs typeface="+mn-cs"/>
              </a:rPr>
              <a:t> gesprongen en dan ontbrak de ondersteuning, een beetje opvolging en sturing mocht dan wel”, “we hadden graag toen geweten wat we nu weten en meer inzichten meegekregen over directierol”, “nood aan opvolging en FB over waar we staan en bijsturend advies”</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632971"/>
            <a:ext cx="8311487"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Heldere rol van Flanders Synergy? </a:t>
            </a:r>
          </a:p>
          <a:p>
            <a:pPr marL="742950" lvl="1" indent="-285750" defTabSz="685800">
              <a:buFont typeface="Arial" panose="020B0604020202020204" pitchFamily="34" charset="0"/>
              <a:buChar char="•"/>
              <a:defRPr/>
            </a:pPr>
            <a:r>
              <a:rPr kumimoji="0" lang="nl-BE" sz="1200" b="1" i="0" u="none" strike="noStrike" kern="1200" cap="none" spc="0" normalizeH="0" baseline="0" noProof="1">
                <a:ln>
                  <a:noFill/>
                </a:ln>
                <a:solidFill>
                  <a:schemeClr val="accent2"/>
                </a:solidFill>
                <a:effectLst/>
                <a:uLnTx/>
                <a:uFillTx/>
                <a:latin typeface="Calibri"/>
                <a:ea typeface="+mn-ea"/>
                <a:cs typeface="+mn-cs"/>
              </a:rPr>
              <a:t>Valkuil: </a:t>
            </a:r>
            <a:r>
              <a:rPr kumimoji="0" lang="nl-BE" sz="1200" i="0" u="none" strike="noStrike" kern="1200" cap="none" spc="0" normalizeH="0" baseline="0" noProof="1">
                <a:ln>
                  <a:noFill/>
                </a:ln>
                <a:solidFill>
                  <a:schemeClr val="accent2"/>
                </a:solidFill>
                <a:effectLst/>
                <a:uLnTx/>
                <a:uFillTx/>
                <a:latin typeface="Calibri"/>
                <a:ea typeface="+mn-ea"/>
                <a:cs typeface="+mn-cs"/>
              </a:rPr>
              <a:t>Gevoel in de steek gelaten na kanteling = vertrouwensverlies</a:t>
            </a:r>
          </a:p>
          <a:p>
            <a:pPr marL="285750" indent="-285750" defTabSz="685800">
              <a:buFont typeface="Arial" panose="020B0604020202020204" pitchFamily="34" charset="0"/>
              <a:buChar char="•"/>
              <a:defRPr/>
            </a:pPr>
            <a:r>
              <a:rPr lang="nl-BE" sz="1200" b="1" noProof="1">
                <a:solidFill>
                  <a:schemeClr val="accent2"/>
                </a:solidFill>
                <a:latin typeface="Calibri"/>
              </a:rPr>
              <a:t>Rol van koepel? </a:t>
            </a:r>
          </a:p>
          <a:p>
            <a:pPr marL="285750" indent="-285750" defTabSz="685800">
              <a:buFont typeface="Arial" panose="020B0604020202020204" pitchFamily="34" charset="0"/>
              <a:buChar char="•"/>
              <a:defRPr/>
            </a:pPr>
            <a:r>
              <a:rPr lang="nl-BE" sz="1200" b="1" noProof="1">
                <a:solidFill>
                  <a:schemeClr val="accent2"/>
                </a:solidFill>
                <a:latin typeface="Calibri"/>
              </a:rPr>
              <a:t>Rol van het veranderteam?</a:t>
            </a:r>
          </a:p>
          <a:p>
            <a:pPr marL="285750" indent="-285750" defTabSz="685800">
              <a:buFont typeface="Arial" panose="020B0604020202020204" pitchFamily="34" charset="0"/>
              <a:buChar char="•"/>
              <a:defRPr/>
            </a:pPr>
            <a:r>
              <a:rPr lang="nl-BE" sz="1200" b="1" noProof="1">
                <a:solidFill>
                  <a:schemeClr val="accent2"/>
                </a:solidFill>
                <a:latin typeface="Calibri"/>
              </a:rPr>
              <a:t>Nood aan mensgerichte, coachende leidinggevende figuur </a:t>
            </a:r>
            <a:r>
              <a:rPr lang="nl-BE" sz="1200" noProof="1">
                <a:solidFill>
                  <a:schemeClr val="accent2"/>
                </a:solidFill>
                <a:latin typeface="Calibri"/>
              </a:rPr>
              <a:t>die oog, oor en begrip heeft voor moeilijkheden</a:t>
            </a:r>
          </a:p>
          <a:p>
            <a:pPr marL="742950" lvl="1" indent="-285750" defTabSz="685800">
              <a:buFont typeface="Arial" panose="020B0604020202020204" pitchFamily="34" charset="0"/>
              <a:buChar char="•"/>
              <a:defRPr/>
            </a:pPr>
            <a:r>
              <a:rPr lang="nl-BE" sz="1200" b="1" noProof="1">
                <a:solidFill>
                  <a:schemeClr val="accent2"/>
                </a:solidFill>
                <a:latin typeface="Calibri"/>
              </a:rPr>
              <a:t>Valkuil: </a:t>
            </a:r>
            <a:r>
              <a:rPr lang="nl-BE" sz="1200" noProof="1">
                <a:solidFill>
                  <a:schemeClr val="accent2"/>
                </a:solidFill>
                <a:latin typeface="Calibri"/>
              </a:rPr>
              <a:t>ongenoegen t.a.v. directie die “onvoldoende voeling lijkt te hebben met wat leeft op de werkvloer”</a:t>
            </a:r>
            <a:endParaRPr lang="nl-BE" sz="1200" b="1" noProof="1">
              <a:solidFill>
                <a:schemeClr val="accent2"/>
              </a:solidFill>
              <a:latin typeface="Calibri"/>
            </a:endParaRPr>
          </a:p>
        </p:txBody>
      </p:sp>
      <p:sp>
        <p:nvSpPr>
          <p:cNvPr id="12" name="Round Diagonal Corner Rectangle 30"/>
          <p:cNvSpPr/>
          <p:nvPr/>
        </p:nvSpPr>
        <p:spPr>
          <a:xfrm>
            <a:off x="545909" y="3995852"/>
            <a:ext cx="8311487" cy="1152411"/>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Bijkomende reflectie: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Goed</a:t>
            </a:r>
            <a:r>
              <a:rPr kumimoji="0" lang="nl-BE" sz="1200" i="0" u="none" strike="noStrike" kern="1200" cap="none" spc="0" normalizeH="0" noProof="1">
                <a:ln>
                  <a:noFill/>
                </a:ln>
                <a:solidFill>
                  <a:schemeClr val="accent2"/>
                </a:solidFill>
                <a:effectLst/>
                <a:uLnTx/>
                <a:uFillTx/>
                <a:latin typeface="Calibri"/>
                <a:ea typeface="+mn-ea"/>
                <a:cs typeface="+mn-cs"/>
              </a:rPr>
              <a:t> </a:t>
            </a:r>
            <a:r>
              <a:rPr kumimoji="0" lang="nl-BE" sz="1200" b="1" i="0" u="none" strike="noStrike" kern="1200" cap="none" spc="0" normalizeH="0" noProof="1">
                <a:ln>
                  <a:noFill/>
                </a:ln>
                <a:solidFill>
                  <a:schemeClr val="accent2"/>
                </a:solidFill>
                <a:effectLst/>
                <a:uLnTx/>
                <a:uFillTx/>
                <a:latin typeface="Calibri"/>
                <a:ea typeface="+mn-ea"/>
                <a:cs typeface="+mn-cs"/>
              </a:rPr>
              <a:t>verandermanagement </a:t>
            </a:r>
            <a:r>
              <a:rPr kumimoji="0" lang="nl-BE" sz="1200" i="0" u="none" strike="noStrike" kern="1200" cap="none" spc="0" normalizeH="0" noProof="1">
                <a:ln>
                  <a:noFill/>
                </a:ln>
                <a:solidFill>
                  <a:schemeClr val="accent2"/>
                </a:solidFill>
                <a:effectLst/>
                <a:uLnTx/>
                <a:uFillTx/>
                <a:latin typeface="Calibri"/>
                <a:ea typeface="+mn-ea"/>
                <a:cs typeface="+mn-cs"/>
              </a:rPr>
              <a:t>(wie?: koepel, FS, VT, directie?): </a:t>
            </a:r>
          </a:p>
          <a:p>
            <a:pPr marL="628650" lvl="1" indent="-171450" defTabSz="685800">
              <a:buFont typeface="Arial" panose="020B0604020202020204" pitchFamily="34" charset="0"/>
              <a:buChar char="•"/>
              <a:defRPr/>
            </a:pPr>
            <a:r>
              <a:rPr lang="nl-BE" sz="1200" noProof="1">
                <a:solidFill>
                  <a:schemeClr val="accent2"/>
                </a:solidFill>
                <a:latin typeface="Calibri"/>
              </a:rPr>
              <a:t>Communicatievaardigheden en mandaat om doelen, beslissingen en voortgang te bewaken en bespreken</a:t>
            </a:r>
          </a:p>
          <a:p>
            <a:pPr marL="628650" lvl="1" indent="-171450" defTabSz="685800">
              <a:buFont typeface="Arial" panose="020B0604020202020204" pitchFamily="34" charset="0"/>
              <a:buChar char="•"/>
              <a:defRPr/>
            </a:pPr>
            <a:r>
              <a:rPr kumimoji="0" lang="nl-BE" sz="1200" i="0" u="none" strike="noStrike" kern="1200" cap="none" spc="0" normalizeH="0" baseline="0" noProof="1">
                <a:ln>
                  <a:noFill/>
                </a:ln>
                <a:solidFill>
                  <a:schemeClr val="accent2"/>
                </a:solidFill>
                <a:effectLst/>
                <a:uLnTx/>
                <a:uFillTx/>
                <a:latin typeface="Calibri"/>
                <a:ea typeface="+mn-ea"/>
                <a:cs typeface="+mn-cs"/>
              </a:rPr>
              <a:t>Gevoel</a:t>
            </a:r>
            <a:r>
              <a:rPr kumimoji="0" lang="nl-BE" sz="1200" i="0" u="none" strike="noStrike" kern="1200" cap="none" spc="0" normalizeH="0" noProof="1">
                <a:ln>
                  <a:noFill/>
                </a:ln>
                <a:solidFill>
                  <a:schemeClr val="accent2"/>
                </a:solidFill>
                <a:effectLst/>
                <a:uLnTx/>
                <a:uFillTx/>
                <a:latin typeface="Calibri"/>
                <a:ea typeface="+mn-ea"/>
                <a:cs typeface="+mn-cs"/>
              </a:rPr>
              <a:t> voor obstakels, problemen en spanningen</a:t>
            </a:r>
          </a:p>
          <a:p>
            <a:pPr marL="628650" lvl="1" indent="-171450" defTabSz="685800">
              <a:buFont typeface="Arial" panose="020B0604020202020204" pitchFamily="34" charset="0"/>
              <a:buChar char="•"/>
              <a:defRPr/>
            </a:pPr>
            <a:r>
              <a:rPr lang="nl-BE" sz="1200" noProof="1">
                <a:solidFill>
                  <a:schemeClr val="accent2"/>
                </a:solidFill>
                <a:latin typeface="Calibri"/>
              </a:rPr>
              <a:t>Geniet vertrouwen van organisatieleden</a:t>
            </a:r>
            <a:br>
              <a:rPr kumimoji="0" lang="nl-BE" sz="1200" i="0" u="none" strike="noStrike" kern="1200" cap="none" spc="0" normalizeH="0" noProof="1">
                <a:ln>
                  <a:noFill/>
                </a:ln>
                <a:solidFill>
                  <a:schemeClr val="accent2"/>
                </a:solidFill>
                <a:effectLst/>
                <a:uLnTx/>
                <a:uFillTx/>
                <a:latin typeface="Calibri"/>
                <a:ea typeface="+mn-ea"/>
                <a:cs typeface="+mn-cs"/>
              </a:rPr>
            </a:br>
            <a:endParaRPr kumimoji="0" lang="nl-BE" sz="1200" i="0" u="none" strike="noStrike" kern="1200" cap="none" spc="0" normalizeH="0" noProof="1">
              <a:ln>
                <a:noFill/>
              </a:ln>
              <a:solidFill>
                <a:schemeClr val="accent2"/>
              </a:solidFill>
              <a:effectLst/>
              <a:uLnTx/>
              <a:uFillTx/>
              <a:latin typeface="Calibri"/>
              <a:ea typeface="+mn-ea"/>
              <a:cs typeface="+mn-cs"/>
            </a:endParaRPr>
          </a:p>
          <a:p>
            <a:pPr marL="171450" indent="-171450" defTabSz="685800">
              <a:buFont typeface="Arial" panose="020B0604020202020204" pitchFamily="34" charset="0"/>
              <a:buChar char="•"/>
              <a:defRPr/>
            </a:pPr>
            <a:r>
              <a:rPr lang="nl-BE" sz="1200" baseline="0" noProof="1">
                <a:solidFill>
                  <a:schemeClr val="accent2"/>
                </a:solidFill>
                <a:latin typeface="Calibri"/>
              </a:rPr>
              <a:t>Goed</a:t>
            </a:r>
            <a:r>
              <a:rPr lang="nl-BE" sz="1200" noProof="1">
                <a:solidFill>
                  <a:schemeClr val="accent2"/>
                </a:solidFill>
                <a:latin typeface="Calibri"/>
              </a:rPr>
              <a:t> </a:t>
            </a:r>
            <a:r>
              <a:rPr lang="nl-BE" sz="1200" b="1" noProof="1">
                <a:solidFill>
                  <a:schemeClr val="accent2"/>
                </a:solidFill>
                <a:latin typeface="Calibri"/>
              </a:rPr>
              <a:t>lijnmanagement</a:t>
            </a:r>
            <a:r>
              <a:rPr lang="nl-BE" sz="1200" noProof="1">
                <a:solidFill>
                  <a:schemeClr val="accent2"/>
                </a:solidFill>
                <a:latin typeface="Calibri"/>
              </a:rPr>
              <a:t>: </a:t>
            </a:r>
          </a:p>
          <a:p>
            <a:pPr marL="628650" lvl="1" indent="-171450" defTabSz="685800">
              <a:buFont typeface="Arial" panose="020B0604020202020204" pitchFamily="34" charset="0"/>
              <a:buChar char="•"/>
              <a:defRPr/>
            </a:pPr>
            <a:r>
              <a:rPr lang="nl-BE" sz="1200" noProof="1">
                <a:solidFill>
                  <a:schemeClr val="accent2"/>
                </a:solidFill>
                <a:latin typeface="Calibri"/>
              </a:rPr>
              <a:t>Vaak aanpassing nodig van eigen leiderschapsstijl naar ook coachende/faciliterende/mensgerichte rol met oog voor moeilijkheden</a:t>
            </a:r>
          </a:p>
          <a:p>
            <a:pPr marL="628650" lvl="1" indent="-171450" defTabSz="685800">
              <a:buFont typeface="Arial" panose="020B0604020202020204" pitchFamily="34" charset="0"/>
              <a:buChar char="•"/>
              <a:defRPr/>
            </a:pPr>
            <a:r>
              <a:rPr kumimoji="0" lang="nl-BE" sz="1200" i="0" u="none" strike="noStrike" kern="1200" cap="none" spc="0" normalizeH="0" baseline="0" noProof="1">
                <a:ln>
                  <a:noFill/>
                </a:ln>
                <a:solidFill>
                  <a:schemeClr val="accent2"/>
                </a:solidFill>
                <a:effectLst/>
                <a:uLnTx/>
                <a:uFillTx/>
                <a:latin typeface="Calibri"/>
                <a:ea typeface="+mn-ea"/>
                <a:cs typeface="+mn-cs"/>
              </a:rPr>
              <a:t>Vertaling</a:t>
            </a:r>
            <a:r>
              <a:rPr kumimoji="0" lang="nl-BE" sz="1200" i="0" u="none" strike="noStrike" kern="1200" cap="none" spc="0" normalizeH="0" noProof="1">
                <a:ln>
                  <a:noFill/>
                </a:ln>
                <a:solidFill>
                  <a:schemeClr val="accent2"/>
                </a:solidFill>
                <a:effectLst/>
                <a:uLnTx/>
                <a:uFillTx/>
                <a:latin typeface="Calibri"/>
                <a:ea typeface="+mn-ea"/>
                <a:cs typeface="+mn-cs"/>
              </a:rPr>
              <a:t> van algemene veranderdoelen naar specifieke acties</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3" name="TextBox 12"/>
          <p:cNvSpPr txBox="1"/>
          <p:nvPr/>
        </p:nvSpPr>
        <p:spPr>
          <a:xfrm>
            <a:off x="242866" y="3668999"/>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2822986057"/>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41565443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b="1" dirty="0">
                <a:solidFill>
                  <a:schemeClr val="accent1"/>
                </a:solidFill>
              </a:rPr>
              <a:t>3. Procesmatige factoren: </a:t>
            </a:r>
            <a:r>
              <a:rPr lang="nl-BE" sz="1800" dirty="0">
                <a:solidFill>
                  <a:schemeClr val="accent1"/>
                </a:solidFill>
              </a:rPr>
              <a:t>Spanningen t.g.v. verandering</a:t>
            </a:r>
            <a:endParaRPr lang="en-BE" sz="1800" dirty="0">
              <a:solidFill>
                <a:schemeClr val="accent1"/>
              </a:solidFill>
            </a:endParaRPr>
          </a:p>
        </p:txBody>
      </p:sp>
      <p:sp>
        <p:nvSpPr>
          <p:cNvPr id="8" name="TextBox 7"/>
          <p:cNvSpPr txBox="1"/>
          <p:nvPr/>
        </p:nvSpPr>
        <p:spPr>
          <a:xfrm>
            <a:off x="242866" y="999897"/>
            <a:ext cx="5594224"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20) Spanningen t.g.v. verandering: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392250"/>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43963"/>
            <a:ext cx="8311487" cy="1194436"/>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Spanningen </a:t>
            </a:r>
            <a:r>
              <a:rPr lang="nl-BE" sz="1200" b="1" u="sng" noProof="1">
                <a:solidFill>
                  <a:schemeClr val="accent2"/>
                </a:solidFill>
                <a:latin typeface="Calibri"/>
              </a:rPr>
              <a:t>binnen</a:t>
            </a:r>
            <a:r>
              <a:rPr lang="nl-BE" sz="1200" b="1" noProof="1">
                <a:solidFill>
                  <a:schemeClr val="accent2"/>
                </a:solidFill>
                <a:latin typeface="Calibri"/>
              </a:rPr>
              <a:t> en </a:t>
            </a:r>
            <a:r>
              <a:rPr lang="nl-BE" sz="1200" b="1" u="sng" noProof="1">
                <a:solidFill>
                  <a:schemeClr val="accent2"/>
                </a:solidFill>
                <a:latin typeface="Calibri"/>
              </a:rPr>
              <a:t>tussen</a:t>
            </a:r>
            <a:r>
              <a:rPr lang="nl-BE" sz="1200" b="1" noProof="1">
                <a:solidFill>
                  <a:schemeClr val="accent2"/>
                </a:solidFill>
                <a:latin typeface="Calibri"/>
              </a:rPr>
              <a:t> groepen is eigen aan verandering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Hier</a:t>
            </a:r>
            <a:r>
              <a:rPr kumimoji="0" lang="nl-BE" sz="1200" b="1" i="0" u="none" strike="noStrike" kern="1200" cap="none" spc="0" normalizeH="0" noProof="1">
                <a:ln>
                  <a:noFill/>
                </a:ln>
                <a:solidFill>
                  <a:schemeClr val="accent2"/>
                </a:solidFill>
                <a:effectLst/>
                <a:uLnTx/>
                <a:uFillTx/>
                <a:latin typeface="Calibri"/>
                <a:ea typeface="+mn-ea"/>
                <a:cs typeface="+mn-cs"/>
              </a:rPr>
              <a:t> aandacht aan besteden = verandermanagement</a:t>
            </a:r>
          </a:p>
          <a:p>
            <a:pPr marR="0" lvl="0" defTabSz="685800" rtl="0" eaLnBrk="1" fontAlgn="auto" latinLnBrk="0" hangingPunct="1">
              <a:lnSpc>
                <a:spcPct val="100000"/>
              </a:lnSpc>
              <a:spcBef>
                <a:spcPts val="0"/>
              </a:spcBef>
              <a:spcAft>
                <a:spcPts val="0"/>
              </a:spcAft>
              <a:buClrTx/>
              <a:buSzTx/>
              <a:tabLst/>
              <a:defRPr/>
            </a:pPr>
            <a:r>
              <a:rPr kumimoji="0" lang="nl-BE" sz="1200" b="1" i="0" u="none" strike="noStrike" kern="1200" cap="none" spc="0" normalizeH="0" noProof="1">
                <a:ln>
                  <a:noFill/>
                </a:ln>
                <a:solidFill>
                  <a:schemeClr val="accent2"/>
                </a:solidFill>
                <a:effectLst/>
                <a:uLnTx/>
                <a:uFillTx/>
                <a:latin typeface="Calibri"/>
                <a:ea typeface="+mn-ea"/>
                <a:cs typeface="+mn-cs"/>
              </a:rPr>
              <a:t>Citaten: </a:t>
            </a:r>
            <a:br>
              <a:rPr kumimoji="0" lang="nl-BE" sz="1200" b="1" i="0" u="none" strike="noStrike" kern="1200" cap="none" spc="0" normalizeH="0" noProof="1">
                <a:ln>
                  <a:noFill/>
                </a:ln>
                <a:solidFill>
                  <a:schemeClr val="accent2"/>
                </a:solidFill>
                <a:effectLst/>
                <a:uLnTx/>
                <a:uFillTx/>
                <a:latin typeface="Calibri"/>
                <a:ea typeface="+mn-ea"/>
                <a:cs typeface="+mn-cs"/>
              </a:rPr>
            </a:br>
            <a:r>
              <a:rPr kumimoji="0" lang="nl-BE" sz="1200" i="0" u="none" strike="noStrike" kern="1200" cap="none" spc="0" normalizeH="0" noProof="1">
                <a:ln>
                  <a:noFill/>
                </a:ln>
                <a:solidFill>
                  <a:schemeClr val="accent2"/>
                </a:solidFill>
                <a:effectLst/>
                <a:uLnTx/>
                <a:uFillTx/>
                <a:latin typeface="Calibri"/>
                <a:ea typeface="+mn-ea"/>
                <a:cs typeface="+mn-cs"/>
              </a:rPr>
              <a:t>“er vallen lijken uit de kast”, “door werkdruk meer focus op zz”</a:t>
            </a:r>
            <a:endParaRPr kumimoji="0" lang="nl-BE" sz="1200" b="1" i="0" u="none" strike="noStrike" kern="1200" cap="none" spc="0" normalizeH="0" noProof="1">
              <a:ln>
                <a:noFill/>
              </a:ln>
              <a:solidFill>
                <a:schemeClr val="accent2"/>
              </a:solidFill>
              <a:effectLst/>
              <a:uLnTx/>
              <a:uFillTx/>
              <a:latin typeface="Calibri"/>
              <a:ea typeface="+mn-ea"/>
              <a:cs typeface="+mn-cs"/>
            </a:endParaRPr>
          </a:p>
          <a:p>
            <a:pPr marR="0" lvl="0" defTabSz="685800" rtl="0" eaLnBrk="1" fontAlgn="auto" latinLnBrk="0" hangingPunct="1">
              <a:lnSpc>
                <a:spcPct val="100000"/>
              </a:lnSpc>
              <a:spcBef>
                <a:spcPts val="0"/>
              </a:spcBef>
              <a:spcAft>
                <a:spcPts val="0"/>
              </a:spcAft>
              <a:buClrTx/>
              <a:buSzTx/>
              <a:tabLst/>
              <a:defRPr/>
            </a:pPr>
            <a:r>
              <a:rPr kumimoji="0" lang="nl-BE" sz="1200" i="0" u="none" strike="noStrike" kern="1200" cap="none" spc="0" normalizeH="0" noProof="1">
                <a:ln>
                  <a:noFill/>
                </a:ln>
                <a:solidFill>
                  <a:schemeClr val="accent2"/>
                </a:solidFill>
                <a:effectLst/>
                <a:uLnTx/>
                <a:uFillTx/>
                <a:latin typeface="Calibri"/>
                <a:ea typeface="+mn-ea"/>
                <a:cs typeface="+mn-cs"/>
              </a:rPr>
              <a:t>MM: “samenhang is weg tussen teams”, “Teams tegen elkaar, </a:t>
            </a:r>
            <a:br>
              <a:rPr kumimoji="0" lang="nl-BE" sz="1200" i="0" u="none" strike="noStrike" kern="1200" cap="none" spc="0" normalizeH="0" noProof="1">
                <a:ln>
                  <a:noFill/>
                </a:ln>
                <a:solidFill>
                  <a:schemeClr val="accent2"/>
                </a:solidFill>
                <a:effectLst/>
                <a:uLnTx/>
                <a:uFillTx/>
                <a:latin typeface="Calibri"/>
                <a:ea typeface="+mn-ea"/>
                <a:cs typeface="+mn-cs"/>
              </a:rPr>
            </a:br>
            <a:r>
              <a:rPr kumimoji="0" lang="nl-BE" sz="1200" i="0" u="none" strike="noStrike" kern="1200" cap="none" spc="0" normalizeH="0" noProof="1">
                <a:ln>
                  <a:noFill/>
                </a:ln>
                <a:solidFill>
                  <a:schemeClr val="accent2"/>
                </a:solidFill>
                <a:effectLst/>
                <a:uLnTx/>
                <a:uFillTx/>
                <a:latin typeface="Calibri"/>
                <a:ea typeface="+mn-ea"/>
                <a:cs typeface="+mn-cs"/>
              </a:rPr>
              <a:t>elk team bewaakt eigen grenzen, we moeten ons steeds meer verantwoorden naar elkaar, gevoel van wantrouwen”, “eigen belang boven organisatiebelang”</a:t>
            </a:r>
          </a:p>
          <a:p>
            <a:pPr marR="0" lvl="0" defTabSz="685800" rtl="0" eaLnBrk="1" fontAlgn="auto" latinLnBrk="0" hangingPunct="1">
              <a:lnSpc>
                <a:spcPct val="100000"/>
              </a:lnSpc>
              <a:spcBef>
                <a:spcPts val="0"/>
              </a:spcBef>
              <a:spcAft>
                <a:spcPts val="0"/>
              </a:spcAft>
              <a:buClrTx/>
              <a:buSzTx/>
              <a:tabLst/>
              <a:defRPr/>
            </a:pPr>
            <a:r>
              <a:rPr lang="nl-BE" sz="1200" noProof="1">
                <a:solidFill>
                  <a:schemeClr val="accent2"/>
                </a:solidFill>
                <a:latin typeface="Calibri"/>
              </a:rPr>
              <a:t>ME: “het belangrijkste is dat we tussen de teams zijn blijven praten. Communicatie. Regelmatig (informeel) afstemmen”</a:t>
            </a:r>
          </a:p>
          <a:p>
            <a:pPr marR="0" lvl="0" defTabSz="685800" rtl="0" eaLnBrk="1" fontAlgn="auto" latinLnBrk="0" hangingPunct="1">
              <a:lnSpc>
                <a:spcPct val="100000"/>
              </a:lnSpc>
              <a:spcBef>
                <a:spcPts val="0"/>
              </a:spcBef>
              <a:spcAft>
                <a:spcPts val="0"/>
              </a:spcAft>
              <a:buClrTx/>
              <a:buSzTx/>
              <a:tabLst/>
              <a:defRPr/>
            </a:pPr>
            <a:r>
              <a:rPr kumimoji="0" lang="nl-BE" sz="1200" i="0" u="none" strike="noStrike" kern="1200" cap="none" spc="0" normalizeH="0" noProof="1">
                <a:ln>
                  <a:noFill/>
                </a:ln>
                <a:solidFill>
                  <a:schemeClr val="accent2"/>
                </a:solidFill>
                <a:effectLst/>
                <a:uLnTx/>
                <a:uFillTx/>
                <a:latin typeface="Calibri"/>
                <a:ea typeface="+mn-ea"/>
                <a:cs typeface="+mn-cs"/>
              </a:rPr>
              <a:t>N: “soms rivaliteit tussen regioteams”</a:t>
            </a:r>
          </a:p>
        </p:txBody>
      </p:sp>
      <p:sp>
        <p:nvSpPr>
          <p:cNvPr id="11" name="Round Diagonal Corner Rectangle 30"/>
          <p:cNvSpPr/>
          <p:nvPr/>
        </p:nvSpPr>
        <p:spPr>
          <a:xfrm>
            <a:off x="545910" y="2626250"/>
            <a:ext cx="8311487" cy="1327441"/>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Binnen teams: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Transparantere rolinvulling (“lijken vallen uit kast”)</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Nieuwe takenpakket eigen maken incl. vaardigheden, kennis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Uitval of vertrek van collega’s (</a:t>
            </a:r>
            <a:r>
              <a:rPr lang="nl-BE" sz="1200" noProof="1">
                <a:solidFill>
                  <a:schemeClr val="accent2"/>
                </a:solidFill>
                <a:latin typeface="Calibri"/>
                <a:sym typeface="Wingdings" panose="05000000000000000000" pitchFamily="2" charset="2"/>
              </a:rPr>
              <a:t> onzekerheid &amp; belasting)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sym typeface="Wingdings" panose="05000000000000000000" pitchFamily="2" charset="2"/>
              </a:rPr>
              <a:t>Hoge herstelbehoefte</a:t>
            </a: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Negatieve feedback van het werk (scholen, wachtlijsten,…)</a:t>
            </a:r>
          </a:p>
          <a:p>
            <a:pPr marR="0" lvl="0" defTabSz="685800" rtl="0" eaLnBrk="1" fontAlgn="auto" latinLnBrk="0" hangingPunct="1">
              <a:lnSpc>
                <a:spcPct val="100000"/>
              </a:lnSpc>
              <a:spcBef>
                <a:spcPts val="0"/>
              </a:spcBef>
              <a:spcAft>
                <a:spcPts val="0"/>
              </a:spcAft>
              <a:buClrTx/>
              <a:buSzTx/>
              <a:tabLst/>
              <a:defRPr/>
            </a:pPr>
            <a:endParaRPr lang="nl-BE" sz="1200" b="1" noProof="1">
              <a:solidFill>
                <a:schemeClr val="accent2"/>
              </a:solidFill>
              <a:latin typeface="Calibri"/>
            </a:endParaRPr>
          </a:p>
          <a:p>
            <a:pPr marR="0" lvl="0" defTabSz="685800" rtl="0" eaLnBrk="1" fontAlgn="auto" latinLnBrk="0" hangingPunct="1">
              <a:lnSpc>
                <a:spcPct val="100000"/>
              </a:lnSpc>
              <a:spcBef>
                <a:spcPts val="0"/>
              </a:spcBef>
              <a:spcAft>
                <a:spcPts val="0"/>
              </a:spcAft>
              <a:buClrTx/>
              <a:buSzTx/>
              <a:tabLst/>
              <a:defRPr/>
            </a:pPr>
            <a:r>
              <a:rPr lang="nl-BE" sz="1200" b="1" noProof="1">
                <a:solidFill>
                  <a:schemeClr val="accent2"/>
                </a:solidFill>
                <a:latin typeface="Calibri"/>
              </a:rPr>
              <a:t>Tussen teams:</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Verschil naargelang ontwerpkeuzes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Focus op nieuwe organisatie versus op nieuwe teams:</a:t>
            </a:r>
          </a:p>
          <a:p>
            <a:pPr marL="158750" lvl="1" defTabSz="685800">
              <a:defRPr/>
            </a:pPr>
            <a:r>
              <a:rPr lang="nl-BE" sz="1200" b="1" noProof="1">
                <a:solidFill>
                  <a:schemeClr val="accent2"/>
                </a:solidFill>
                <a:latin typeface="Calibri"/>
              </a:rPr>
              <a:t>Valkuil 1: </a:t>
            </a:r>
            <a:r>
              <a:rPr lang="nl-BE" sz="1200" noProof="1">
                <a:solidFill>
                  <a:schemeClr val="accent2"/>
                </a:solidFill>
                <a:latin typeface="Calibri"/>
              </a:rPr>
              <a:t>té sterke teamfocus = competitie, non-coöperatie, verstarring</a:t>
            </a:r>
            <a:r>
              <a:rPr lang="nl-BE" sz="1200" noProof="1">
                <a:solidFill>
                  <a:schemeClr val="accent2"/>
                </a:solidFill>
                <a:latin typeface="Calibri"/>
                <a:sym typeface="Wingdings" panose="05000000000000000000" pitchFamily="2" charset="2"/>
              </a:rPr>
              <a:t></a:t>
            </a:r>
            <a:r>
              <a:rPr lang="nl-BE" sz="1200" noProof="1">
                <a:solidFill>
                  <a:schemeClr val="accent2"/>
                </a:solidFill>
                <a:latin typeface="Calibri"/>
              </a:rPr>
              <a:t>wij-zij eilandjes versus 1 CLB</a:t>
            </a:r>
            <a:endParaRPr lang="nl-BE" sz="1200" b="1" noProof="1">
              <a:solidFill>
                <a:schemeClr val="accent2"/>
              </a:solidFill>
              <a:latin typeface="Calibri"/>
            </a:endParaRPr>
          </a:p>
          <a:p>
            <a:pPr marL="182563" indent="-182563" defTabSz="685800">
              <a:buFont typeface="Arial" panose="020B0604020202020204" pitchFamily="34" charset="0"/>
              <a:buChar char="•"/>
              <a:defRPr/>
            </a:pPr>
            <a:r>
              <a:rPr lang="nl-BE" sz="1200" b="1" noProof="1">
                <a:solidFill>
                  <a:schemeClr val="accent2"/>
                </a:solidFill>
                <a:latin typeface="Calibri"/>
              </a:rPr>
              <a:t>Bewaken van zinvol werk </a:t>
            </a:r>
            <a:r>
              <a:rPr lang="nl-BE" sz="1200" noProof="1">
                <a:solidFill>
                  <a:schemeClr val="accent2"/>
                </a:solidFill>
                <a:latin typeface="Calibri"/>
              </a:rPr>
              <a:t>(zicht en betrokkenheid van A-Z)</a:t>
            </a:r>
            <a:endParaRPr lang="nl-BE" sz="1200" b="1" noProof="1">
              <a:solidFill>
                <a:schemeClr val="accent2"/>
              </a:solidFill>
              <a:latin typeface="Calibri"/>
            </a:endParaRPr>
          </a:p>
          <a:p>
            <a:pPr marL="182563" indent="-182563" defTabSz="685800">
              <a:buFont typeface="Arial" panose="020B0604020202020204" pitchFamily="34" charset="0"/>
              <a:buChar char="•"/>
              <a:defRPr/>
            </a:pPr>
            <a:r>
              <a:rPr lang="nl-BE" sz="1200" b="1" noProof="1">
                <a:solidFill>
                  <a:schemeClr val="accent2"/>
                </a:solidFill>
                <a:latin typeface="Calibri"/>
              </a:rPr>
              <a:t>Noodzakelijk overleg tussen teams </a:t>
            </a:r>
            <a:r>
              <a:rPr lang="nl-BE" sz="1200" noProof="1">
                <a:solidFill>
                  <a:schemeClr val="accent2"/>
                </a:solidFill>
                <a:latin typeface="Calibri"/>
              </a:rPr>
              <a:t>(informeel versus formeel)</a:t>
            </a:r>
            <a:endParaRPr lang="nl-BE" sz="1200" b="1" noProof="1">
              <a:solidFill>
                <a:schemeClr val="accent2"/>
              </a:solidFill>
              <a:latin typeface="Calibri"/>
            </a:endParaRPr>
          </a:p>
        </p:txBody>
      </p:sp>
      <p:sp>
        <p:nvSpPr>
          <p:cNvPr id="12" name="Round Diagonal Corner Rectangle 30"/>
          <p:cNvSpPr/>
          <p:nvPr/>
        </p:nvSpPr>
        <p:spPr>
          <a:xfrm>
            <a:off x="545909" y="4141542"/>
            <a:ext cx="8311487" cy="1006721"/>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lvl="0" defTabSz="685800">
              <a:defRPr/>
            </a:pPr>
            <a:r>
              <a:rPr lang="nl-BE" sz="1200" b="1" noProof="1">
                <a:solidFill>
                  <a:schemeClr val="accent2"/>
                </a:solidFill>
                <a:latin typeface="Calibri"/>
              </a:rPr>
              <a:t>Bijkomende reflectie:</a:t>
            </a:r>
          </a:p>
          <a:p>
            <a:pPr lvl="0" defTabSz="685800">
              <a:defRPr/>
            </a:pPr>
            <a:r>
              <a:rPr lang="nl-BE" sz="1200" b="1" noProof="1">
                <a:solidFill>
                  <a:schemeClr val="accent2"/>
                </a:solidFill>
                <a:latin typeface="Calibri"/>
              </a:rPr>
              <a:t>Binnen teams: </a:t>
            </a:r>
          </a:p>
          <a:p>
            <a:pPr marL="171450" indent="-171450" defTabSz="685800">
              <a:buFont typeface="Arial" panose="020B0604020202020204" pitchFamily="34" charset="0"/>
              <a:buChar char="•"/>
              <a:defRPr/>
            </a:pPr>
            <a:r>
              <a:rPr lang="nl-BE" sz="1200" noProof="1">
                <a:solidFill>
                  <a:schemeClr val="accent2"/>
                </a:solidFill>
                <a:latin typeface="Calibri"/>
              </a:rPr>
              <a:t>Vaak gevolg van onzekerheid, onduidelijkheid of lage betrokkenheid bij verandering</a:t>
            </a:r>
          </a:p>
          <a:p>
            <a:pPr marL="171450" indent="-171450" defTabSz="685800">
              <a:buFont typeface="Arial" panose="020B0604020202020204" pitchFamily="34" charset="0"/>
              <a:buChar char="•"/>
              <a:defRPr/>
            </a:pPr>
            <a:endParaRPr lang="nl-BE" sz="1200" b="1" noProof="1">
              <a:solidFill>
                <a:schemeClr val="accent2"/>
              </a:solidFill>
              <a:latin typeface="Calibri"/>
            </a:endParaRPr>
          </a:p>
          <a:p>
            <a:pPr defTabSz="685800">
              <a:defRPr/>
            </a:pPr>
            <a:r>
              <a:rPr lang="nl-BE" sz="1200" b="1" noProof="1">
                <a:solidFill>
                  <a:schemeClr val="accent2"/>
                </a:solidFill>
                <a:latin typeface="Calibri"/>
              </a:rPr>
              <a:t>Tussen teams</a:t>
            </a:r>
          </a:p>
          <a:p>
            <a:pPr marL="171450" indent="-171450" defTabSz="685800">
              <a:buFont typeface="Arial" panose="020B0604020202020204" pitchFamily="34" charset="0"/>
              <a:buChar char="•"/>
              <a:defRPr/>
            </a:pPr>
            <a:r>
              <a:rPr lang="nl-BE" sz="1200" b="1" noProof="1">
                <a:solidFill>
                  <a:schemeClr val="accent2"/>
                </a:solidFill>
                <a:latin typeface="Calibri"/>
              </a:rPr>
              <a:t>Overkoepelende verandervisie: </a:t>
            </a:r>
            <a:r>
              <a:rPr lang="nl-BE" sz="1200" noProof="1">
                <a:solidFill>
                  <a:schemeClr val="accent2"/>
                </a:solidFill>
                <a:latin typeface="Calibri"/>
              </a:rPr>
              <a:t>overkoepelende kernopdracht waar teams en individuen </a:t>
            </a:r>
            <a:r>
              <a:rPr lang="nl-BE" sz="1200" u="sng" noProof="1">
                <a:solidFill>
                  <a:schemeClr val="accent2"/>
                </a:solidFill>
                <a:latin typeface="Calibri"/>
              </a:rPr>
              <a:t>samen</a:t>
            </a:r>
            <a:r>
              <a:rPr lang="nl-BE" sz="1200" noProof="1">
                <a:solidFill>
                  <a:schemeClr val="accent2"/>
                </a:solidFill>
                <a:latin typeface="Calibri"/>
              </a:rPr>
              <a:t> toe bijdragen</a:t>
            </a:r>
          </a:p>
          <a:p>
            <a:pPr marL="171450" lvl="0" indent="-171450" defTabSz="685800">
              <a:buFont typeface="Arial" panose="020B0604020202020204" pitchFamily="34" charset="0"/>
              <a:buChar char="•"/>
              <a:defRPr/>
            </a:pPr>
            <a:endParaRPr lang="nl-BE" sz="1200" noProof="1">
              <a:solidFill>
                <a:schemeClr val="accent2"/>
              </a:solidFill>
              <a:latin typeface="Calibri"/>
            </a:endParaRPr>
          </a:p>
        </p:txBody>
      </p:sp>
      <p:sp>
        <p:nvSpPr>
          <p:cNvPr id="13" name="TextBox 12"/>
          <p:cNvSpPr txBox="1"/>
          <p:nvPr/>
        </p:nvSpPr>
        <p:spPr>
          <a:xfrm>
            <a:off x="242866" y="3878015"/>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2598457632"/>
              </p:ext>
            </p:extLst>
          </p:nvPr>
        </p:nvGraphicFramePr>
        <p:xfrm>
          <a:off x="6929120" y="741759"/>
          <a:ext cx="1933300" cy="487680"/>
        </p:xfrm>
        <a:graphic>
          <a:graphicData uri="http://schemas.openxmlformats.org/drawingml/2006/table">
            <a:tbl>
              <a:tblPr firstRow="1" bandRow="1">
                <a:tableStyleId>{8799B23B-EC83-4686-B30A-512413B5E67A}</a:tableStyleId>
              </a:tblPr>
              <a:tblGrid>
                <a:gridCol w="386660">
                  <a:extLst>
                    <a:ext uri="{9D8B030D-6E8A-4147-A177-3AD203B41FA5}">
                      <a16:colId xmlns:a16="http://schemas.microsoft.com/office/drawing/2014/main" val="309389305"/>
                    </a:ext>
                  </a:extLst>
                </a:gridCol>
                <a:gridCol w="386660">
                  <a:extLst>
                    <a:ext uri="{9D8B030D-6E8A-4147-A177-3AD203B41FA5}">
                      <a16:colId xmlns:a16="http://schemas.microsoft.com/office/drawing/2014/main" val="2200914690"/>
                    </a:ext>
                  </a:extLst>
                </a:gridCol>
                <a:gridCol w="306541">
                  <a:extLst>
                    <a:ext uri="{9D8B030D-6E8A-4147-A177-3AD203B41FA5}">
                      <a16:colId xmlns:a16="http://schemas.microsoft.com/office/drawing/2014/main" val="2200258577"/>
                    </a:ext>
                  </a:extLst>
                </a:gridCol>
                <a:gridCol w="466779">
                  <a:extLst>
                    <a:ext uri="{9D8B030D-6E8A-4147-A177-3AD203B41FA5}">
                      <a16:colId xmlns:a16="http://schemas.microsoft.com/office/drawing/2014/main" val="2810711247"/>
                    </a:ext>
                  </a:extLst>
                </a:gridCol>
                <a:gridCol w="386660">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2090051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329532" y="339047"/>
            <a:ext cx="8153395" cy="550331"/>
          </a:xfrm>
        </p:spPr>
        <p:txBody>
          <a:bodyPr/>
          <a:lstStyle/>
          <a:p>
            <a:r>
              <a:rPr lang="nl-BE" sz="1800" dirty="0"/>
              <a:t>4. Terugkoppeling: Bevindingen van de piloot-procesanalyse</a:t>
            </a:r>
            <a:br>
              <a:rPr lang="nl-BE" sz="1800" dirty="0"/>
            </a:br>
            <a:r>
              <a:rPr lang="nl-BE" sz="1800" dirty="0"/>
              <a:t> </a:t>
            </a:r>
            <a:r>
              <a:rPr lang="nl-BE" sz="1800" b="1" dirty="0">
                <a:solidFill>
                  <a:schemeClr val="accent1"/>
                </a:solidFill>
              </a:rPr>
              <a:t>3. Procesmatige factoren: </a:t>
            </a:r>
            <a:r>
              <a:rPr lang="nl-BE" sz="1800" dirty="0">
                <a:solidFill>
                  <a:schemeClr val="accent1"/>
                </a:solidFill>
              </a:rPr>
              <a:t>Positieve uitkomst, steun &amp; inzet (20)</a:t>
            </a:r>
            <a:endParaRPr lang="en-BE" sz="1800" dirty="0">
              <a:solidFill>
                <a:schemeClr val="accent1"/>
              </a:solidFill>
            </a:endParaRPr>
          </a:p>
        </p:txBody>
      </p:sp>
      <p:sp>
        <p:nvSpPr>
          <p:cNvPr id="8" name="TextBox 7"/>
          <p:cNvSpPr txBox="1"/>
          <p:nvPr/>
        </p:nvSpPr>
        <p:spPr>
          <a:xfrm>
            <a:off x="242866" y="999897"/>
            <a:ext cx="57738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349" b="1" cap="small" dirty="0">
                <a:solidFill>
                  <a:schemeClr val="accent1"/>
                </a:solidFill>
                <a:latin typeface="Calibri"/>
              </a:rPr>
              <a:t>21) Positieve uitkomst, steun &amp; inzet: </a:t>
            </a:r>
            <a:r>
              <a:rPr lang="nl-BE" sz="1349" b="1" cap="small" dirty="0">
                <a:solidFill>
                  <a:srgbClr val="414257">
                    <a:lumMod val="50000"/>
                  </a:srgbClr>
                </a:solidFill>
                <a:latin typeface="Calibri"/>
              </a:rPr>
              <a:t>Waar gaat dit over? (toelichting + citaten) </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9" name="TextBox 8"/>
          <p:cNvSpPr txBox="1"/>
          <p:nvPr/>
        </p:nvSpPr>
        <p:spPr>
          <a:xfrm>
            <a:off x="242866" y="2505467"/>
            <a:ext cx="6382388"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Waar dient men aandachtig voor te zijn? (valkuilen &amp; succesfactoren)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sp>
        <p:nvSpPr>
          <p:cNvPr id="10" name="Round Diagonal Corner Rectangle 30"/>
          <p:cNvSpPr/>
          <p:nvPr/>
        </p:nvSpPr>
        <p:spPr>
          <a:xfrm>
            <a:off x="545910" y="1243963"/>
            <a:ext cx="8397793" cy="1331176"/>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Geloof in een positieve uitkomst is een noodzakelijke voorwaarde om steun en inzet te verkrijgen van organisatieleden</a:t>
            </a:r>
          </a:p>
          <a:p>
            <a:pPr marL="0" marR="0" lvl="0" indent="0" defTabSz="685800" rtl="0" eaLnBrk="1" fontAlgn="auto" latinLnBrk="0" hangingPunct="1">
              <a:lnSpc>
                <a:spcPct val="100000"/>
              </a:lnSpc>
              <a:spcBef>
                <a:spcPts val="0"/>
              </a:spcBef>
              <a:spcAft>
                <a:spcPts val="0"/>
              </a:spcAft>
              <a:buClrTx/>
              <a:buSzTx/>
              <a:buFontTx/>
              <a:buNone/>
              <a:tabLst/>
              <a:defRPr/>
            </a:pPr>
            <a:r>
              <a:rPr lang="nl-BE" sz="1200" b="1" noProof="1">
                <a:solidFill>
                  <a:schemeClr val="accent2"/>
                </a:solidFill>
                <a:latin typeface="Calibri"/>
              </a:rPr>
              <a:t>Citaten: </a:t>
            </a:r>
            <a:endParaRPr lang="nl-BE" sz="1200" noProof="1">
              <a:solidFill>
                <a:schemeClr val="accent2"/>
              </a:solidFill>
              <a:latin typeface="Calibri"/>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MM: “we willen wel veranderen, maar enkel voor iets positief”, ME: “we staan er positief tegenover, er moest iets veranderen. Over een aantal jaren zullen we de vruchten ervan plukken”, “toenemend gevoel: zijn we wel goed bezig?”</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i="0" u="none" strike="noStrike" kern="1200" cap="none" spc="0" normalizeH="0" baseline="0" noProof="1">
                <a:ln>
                  <a:noFill/>
                </a:ln>
                <a:solidFill>
                  <a:schemeClr val="accent2"/>
                </a:solidFill>
                <a:effectLst/>
                <a:uLnTx/>
                <a:uFillTx/>
                <a:latin typeface="Calibri"/>
                <a:ea typeface="+mn-ea"/>
                <a:cs typeface="+mn-cs"/>
              </a:rPr>
              <a:t>A: “aanvankelijk positief (moeilijkheden horen erbij),</a:t>
            </a:r>
            <a:r>
              <a:rPr kumimoji="0" lang="nl-BE" sz="1200" i="0" u="none" strike="noStrike" kern="1200" cap="none" spc="0" normalizeH="0" noProof="1">
                <a:ln>
                  <a:noFill/>
                </a:ln>
                <a:solidFill>
                  <a:schemeClr val="accent2"/>
                </a:solidFill>
                <a:effectLst/>
                <a:uLnTx/>
                <a:uFillTx/>
                <a:latin typeface="Calibri"/>
                <a:ea typeface="+mn-ea"/>
                <a:cs typeface="+mn-cs"/>
              </a:rPr>
              <a:t> maar sinds 2</a:t>
            </a:r>
            <a:r>
              <a:rPr kumimoji="0" lang="nl-BE" sz="1200" i="0" u="none" strike="noStrike" kern="1200" cap="none" spc="0" normalizeH="0" baseline="30000" noProof="1">
                <a:ln>
                  <a:noFill/>
                </a:ln>
                <a:solidFill>
                  <a:schemeClr val="accent2"/>
                </a:solidFill>
                <a:effectLst/>
                <a:uLnTx/>
                <a:uFillTx/>
                <a:latin typeface="Calibri"/>
                <a:ea typeface="+mn-ea"/>
                <a:cs typeface="+mn-cs"/>
              </a:rPr>
              <a:t>e</a:t>
            </a:r>
            <a:r>
              <a:rPr kumimoji="0" lang="nl-BE" sz="1200" i="0" u="none" strike="noStrike" kern="1200" cap="none" spc="0" normalizeH="0" noProof="1">
                <a:ln>
                  <a:noFill/>
                </a:ln>
                <a:solidFill>
                  <a:schemeClr val="accent2"/>
                </a:solidFill>
                <a:effectLst/>
                <a:uLnTx/>
                <a:uFillTx/>
                <a:latin typeface="Calibri"/>
                <a:ea typeface="+mn-ea"/>
                <a:cs typeface="+mn-cs"/>
              </a:rPr>
              <a:t> jaar na kanteling minder evident doordat we blijven vastlopen (bijv. werkbaarheid)”</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aseline="0" noProof="1">
                <a:solidFill>
                  <a:schemeClr val="accent2"/>
                </a:solidFill>
                <a:latin typeface="Calibri"/>
              </a:rPr>
              <a:t>D/P: “iedereen wou het doen slagen, steeds meer mensen pro”</a:t>
            </a:r>
            <a:br>
              <a:rPr lang="nl-BE" sz="1200" baseline="0" noProof="1">
                <a:solidFill>
                  <a:schemeClr val="accent2"/>
                </a:solidFill>
                <a:latin typeface="Calibri"/>
              </a:rPr>
            </a:br>
            <a:r>
              <a:rPr lang="nl-BE" sz="1200" baseline="0" noProof="1">
                <a:solidFill>
                  <a:schemeClr val="accent2"/>
                </a:solidFill>
                <a:latin typeface="Calibri"/>
              </a:rPr>
              <a:t>G: “negativiteit</a:t>
            </a:r>
            <a:r>
              <a:rPr lang="nl-BE" sz="1200" noProof="1">
                <a:solidFill>
                  <a:schemeClr val="accent2"/>
                </a:solidFill>
                <a:latin typeface="Calibri"/>
              </a:rPr>
              <a:t> wordt onderling versterkt, </a:t>
            </a:r>
            <a:r>
              <a:rPr lang="nl-BE" sz="1200" baseline="0" noProof="1">
                <a:solidFill>
                  <a:schemeClr val="accent2"/>
                </a:solidFill>
                <a:latin typeface="Calibri"/>
              </a:rPr>
              <a:t>we waren geen vragende</a:t>
            </a:r>
            <a:r>
              <a:rPr lang="nl-BE" sz="1200" noProof="1">
                <a:solidFill>
                  <a:schemeClr val="accent2"/>
                </a:solidFill>
                <a:latin typeface="Calibri"/>
              </a:rPr>
              <a:t> partij”, “aanvankelijk nooit achter verandering”</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1" name="Round Diagonal Corner Rectangle 30"/>
          <p:cNvSpPr/>
          <p:nvPr/>
        </p:nvSpPr>
        <p:spPr>
          <a:xfrm>
            <a:off x="545910" y="2754897"/>
            <a:ext cx="8397793" cy="1061197"/>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Nood aan positieve feedback van het werk </a:t>
            </a:r>
            <a:r>
              <a:rPr kumimoji="0" lang="nl-BE" sz="1200" b="1" i="0" u="none" strike="noStrike" kern="1200" cap="none" spc="0" normalizeH="0" baseline="0" noProof="1">
                <a:ln>
                  <a:noFill/>
                </a:ln>
                <a:solidFill>
                  <a:schemeClr val="accent2"/>
                </a:solidFill>
                <a:effectLst/>
                <a:uLnTx/>
                <a:uFillTx/>
                <a:latin typeface="Calibri"/>
                <a:ea typeface="+mn-ea"/>
                <a:cs typeface="+mn-cs"/>
                <a:sym typeface="Wingdings" panose="05000000000000000000" pitchFamily="2" charset="2"/>
              </a:rPr>
              <a:t> </a:t>
            </a:r>
            <a:r>
              <a:rPr kumimoji="0" lang="nl-BE" sz="1200" b="1" i="0" u="none" strike="noStrike" kern="1200" cap="none" spc="0" normalizeH="0" baseline="0" noProof="1">
                <a:ln>
                  <a:noFill/>
                </a:ln>
                <a:solidFill>
                  <a:schemeClr val="accent2"/>
                </a:solidFill>
                <a:effectLst/>
                <a:uLnTx/>
                <a:uFillTx/>
                <a:latin typeface="Calibri"/>
                <a:ea typeface="+mn-ea"/>
                <a:cs typeface="+mn-cs"/>
              </a:rPr>
              <a:t>nu: </a:t>
            </a:r>
          </a:p>
          <a:p>
            <a:pPr marL="628650" lvl="1" indent="-171450" defTabSz="685800">
              <a:buFont typeface="Arial" panose="020B0604020202020204" pitchFamily="34" charset="0"/>
              <a:buChar char="•"/>
              <a:defRPr/>
            </a:pPr>
            <a:r>
              <a:rPr lang="nl-BE" sz="1200" noProof="1">
                <a:solidFill>
                  <a:schemeClr val="accent2"/>
                </a:solidFill>
                <a:latin typeface="Calibri"/>
              </a:rPr>
              <a:t>Wachtlijsten </a:t>
            </a:r>
            <a:r>
              <a:rPr lang="nl-BE" sz="1200" noProof="1">
                <a:solidFill>
                  <a:schemeClr val="accent2"/>
                </a:solidFill>
                <a:latin typeface="Calibri"/>
                <a:sym typeface="Wingdings" panose="05000000000000000000" pitchFamily="2" charset="2"/>
              </a:rPr>
              <a:t></a:t>
            </a:r>
            <a:endParaRPr lang="nl-BE" sz="1200" noProof="1">
              <a:solidFill>
                <a:schemeClr val="accent2"/>
              </a:solidFill>
              <a:latin typeface="Calibri"/>
            </a:endParaRPr>
          </a:p>
          <a:p>
            <a:pPr marL="628650" lvl="1" indent="-171450" defTabSz="685800">
              <a:buFont typeface="Arial" panose="020B0604020202020204" pitchFamily="34" charset="0"/>
              <a:buChar char="•"/>
              <a:defRPr/>
            </a:pPr>
            <a:r>
              <a:rPr kumimoji="0" lang="nl-BE" sz="1200" i="0" u="none" strike="noStrike" kern="1200" cap="none" spc="0" normalizeH="0" baseline="0" noProof="1">
                <a:ln>
                  <a:noFill/>
                </a:ln>
                <a:solidFill>
                  <a:schemeClr val="accent2"/>
                </a:solidFill>
                <a:effectLst/>
                <a:uLnTx/>
                <a:uFillTx/>
                <a:latin typeface="Calibri"/>
                <a:ea typeface="+mn-ea"/>
                <a:cs typeface="+mn-cs"/>
              </a:rPr>
              <a:t>Ongenoegen</a:t>
            </a:r>
            <a:r>
              <a:rPr kumimoji="0" lang="nl-BE" sz="1200" i="0" u="none" strike="noStrike" kern="1200" cap="none" spc="0" normalizeH="0" noProof="1">
                <a:ln>
                  <a:noFill/>
                </a:ln>
                <a:solidFill>
                  <a:schemeClr val="accent2"/>
                </a:solidFill>
                <a:effectLst/>
                <a:uLnTx/>
                <a:uFillTx/>
                <a:latin typeface="Calibri"/>
                <a:ea typeface="+mn-ea"/>
                <a:cs typeface="+mn-cs"/>
              </a:rPr>
              <a:t> van scholen</a:t>
            </a:r>
            <a:r>
              <a:rPr lang="nl-BE" sz="1200" noProof="1">
                <a:solidFill>
                  <a:schemeClr val="accent2"/>
                </a:solidFill>
                <a:latin typeface="Calibri"/>
                <a:sym typeface="Wingdings" panose="05000000000000000000" pitchFamily="2" charset="2"/>
              </a:rPr>
              <a:t> </a:t>
            </a:r>
            <a:endParaRPr kumimoji="0" lang="nl-BE" sz="1200" i="0" u="none" strike="noStrike" kern="1200" cap="none" spc="0" normalizeH="0" noProof="1">
              <a:ln>
                <a:noFill/>
              </a:ln>
              <a:solidFill>
                <a:schemeClr val="accent2"/>
              </a:solidFill>
              <a:effectLst/>
              <a:uLnTx/>
              <a:uFillTx/>
              <a:latin typeface="Calibri"/>
              <a:ea typeface="+mn-ea"/>
              <a:cs typeface="+mn-cs"/>
            </a:endParaRPr>
          </a:p>
          <a:p>
            <a:pPr marL="628650" lvl="1" indent="-171450" defTabSz="685800">
              <a:buFont typeface="Arial" panose="020B0604020202020204" pitchFamily="34" charset="0"/>
              <a:buChar char="•"/>
              <a:defRPr/>
            </a:pPr>
            <a:r>
              <a:rPr lang="nl-BE" sz="1200" baseline="0" noProof="1">
                <a:solidFill>
                  <a:schemeClr val="accent2"/>
                </a:solidFill>
                <a:latin typeface="Calibri"/>
              </a:rPr>
              <a:t>Gevoel</a:t>
            </a:r>
            <a:r>
              <a:rPr lang="nl-BE" sz="1200" noProof="1">
                <a:solidFill>
                  <a:schemeClr val="accent2"/>
                </a:solidFill>
                <a:latin typeface="Calibri"/>
              </a:rPr>
              <a:t> van onwerkbaarheid</a:t>
            </a:r>
            <a:r>
              <a:rPr lang="nl-BE" sz="1200" noProof="1">
                <a:solidFill>
                  <a:schemeClr val="accent2"/>
                </a:solidFill>
                <a:latin typeface="Calibri"/>
                <a:sym typeface="Wingdings" panose="05000000000000000000" pitchFamily="2" charset="2"/>
              </a:rPr>
              <a:t> </a:t>
            </a:r>
            <a:endParaRPr lang="nl-BE" sz="1200" noProof="1">
              <a:solidFill>
                <a:schemeClr val="accent2"/>
              </a:solidFill>
              <a:latin typeface="Calibri"/>
            </a:endParaRPr>
          </a:p>
          <a:p>
            <a:pPr marL="628650" lvl="1" indent="-171450" defTabSz="685800">
              <a:buFont typeface="Arial" panose="020B0604020202020204" pitchFamily="34" charset="0"/>
              <a:buChar char="•"/>
              <a:defRPr/>
            </a:pPr>
            <a:r>
              <a:rPr lang="nl-BE" sz="1200" noProof="1">
                <a:solidFill>
                  <a:schemeClr val="accent2"/>
                </a:solidFill>
                <a:latin typeface="Calibri"/>
              </a:rPr>
              <a:t>Uitval of vertrek van collega’s</a:t>
            </a:r>
            <a:r>
              <a:rPr lang="nl-BE" sz="1200" noProof="1">
                <a:solidFill>
                  <a:schemeClr val="accent2"/>
                </a:solidFill>
                <a:latin typeface="Calibri"/>
                <a:sym typeface="Wingdings" panose="05000000000000000000" pitchFamily="2" charset="2"/>
              </a:rPr>
              <a:t> </a:t>
            </a:r>
          </a:p>
          <a:p>
            <a:pPr marL="628650" lvl="1" indent="-171450" defTabSz="685800">
              <a:buFont typeface="Arial" panose="020B0604020202020204" pitchFamily="34" charset="0"/>
              <a:buChar char="•"/>
              <a:defRPr/>
            </a:pPr>
            <a:endParaRPr lang="nl-BE" sz="1200" noProof="1">
              <a:solidFill>
                <a:schemeClr val="accent2"/>
              </a:solidFill>
              <a:latin typeface="Calibri"/>
            </a:endParaRPr>
          </a:p>
          <a:p>
            <a:pPr marL="171450" indent="-171450" defTabSz="685800">
              <a:buFont typeface="Arial" panose="020B0604020202020204" pitchFamily="34" charset="0"/>
              <a:buChar char="•"/>
              <a:defRPr/>
            </a:pPr>
            <a:r>
              <a:rPr lang="nl-BE" sz="1200" b="1" noProof="1">
                <a:solidFill>
                  <a:schemeClr val="accent2"/>
                </a:solidFill>
                <a:latin typeface="Calibri"/>
              </a:rPr>
              <a:t>Intern draagvlak: </a:t>
            </a:r>
            <a:r>
              <a:rPr lang="nl-BE" sz="1200" noProof="1">
                <a:solidFill>
                  <a:schemeClr val="accent2"/>
                </a:solidFill>
                <a:latin typeface="Calibri"/>
              </a:rPr>
              <a:t>Openheid voor verandering en overtuigd zijn van de noodzaak, duidelijke en eerlijke communicatie</a:t>
            </a:r>
            <a:endParaRPr kumimoji="0" lang="nl-BE" sz="1200" i="0" u="none" strike="noStrike" kern="1200" cap="none" spc="0" normalizeH="0" baseline="0" noProof="1">
              <a:ln>
                <a:noFill/>
              </a:ln>
              <a:solidFill>
                <a:schemeClr val="accent2"/>
              </a:solidFill>
              <a:effectLst/>
              <a:uLnTx/>
              <a:uFillTx/>
              <a:latin typeface="Calibri"/>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Citaten:</a:t>
            </a:r>
            <a:r>
              <a:rPr kumimoji="0" lang="nl-BE" sz="1200" b="1" i="0" u="none" strike="noStrike" kern="1200" cap="none" spc="0" normalizeH="0" noProof="1">
                <a:ln>
                  <a:noFill/>
                </a:ln>
                <a:solidFill>
                  <a:schemeClr val="accent2"/>
                </a:solidFill>
                <a:effectLst/>
                <a:uLnTx/>
                <a:uFillTx/>
                <a:latin typeface="Calibri"/>
                <a:ea typeface="+mn-ea"/>
                <a:cs typeface="+mn-cs"/>
              </a:rPr>
              <a:t> </a:t>
            </a:r>
            <a:endParaRPr kumimoji="0" lang="nl-BE" sz="1200" i="0" u="none" strike="noStrike" kern="1200" cap="none" spc="0" normalizeH="0" noProof="1">
              <a:ln>
                <a:noFill/>
              </a:ln>
              <a:solidFill>
                <a:schemeClr val="accent2"/>
              </a:solidFill>
              <a:effectLst/>
              <a:uLnTx/>
              <a:uFillTx/>
              <a:latin typeface="Calibri"/>
              <a:ea typeface="+mn-ea"/>
              <a:cs typeface="+mn-cs"/>
            </a:endParaRP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1">
                <a:solidFill>
                  <a:schemeClr val="accent2"/>
                </a:solidFill>
                <a:latin typeface="Calibri"/>
              </a:rPr>
              <a:t>Directie: “ik ben erg positief ingesteld. Misschien teveel gefocust op het positieve en geen oog voor wat niet goed is?”</a:t>
            </a:r>
            <a:endParaRPr kumimoji="0" lang="nl-BE" sz="1200" i="0" u="none" strike="noStrike" kern="1200" cap="none" spc="0" normalizeH="0" baseline="0" noProof="1">
              <a:ln>
                <a:noFill/>
              </a:ln>
              <a:solidFill>
                <a:schemeClr val="accent2"/>
              </a:solidFill>
              <a:effectLst/>
              <a:uLnTx/>
              <a:uFillTx/>
              <a:latin typeface="Calibri"/>
              <a:ea typeface="+mn-ea"/>
              <a:cs typeface="+mn-cs"/>
            </a:endParaRPr>
          </a:p>
        </p:txBody>
      </p:sp>
      <p:sp>
        <p:nvSpPr>
          <p:cNvPr id="12" name="Round Diagonal Corner Rectangle 30"/>
          <p:cNvSpPr/>
          <p:nvPr/>
        </p:nvSpPr>
        <p:spPr>
          <a:xfrm>
            <a:off x="545909" y="3995852"/>
            <a:ext cx="8397794" cy="1152411"/>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2" spcCol="0" rtlCol="0" fromWordArt="0" anchor="t" anchorCtr="0" forceAA="0" compatLnSpc="1">
            <a:prstTxWarp prst="textNoShape">
              <a:avLst/>
            </a:prstTxWarp>
            <a:no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1">
                <a:ln>
                  <a:noFill/>
                </a:ln>
                <a:solidFill>
                  <a:schemeClr val="accent2"/>
                </a:solidFill>
                <a:effectLst/>
                <a:uLnTx/>
                <a:uFillTx/>
                <a:latin typeface="Calibri"/>
                <a:ea typeface="+mn-ea"/>
                <a:cs typeface="+mn-cs"/>
              </a:rPr>
              <a:t>Bijkomende reflectie:</a:t>
            </a:r>
            <a:r>
              <a:rPr kumimoji="0" lang="nl-BE" sz="1200" b="1" i="0" u="none" strike="noStrike" kern="1200" cap="none" spc="0" normalizeH="0" noProof="1">
                <a:ln>
                  <a:noFill/>
                </a:ln>
                <a:solidFill>
                  <a:schemeClr val="accent2"/>
                </a:solidFill>
                <a:effectLst/>
                <a:uLnTx/>
                <a:uFillTx/>
                <a:latin typeface="Calibri"/>
                <a:ea typeface="+mn-ea"/>
                <a:cs typeface="+mn-cs"/>
              </a:rPr>
              <a:t> </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noProof="1">
                <a:solidFill>
                  <a:schemeClr val="accent2"/>
                </a:solidFill>
                <a:latin typeface="Calibri"/>
              </a:rPr>
              <a:t>Psychologische voorwaarden</a:t>
            </a:r>
            <a:r>
              <a:rPr lang="nl-BE" sz="1200" noProof="1">
                <a:solidFill>
                  <a:schemeClr val="accent2"/>
                </a:solidFill>
                <a:latin typeface="Calibri"/>
              </a:rPr>
              <a:t>: </a:t>
            </a:r>
          </a:p>
          <a:p>
            <a:pPr marL="628650" lvl="1" indent="-171450" defTabSz="685800">
              <a:buFont typeface="Arial" panose="020B0604020202020204" pitchFamily="34" charset="0"/>
              <a:buChar char="•"/>
              <a:defRPr/>
            </a:pPr>
            <a:r>
              <a:rPr kumimoji="0" lang="nl-BE" sz="1200" i="0" u="none" strike="noStrike" kern="1200" cap="none" spc="0" normalizeH="0" baseline="0" noProof="1">
                <a:ln>
                  <a:noFill/>
                </a:ln>
                <a:solidFill>
                  <a:schemeClr val="accent2"/>
                </a:solidFill>
                <a:effectLst/>
                <a:uLnTx/>
                <a:uFillTx/>
                <a:latin typeface="Calibri"/>
                <a:ea typeface="+mn-ea"/>
                <a:cs typeface="+mn-cs"/>
              </a:rPr>
              <a:t>Vertrouwen</a:t>
            </a:r>
            <a:r>
              <a:rPr kumimoji="0" lang="nl-BE" sz="1200" i="0" u="none" strike="noStrike" kern="1200" cap="none" spc="0" normalizeH="0" noProof="1">
                <a:ln>
                  <a:noFill/>
                </a:ln>
                <a:solidFill>
                  <a:schemeClr val="accent2"/>
                </a:solidFill>
                <a:effectLst/>
                <a:uLnTx/>
                <a:uFillTx/>
                <a:latin typeface="Calibri"/>
                <a:ea typeface="+mn-ea"/>
                <a:cs typeface="+mn-cs"/>
              </a:rPr>
              <a:t> in haalbaarheid van de verandering</a:t>
            </a:r>
          </a:p>
          <a:p>
            <a:pPr marL="628650" lvl="1" indent="-171450" defTabSz="685800">
              <a:buFont typeface="Arial" panose="020B0604020202020204" pitchFamily="34" charset="0"/>
              <a:buChar char="•"/>
              <a:defRPr/>
            </a:pPr>
            <a:r>
              <a:rPr lang="nl-BE" sz="1200" noProof="1">
                <a:solidFill>
                  <a:schemeClr val="accent2"/>
                </a:solidFill>
                <a:latin typeface="Calibri"/>
              </a:rPr>
              <a:t>Geloof in de noodzaak</a:t>
            </a:r>
          </a:p>
          <a:p>
            <a:pPr marL="628650" lvl="1" indent="-171450" defTabSz="685800">
              <a:buFont typeface="Arial" panose="020B0604020202020204" pitchFamily="34" charset="0"/>
              <a:buChar char="•"/>
              <a:defRPr/>
            </a:pPr>
            <a:r>
              <a:rPr kumimoji="0" lang="nl-BE" sz="1200" i="0" u="none" strike="noStrike" kern="1200" cap="none" spc="0" normalizeH="0" noProof="1">
                <a:ln>
                  <a:noFill/>
                </a:ln>
                <a:solidFill>
                  <a:schemeClr val="accent2"/>
                </a:solidFill>
                <a:effectLst/>
                <a:uLnTx/>
                <a:uFillTx/>
                <a:latin typeface="Calibri"/>
                <a:ea typeface="+mn-ea"/>
                <a:cs typeface="+mn-cs"/>
              </a:rPr>
              <a:t>Geen schade aan persoonlijke belangen</a:t>
            </a:r>
          </a:p>
          <a:p>
            <a:pPr marL="628650" lvl="1" indent="-171450" defTabSz="685800">
              <a:buFont typeface="Arial" panose="020B0604020202020204" pitchFamily="34" charset="0"/>
              <a:buChar char="•"/>
              <a:defRPr/>
            </a:pPr>
            <a:r>
              <a:rPr lang="nl-BE" sz="1200" noProof="1">
                <a:solidFill>
                  <a:schemeClr val="accent2"/>
                </a:solidFill>
                <a:latin typeface="Calibri"/>
              </a:rPr>
              <a:t>Geloof in eigen functioneren in nieuwe organisatie</a:t>
            </a:r>
          </a:p>
          <a:p>
            <a:pPr marL="171450" indent="-171450" defTabSz="685800">
              <a:buFont typeface="Arial" panose="020B0604020202020204" pitchFamily="34" charset="0"/>
              <a:buChar char="•"/>
              <a:defRPr/>
            </a:pPr>
            <a:r>
              <a:rPr kumimoji="0" lang="nl-BE" sz="1200" b="1" i="0" u="none" strike="noStrike" kern="1200" cap="none" spc="0" normalizeH="0" noProof="1">
                <a:ln>
                  <a:noFill/>
                </a:ln>
                <a:solidFill>
                  <a:schemeClr val="accent2"/>
                </a:solidFill>
                <a:effectLst/>
                <a:uLnTx/>
                <a:uFillTx/>
                <a:latin typeface="Calibri"/>
                <a:ea typeface="+mn-ea"/>
                <a:cs typeface="+mn-cs"/>
              </a:rPr>
              <a:t>Positieve ervaring van de veranderaanpak (hoe) = cruciaal! </a:t>
            </a:r>
            <a:r>
              <a:rPr kumimoji="0" lang="nl-BE" sz="1200" i="0" u="none" strike="noStrike" kern="1200" cap="none" spc="0" normalizeH="0" noProof="1">
                <a:ln>
                  <a:noFill/>
                </a:ln>
                <a:solidFill>
                  <a:schemeClr val="accent2"/>
                </a:solidFill>
                <a:effectLst/>
                <a:uLnTx/>
                <a:uFillTx/>
                <a:latin typeface="Calibri"/>
                <a:ea typeface="+mn-ea"/>
                <a:cs typeface="+mn-cs"/>
              </a:rPr>
              <a:t>(bovenstaande elementen)</a:t>
            </a:r>
          </a:p>
          <a:p>
            <a:pPr marL="171450" indent="-171450" defTabSz="685800">
              <a:buFont typeface="Arial" panose="020B0604020202020204" pitchFamily="34" charset="0"/>
              <a:buChar char="•"/>
              <a:defRPr/>
            </a:pPr>
            <a:r>
              <a:rPr lang="nl-BE" sz="1200" b="1" noProof="1">
                <a:solidFill>
                  <a:schemeClr val="accent2"/>
                </a:solidFill>
                <a:latin typeface="Calibri"/>
              </a:rPr>
              <a:t>Open, eerlijke en wederzijdse communicatie </a:t>
            </a:r>
            <a:r>
              <a:rPr lang="nl-BE" sz="1200" noProof="1">
                <a:solidFill>
                  <a:schemeClr val="accent2"/>
                </a:solidFill>
                <a:latin typeface="Calibri"/>
              </a:rPr>
              <a:t>over wat goed loopt en wat niet, input verzamelen om bij te sturen waar nodig (negatieve niet uit de weg gaan!)</a:t>
            </a:r>
            <a:endParaRPr kumimoji="0" lang="nl-BE" sz="1200" i="0" u="none" strike="noStrike" kern="1200" cap="none" spc="0" normalizeH="0" noProof="1">
              <a:ln>
                <a:noFill/>
              </a:ln>
              <a:solidFill>
                <a:schemeClr val="accent2"/>
              </a:solidFill>
              <a:effectLst/>
              <a:uLnTx/>
              <a:uFillTx/>
              <a:latin typeface="Calibri"/>
              <a:ea typeface="+mn-ea"/>
              <a:cs typeface="+mn-cs"/>
            </a:endParaRPr>
          </a:p>
          <a:p>
            <a:pPr marL="171450" indent="-171450" defTabSz="685800">
              <a:buFont typeface="Arial" panose="020B0604020202020204" pitchFamily="34" charset="0"/>
              <a:buChar char="•"/>
              <a:defRPr/>
            </a:pPr>
            <a:r>
              <a:rPr lang="nl-BE" sz="1200" b="1" noProof="1">
                <a:solidFill>
                  <a:schemeClr val="accent2"/>
                </a:solidFill>
                <a:latin typeface="Calibri"/>
              </a:rPr>
              <a:t>KT-doelen</a:t>
            </a:r>
            <a:r>
              <a:rPr lang="nl-BE" sz="1200" noProof="1">
                <a:solidFill>
                  <a:schemeClr val="accent2"/>
                </a:solidFill>
                <a:latin typeface="Calibri"/>
              </a:rPr>
              <a:t> en </a:t>
            </a:r>
            <a:r>
              <a:rPr lang="nl-BE" sz="1200" b="1" noProof="1">
                <a:solidFill>
                  <a:schemeClr val="accent2"/>
                </a:solidFill>
                <a:latin typeface="Calibri"/>
              </a:rPr>
              <a:t>tussentijdse successen vieren</a:t>
            </a:r>
            <a:endParaRPr kumimoji="0" lang="nl-BE" sz="1200" b="1" i="0" u="none" strike="noStrike" kern="1200" cap="none" spc="0" normalizeH="0" noProof="1">
              <a:ln>
                <a:noFill/>
              </a:ln>
              <a:solidFill>
                <a:schemeClr val="accent2"/>
              </a:solidFill>
              <a:effectLst/>
              <a:uLnTx/>
              <a:uFillTx/>
              <a:latin typeface="Calibri"/>
            </a:endParaRPr>
          </a:p>
        </p:txBody>
      </p:sp>
      <p:sp>
        <p:nvSpPr>
          <p:cNvPr id="13" name="TextBox 12"/>
          <p:cNvSpPr txBox="1"/>
          <p:nvPr/>
        </p:nvSpPr>
        <p:spPr>
          <a:xfrm>
            <a:off x="242866" y="3747380"/>
            <a:ext cx="6613092"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Praktijken &amp; suggesties:</a:t>
            </a:r>
            <a:r>
              <a:rPr kumimoji="0" lang="nl-BE" sz="1349" b="1" i="0" u="none" strike="noStrike" kern="1200" cap="small" spc="0" normalizeH="0" noProof="0" dirty="0">
                <a:ln>
                  <a:noFill/>
                </a:ln>
                <a:solidFill>
                  <a:srgbClr val="414257">
                    <a:lumMod val="50000"/>
                  </a:srgbClr>
                </a:solidFill>
                <a:effectLst/>
                <a:uLnTx/>
                <a:uFillTx/>
                <a:latin typeface="Calibri"/>
                <a:ea typeface="+mn-ea"/>
                <a:cs typeface="+mn-cs"/>
              </a:rPr>
              <a:t> Wat doet men al in sommige centra of welke ideeën brengt men aan?</a:t>
            </a:r>
            <a:endPar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3954312108"/>
              </p:ext>
            </p:extLst>
          </p:nvPr>
        </p:nvGraphicFramePr>
        <p:xfrm>
          <a:off x="6844938" y="706923"/>
          <a:ext cx="2299063" cy="487680"/>
        </p:xfrm>
        <a:graphic>
          <a:graphicData uri="http://schemas.openxmlformats.org/drawingml/2006/table">
            <a:tbl>
              <a:tblPr firstRow="1" bandRow="1">
                <a:tableStyleId>{8799B23B-EC83-4686-B30A-512413B5E67A}</a:tableStyleId>
              </a:tblPr>
              <a:tblGrid>
                <a:gridCol w="452846">
                  <a:extLst>
                    <a:ext uri="{9D8B030D-6E8A-4147-A177-3AD203B41FA5}">
                      <a16:colId xmlns:a16="http://schemas.microsoft.com/office/drawing/2014/main" val="309389305"/>
                    </a:ext>
                  </a:extLst>
                </a:gridCol>
                <a:gridCol w="418011">
                  <a:extLst>
                    <a:ext uri="{9D8B030D-6E8A-4147-A177-3AD203B41FA5}">
                      <a16:colId xmlns:a16="http://schemas.microsoft.com/office/drawing/2014/main" val="2200914690"/>
                    </a:ext>
                  </a:extLst>
                </a:gridCol>
                <a:gridCol w="553563">
                  <a:extLst>
                    <a:ext uri="{9D8B030D-6E8A-4147-A177-3AD203B41FA5}">
                      <a16:colId xmlns:a16="http://schemas.microsoft.com/office/drawing/2014/main" val="2200258577"/>
                    </a:ext>
                  </a:extLst>
                </a:gridCol>
                <a:gridCol w="431667">
                  <a:extLst>
                    <a:ext uri="{9D8B030D-6E8A-4147-A177-3AD203B41FA5}">
                      <a16:colId xmlns:a16="http://schemas.microsoft.com/office/drawing/2014/main" val="2810711247"/>
                    </a:ext>
                  </a:extLst>
                </a:gridCol>
                <a:gridCol w="442976">
                  <a:extLst>
                    <a:ext uri="{9D8B030D-6E8A-4147-A177-3AD203B41FA5}">
                      <a16:colId xmlns:a16="http://schemas.microsoft.com/office/drawing/2014/main" val="984159351"/>
                    </a:ext>
                  </a:extLst>
                </a:gridCol>
              </a:tblGrid>
              <a:tr h="179291">
                <a:tc>
                  <a:txBody>
                    <a:bodyPr/>
                    <a:lstStyle/>
                    <a:p>
                      <a:pPr algn="ctr"/>
                      <a:r>
                        <a:rPr lang="nl-BE" sz="1000" dirty="0"/>
                        <a:t>MM</a:t>
                      </a:r>
                    </a:p>
                  </a:txBody>
                  <a:tcPr>
                    <a:solidFill>
                      <a:schemeClr val="bg2">
                        <a:lumMod val="95000"/>
                      </a:schemeClr>
                    </a:solidFill>
                  </a:tcPr>
                </a:tc>
                <a:tc>
                  <a:txBody>
                    <a:bodyPr/>
                    <a:lstStyle/>
                    <a:p>
                      <a:pPr algn="ctr"/>
                      <a:r>
                        <a:rPr lang="nl-BE" sz="1000" dirty="0"/>
                        <a:t>ME</a:t>
                      </a:r>
                    </a:p>
                  </a:txBody>
                  <a:tcPr>
                    <a:solidFill>
                      <a:schemeClr val="bg2">
                        <a:lumMod val="95000"/>
                      </a:schemeClr>
                    </a:solidFill>
                  </a:tcPr>
                </a:tc>
                <a:tc>
                  <a:txBody>
                    <a:bodyPr/>
                    <a:lstStyle/>
                    <a:p>
                      <a:pPr algn="ctr"/>
                      <a:r>
                        <a:rPr lang="nl-BE" sz="1000" dirty="0"/>
                        <a:t>A</a:t>
                      </a:r>
                    </a:p>
                  </a:txBody>
                  <a:tcPr>
                    <a:solidFill>
                      <a:schemeClr val="bg2">
                        <a:lumMod val="95000"/>
                      </a:schemeClr>
                    </a:solidFill>
                  </a:tcPr>
                </a:tc>
                <a:tc>
                  <a:txBody>
                    <a:bodyPr/>
                    <a:lstStyle/>
                    <a:p>
                      <a:pPr algn="ctr"/>
                      <a:r>
                        <a:rPr lang="nl-BE" sz="1000" dirty="0"/>
                        <a:t>D/P</a:t>
                      </a:r>
                    </a:p>
                  </a:txBody>
                  <a:tcPr>
                    <a:solidFill>
                      <a:schemeClr val="bg2">
                        <a:lumMod val="95000"/>
                      </a:schemeClr>
                    </a:solidFill>
                  </a:tcPr>
                </a:tc>
                <a:tc>
                  <a:txBody>
                    <a:bodyPr/>
                    <a:lstStyle/>
                    <a:p>
                      <a:pPr algn="ctr"/>
                      <a:r>
                        <a:rPr lang="nl-BE" sz="1000" dirty="0"/>
                        <a:t>G</a:t>
                      </a:r>
                    </a:p>
                  </a:txBody>
                  <a:tcPr>
                    <a:solidFill>
                      <a:schemeClr val="bg2">
                        <a:lumMod val="95000"/>
                      </a:schemeClr>
                    </a:solidFill>
                  </a:tcPr>
                </a:tc>
                <a:extLst>
                  <a:ext uri="{0D108BD9-81ED-4DB2-BD59-A6C34878D82A}">
                    <a16:rowId xmlns:a16="http://schemas.microsoft.com/office/drawing/2014/main" val="400198026"/>
                  </a:ext>
                </a:extLst>
              </a:tr>
              <a:tr h="179291">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tc>
                  <a:txBody>
                    <a:bodyPr/>
                    <a:lstStyle/>
                    <a:p>
                      <a:pPr algn="ctr"/>
                      <a:r>
                        <a:rPr lang="nl-BE" sz="1000" dirty="0">
                          <a:sym typeface="Wingdings" panose="05000000000000000000" pitchFamily="2" charset="2"/>
                        </a:rPr>
                        <a:t></a:t>
                      </a:r>
                      <a:endParaRPr lang="nl-BE" sz="1000" dirty="0"/>
                    </a:p>
                  </a:txBody>
                  <a:tcPr>
                    <a:solidFill>
                      <a:schemeClr val="bg2"/>
                    </a:solidFill>
                  </a:tcPr>
                </a:tc>
                <a:extLst>
                  <a:ext uri="{0D108BD9-81ED-4DB2-BD59-A6C34878D82A}">
                    <a16:rowId xmlns:a16="http://schemas.microsoft.com/office/drawing/2014/main" val="868420876"/>
                  </a:ext>
                </a:extLst>
              </a:tr>
            </a:tbl>
          </a:graphicData>
        </a:graphic>
      </p:graphicFrame>
    </p:spTree>
    <p:extLst>
      <p:ext uri="{BB962C8B-B14F-4D97-AF65-F5344CB8AC3E}">
        <p14:creationId xmlns:p14="http://schemas.microsoft.com/office/powerpoint/2010/main" val="61341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27909" y="1018902"/>
            <a:ext cx="6246647" cy="3975461"/>
            <a:chOff x="927637" y="117564"/>
            <a:chExt cx="6546919" cy="4876800"/>
          </a:xfrm>
        </p:grpSpPr>
        <p:pic>
          <p:nvPicPr>
            <p:cNvPr id="4" name="Picture 3">
              <a:extLst>
                <a:ext uri="{FF2B5EF4-FFF2-40B4-BE49-F238E27FC236}">
                  <a16:creationId xmlns:a16="http://schemas.microsoft.com/office/drawing/2014/main" id="{5FB76DAE-B3E5-A447-AB3F-E5244C49A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637" y="117564"/>
              <a:ext cx="3241675" cy="48768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16BDD5D-419B-3146-9937-82F0C9CF9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5906" y="117564"/>
              <a:ext cx="3168650" cy="4864100"/>
            </a:xfrm>
            <a:prstGeom prst="rect">
              <a:avLst/>
            </a:prstGeom>
            <a:ln>
              <a:noFill/>
            </a:ln>
            <a:effectLst>
              <a:outerShdw blurRad="292100" dist="139700" dir="2700000" algn="tl" rotWithShape="0">
                <a:srgbClr val="333333">
                  <a:alpha val="65000"/>
                </a:srgbClr>
              </a:outerShdw>
            </a:effectLst>
          </p:spPr>
        </p:pic>
      </p:grpSp>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Aanpak</a:t>
            </a:r>
            <a:br>
              <a:rPr lang="nl-BE" sz="1800" dirty="0"/>
            </a:br>
            <a:r>
              <a:rPr lang="nl-BE" sz="1800" dirty="0"/>
              <a:t>		</a:t>
            </a:r>
            <a:r>
              <a:rPr lang="nl-BE" sz="1800" dirty="0">
                <a:solidFill>
                  <a:schemeClr val="accent1"/>
                </a:solidFill>
              </a:rPr>
              <a:t> Kwalitatieve data-verzameling: Individuele voorbereiding</a:t>
            </a:r>
            <a:endParaRPr lang="en-BE" sz="1800" dirty="0">
              <a:solidFill>
                <a:schemeClr val="accent1"/>
              </a:solidFill>
            </a:endParaRPr>
          </a:p>
        </p:txBody>
      </p:sp>
      <p:pic>
        <p:nvPicPr>
          <p:cNvPr id="7"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4"/>
          <a:srcRect/>
          <a:stretch>
            <a:fillRect/>
          </a:stretch>
        </p:blipFill>
        <p:spPr>
          <a:xfrm>
            <a:off x="8127996" y="244939"/>
            <a:ext cx="862551" cy="862551"/>
          </a:xfrm>
          <a:prstGeom prst="ellipse">
            <a:avLst/>
          </a:prstGeom>
        </p:spPr>
      </p:pic>
      <p:graphicFrame>
        <p:nvGraphicFramePr>
          <p:cNvPr id="9" name="Table 8"/>
          <p:cNvGraphicFramePr>
            <a:graphicFrameLocks noGrp="1"/>
          </p:cNvGraphicFramePr>
          <p:nvPr>
            <p:extLst>
              <p:ext uri="{D42A27DB-BD31-4B8C-83A1-F6EECF244321}">
                <p14:modId xmlns:p14="http://schemas.microsoft.com/office/powerpoint/2010/main" val="2240340787"/>
              </p:ext>
            </p:extLst>
          </p:nvPr>
        </p:nvGraphicFramePr>
        <p:xfrm>
          <a:off x="7557782" y="2031694"/>
          <a:ext cx="1551382" cy="832902"/>
        </p:xfrm>
        <a:graphic>
          <a:graphicData uri="http://schemas.openxmlformats.org/drawingml/2006/table">
            <a:tbl>
              <a:tblPr firstRow="1" bandRow="1">
                <a:tableStyleId>{8799B23B-EC83-4686-B30A-512413B5E67A}</a:tableStyleId>
              </a:tblPr>
              <a:tblGrid>
                <a:gridCol w="1246582">
                  <a:extLst>
                    <a:ext uri="{9D8B030D-6E8A-4147-A177-3AD203B41FA5}">
                      <a16:colId xmlns:a16="http://schemas.microsoft.com/office/drawing/2014/main" val="3575112406"/>
                    </a:ext>
                  </a:extLst>
                </a:gridCol>
                <a:gridCol w="304800">
                  <a:extLst>
                    <a:ext uri="{9D8B030D-6E8A-4147-A177-3AD203B41FA5}">
                      <a16:colId xmlns:a16="http://schemas.microsoft.com/office/drawing/2014/main" val="3584775047"/>
                    </a:ext>
                  </a:extLst>
                </a:gridCol>
              </a:tblGrid>
              <a:tr h="277634">
                <a:tc>
                  <a:txBody>
                    <a:bodyPr/>
                    <a:lstStyle/>
                    <a:p>
                      <a:r>
                        <a:rPr lang="nl-BE" sz="1200" b="0" dirty="0"/>
                        <a:t>VCLB Maasland</a:t>
                      </a:r>
                    </a:p>
                  </a:txBody>
                  <a:tcPr/>
                </a:tc>
                <a:tc>
                  <a:txBody>
                    <a:bodyPr/>
                    <a:lstStyle/>
                    <a:p>
                      <a:pPr algn="ct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2224660896"/>
                  </a:ext>
                </a:extLst>
              </a:tr>
              <a:tr h="277634">
                <a:tc>
                  <a:txBody>
                    <a:bodyPr/>
                    <a:lstStyle/>
                    <a:p>
                      <a:r>
                        <a:rPr lang="nl-BE" sz="1200" b="0" dirty="0"/>
                        <a:t>VCLB</a:t>
                      </a:r>
                      <a:r>
                        <a:rPr lang="nl-BE" sz="1200" b="0" baseline="0" dirty="0"/>
                        <a:t> Aarschot</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428392101"/>
                  </a:ext>
                </a:extLst>
              </a:tr>
              <a:tr h="277634">
                <a:tc>
                  <a:txBody>
                    <a:bodyPr/>
                    <a:lstStyle/>
                    <a:p>
                      <a:r>
                        <a:rPr lang="nl-BE" sz="1200" b="0" dirty="0"/>
                        <a:t>VCLB</a:t>
                      </a:r>
                      <a:r>
                        <a:rPr lang="nl-BE" sz="1200" b="0" baseline="0" dirty="0"/>
                        <a:t> Ninove</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548986735"/>
                  </a:ext>
                </a:extLst>
              </a:tr>
            </a:tbl>
          </a:graphicData>
        </a:graphic>
      </p:graphicFrame>
    </p:spTree>
    <p:extLst>
      <p:ext uri="{BB962C8B-B14F-4D97-AF65-F5344CB8AC3E}">
        <p14:creationId xmlns:p14="http://schemas.microsoft.com/office/powerpoint/2010/main" val="2266000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Overzicht: Beïnvloedende factoren &amp; uitkomstvariabelen</a:t>
            </a:r>
            <a:endParaRPr lang="en-BE" sz="1800" dirty="0">
              <a:solidFill>
                <a:schemeClr val="accent1"/>
              </a:solidFill>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R="0" lvl="0" defTabSz="685800" rtl="0" eaLnBrk="1" fontAlgn="auto" latinLnBrk="0" hangingPunct="1">
              <a:lnSpc>
                <a:spcPct val="100000"/>
              </a:lnSpc>
              <a:spcBef>
                <a:spcPts val="0"/>
              </a:spcBef>
              <a:spcAft>
                <a:spcPts val="0"/>
              </a:spcAft>
              <a:buClrTx/>
              <a:buSzTx/>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11810" y="1731719"/>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Externe factoren</a:t>
            </a:r>
          </a:p>
        </p:txBody>
      </p:sp>
      <p:sp>
        <p:nvSpPr>
          <p:cNvPr id="14" name="Rectangle 13"/>
          <p:cNvSpPr/>
          <p:nvPr/>
        </p:nvSpPr>
        <p:spPr>
          <a:xfrm>
            <a:off x="3309175" y="2299294"/>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Organisatorische factoren (“wat”)</a:t>
            </a:r>
          </a:p>
        </p:txBody>
      </p:sp>
      <p:sp>
        <p:nvSpPr>
          <p:cNvPr id="15" name="Rectangle 14"/>
          <p:cNvSpPr/>
          <p:nvPr/>
        </p:nvSpPr>
        <p:spPr>
          <a:xfrm>
            <a:off x="3311810" y="4276620"/>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3. Procesmatige factoren (“hoe”)</a:t>
            </a:r>
          </a:p>
        </p:txBody>
      </p:sp>
      <p:sp>
        <p:nvSpPr>
          <p:cNvPr id="16" name="Rectangle 15"/>
          <p:cNvSpPr/>
          <p:nvPr/>
        </p:nvSpPr>
        <p:spPr>
          <a:xfrm>
            <a:off x="3563874" y="2781317"/>
            <a:ext cx="2464857" cy="1387085"/>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lvl="1" defTabSz="685800"/>
            <a:r>
              <a:rPr lang="nl-BE" sz="1200" noProof="1">
                <a:solidFill>
                  <a:schemeClr val="accent2"/>
                </a:solidFill>
                <a:latin typeface="Calibri"/>
              </a:rPr>
              <a:t>2.1. Visie &amp; cultuur</a:t>
            </a:r>
          </a:p>
          <a:p>
            <a:pPr lvl="1" defTabSz="685800"/>
            <a:r>
              <a:rPr lang="nl-BE" sz="1200" noProof="1">
                <a:solidFill>
                  <a:schemeClr val="accent2"/>
                </a:solidFill>
                <a:latin typeface="Calibri"/>
              </a:rPr>
              <a:t>2.2. Structuur</a:t>
            </a:r>
          </a:p>
          <a:p>
            <a:pPr lvl="1" defTabSz="685800"/>
            <a:r>
              <a:rPr lang="nl-BE" sz="1200" noProof="1">
                <a:solidFill>
                  <a:schemeClr val="accent2"/>
                </a:solidFill>
                <a:latin typeface="Calibri"/>
              </a:rPr>
              <a:t>2.3. Leiderschap</a:t>
            </a:r>
          </a:p>
          <a:p>
            <a:pPr lvl="1" defTabSz="685800"/>
            <a:r>
              <a:rPr lang="nl-BE" sz="1200" noProof="1">
                <a:solidFill>
                  <a:schemeClr val="accent2"/>
                </a:solidFill>
                <a:latin typeface="Calibri"/>
              </a:rPr>
              <a:t>2.4. Teams</a:t>
            </a:r>
          </a:p>
          <a:p>
            <a:pPr lvl="1" defTabSz="685800"/>
            <a:r>
              <a:rPr lang="nl-BE" sz="1200" noProof="1">
                <a:solidFill>
                  <a:schemeClr val="accent2"/>
                </a:solidFill>
                <a:latin typeface="Calibri"/>
              </a:rPr>
              <a:t>2.5. Medewerkers (job &amp; persoon)</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bg2"/>
                </a:solidFill>
              </a:rPr>
              <a:t>2. Kwaliteit dienstverlening</a:t>
            </a:r>
          </a:p>
        </p:txBody>
      </p:sp>
      <p:sp>
        <p:nvSpPr>
          <p:cNvPr id="19" name="Rectangle 18"/>
          <p:cNvSpPr/>
          <p:nvPr/>
        </p:nvSpPr>
        <p:spPr>
          <a:xfrm>
            <a:off x="715606" y="2715847"/>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Randvoorwaarden &amp; aandachtspunten</a:t>
            </a:r>
          </a:p>
        </p:txBody>
      </p:sp>
      <p:sp>
        <p:nvSpPr>
          <p:cNvPr id="20" name="Rectangle 19"/>
          <p:cNvSpPr/>
          <p:nvPr/>
        </p:nvSpPr>
        <p:spPr>
          <a:xfrm>
            <a:off x="715606" y="3263600"/>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chemeClr val="bg2"/>
                </a:solidFill>
              </a:rPr>
              <a:t>Praktijken &amp; suggesties</a:t>
            </a: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pic>
        <p:nvPicPr>
          <p:cNvPr id="21"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5"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Tree>
    <p:extLst>
      <p:ext uri="{BB962C8B-B14F-4D97-AF65-F5344CB8AC3E}">
        <p14:creationId xmlns:p14="http://schemas.microsoft.com/office/powerpoint/2010/main" val="3837557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2956278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4067" y="929690"/>
            <a:ext cx="8331200" cy="3049744"/>
          </a:xfrm>
        </p:spPr>
        <p:txBody>
          <a:bodyPr numCol="1"/>
          <a:lstStyle/>
          <a:p>
            <a:pPr marL="0" indent="0" algn="ctr">
              <a:buNone/>
            </a:pPr>
            <a:r>
              <a:rPr lang="nl-BE" sz="1200" b="1" u="sng" dirty="0"/>
              <a:t>Overkoepelende krachtlijnen</a:t>
            </a:r>
          </a:p>
          <a:p>
            <a:pPr marL="0" indent="0">
              <a:buNone/>
            </a:pPr>
            <a:r>
              <a:rPr lang="nl-BE" sz="1200" b="1" dirty="0">
                <a:solidFill>
                  <a:schemeClr val="accent1"/>
                </a:solidFill>
              </a:rPr>
              <a:t>Uitkomstvariabelen: </a:t>
            </a:r>
          </a:p>
          <a:p>
            <a:pPr>
              <a:buFont typeface="+mj-lt"/>
              <a:buAutoNum type="arabicPeriod"/>
            </a:pPr>
            <a:r>
              <a:rPr lang="nl-BE" sz="1200" dirty="0"/>
              <a:t>Hoge </a:t>
            </a:r>
            <a:r>
              <a:rPr lang="nl-BE" sz="1200" b="1" dirty="0"/>
              <a:t>herstelbehoefte</a:t>
            </a:r>
            <a:r>
              <a:rPr lang="nl-BE" sz="1200" dirty="0"/>
              <a:t> van medewerkers (werkbeleving staat onder druk, uitval) – zelfzorg!</a:t>
            </a:r>
          </a:p>
          <a:p>
            <a:pPr>
              <a:buFont typeface="+mj-lt"/>
              <a:buAutoNum type="arabicPeriod"/>
            </a:pPr>
            <a:r>
              <a:rPr lang="nl-BE" sz="1200" b="1" dirty="0"/>
              <a:t>Dienstverlening</a:t>
            </a:r>
            <a:r>
              <a:rPr lang="nl-BE" sz="1200" dirty="0"/>
              <a:t> wordt </a:t>
            </a:r>
            <a:r>
              <a:rPr lang="nl-BE" sz="1200" dirty="0" err="1"/>
              <a:t>gelijkgerichter</a:t>
            </a:r>
            <a:r>
              <a:rPr lang="nl-BE" sz="1200" dirty="0"/>
              <a:t> ervaren – nood aan voeden van extern draagvlak met oog op meer tevredenheid en voldoening</a:t>
            </a:r>
          </a:p>
          <a:p>
            <a:pPr>
              <a:buFont typeface="+mj-lt"/>
              <a:buAutoNum type="arabicPeriod"/>
            </a:pPr>
            <a:endParaRPr lang="nl-BE" sz="1200" dirty="0"/>
          </a:p>
          <a:p>
            <a:pPr marL="0" indent="0">
              <a:buNone/>
            </a:pPr>
            <a:r>
              <a:rPr lang="nl-BE" sz="1200" b="1" dirty="0">
                <a:solidFill>
                  <a:schemeClr val="accent1"/>
                </a:solidFill>
              </a:rPr>
              <a:t>Beïnvloedende factoren: </a:t>
            </a:r>
          </a:p>
          <a:p>
            <a:pPr>
              <a:buFont typeface="+mj-lt"/>
              <a:buAutoNum type="arabicPeriod"/>
            </a:pPr>
            <a:r>
              <a:rPr lang="nl-BE" sz="1200" b="1" dirty="0"/>
              <a:t>Sturing versus zelfsturing</a:t>
            </a:r>
          </a:p>
          <a:p>
            <a:pPr>
              <a:buFont typeface="+mj-lt"/>
              <a:buAutoNum type="arabicPeriod"/>
            </a:pPr>
            <a:r>
              <a:rPr lang="nl-BE" sz="1200" b="1" dirty="0"/>
              <a:t>Identiteit</a:t>
            </a:r>
            <a:r>
              <a:rPr lang="nl-BE" sz="1200" dirty="0"/>
              <a:t>: focus op organisatie-doelen i.p.v. team-doelen (eilandjes vermijden, belang van visie)</a:t>
            </a:r>
          </a:p>
          <a:p>
            <a:pPr>
              <a:buFont typeface="+mj-lt"/>
              <a:buAutoNum type="arabicPeriod"/>
            </a:pPr>
            <a:r>
              <a:rPr lang="nl-BE" sz="1200" b="1" dirty="0"/>
              <a:t>Sterk leiderschap </a:t>
            </a:r>
            <a:r>
              <a:rPr lang="nl-BE" sz="1200" dirty="0"/>
              <a:t>(verschillende rollen: nood aan daadkracht, knopen doorhakken, minimale sturing maar ook betrokkenheid en oor voor wat er leeft op de werkvloer)</a:t>
            </a:r>
          </a:p>
          <a:p>
            <a:pPr>
              <a:buFont typeface="+mj-lt"/>
              <a:buAutoNum type="arabicPeriod"/>
            </a:pPr>
            <a:r>
              <a:rPr lang="nl-BE" sz="1200" dirty="0"/>
              <a:t>Elk type </a:t>
            </a:r>
            <a:r>
              <a:rPr lang="nl-BE" sz="1200" b="1" dirty="0"/>
              <a:t>ontwerpkeuze</a:t>
            </a:r>
            <a:r>
              <a:rPr lang="nl-BE" sz="1200" dirty="0"/>
              <a:t> heeft voor- en nadelen: inzetten op randvoorwaarden is de boodschap</a:t>
            </a:r>
            <a:endParaRPr lang="nl-BE" sz="1100" dirty="0"/>
          </a:p>
          <a:p>
            <a:pPr>
              <a:buFont typeface="+mj-lt"/>
              <a:buAutoNum type="arabicPeriod"/>
            </a:pPr>
            <a:r>
              <a:rPr lang="nl-BE" sz="1200" dirty="0"/>
              <a:t>Aandacht en tijd voor </a:t>
            </a:r>
            <a:r>
              <a:rPr lang="nl-BE" sz="1200" b="1" dirty="0"/>
              <a:t>teamwerking</a:t>
            </a:r>
            <a:r>
              <a:rPr lang="nl-BE" sz="1200" dirty="0"/>
              <a:t> (binnen teams)</a:t>
            </a:r>
          </a:p>
          <a:p>
            <a:pPr>
              <a:buFont typeface="+mj-lt"/>
              <a:buAutoNum type="arabicPeriod"/>
            </a:pPr>
            <a:r>
              <a:rPr lang="nl-BE" sz="1200" dirty="0"/>
              <a:t>Communicatie </a:t>
            </a:r>
            <a:r>
              <a:rPr lang="nl-BE" sz="1200" b="1" dirty="0"/>
              <a:t>tussen</a:t>
            </a:r>
            <a:r>
              <a:rPr lang="nl-BE" sz="1200" dirty="0"/>
              <a:t> teams</a:t>
            </a:r>
          </a:p>
          <a:p>
            <a:pPr>
              <a:buFont typeface="+mj-lt"/>
              <a:buAutoNum type="arabicPeriod"/>
            </a:pPr>
            <a:r>
              <a:rPr lang="nl-BE" sz="1200" dirty="0"/>
              <a:t>Rol van </a:t>
            </a:r>
            <a:r>
              <a:rPr lang="nl-BE" sz="1200" b="1" dirty="0"/>
              <a:t>teamverantwoordelijken</a:t>
            </a:r>
            <a:r>
              <a:rPr lang="nl-BE" sz="1200" dirty="0"/>
              <a:t> (opletten voor te sterke afhankelijkheid) </a:t>
            </a:r>
          </a:p>
          <a:p>
            <a:pPr>
              <a:buFont typeface="+mj-lt"/>
              <a:buAutoNum type="arabicPeriod"/>
            </a:pPr>
            <a:r>
              <a:rPr lang="nl-BE" sz="1200" b="1" dirty="0"/>
              <a:t>Medewerkers</a:t>
            </a:r>
            <a:r>
              <a:rPr lang="nl-BE" sz="1200" dirty="0"/>
              <a:t>: kwaliteit van de arbeid &amp; persoonlijke ontwikkeling</a:t>
            </a:r>
          </a:p>
          <a:p>
            <a:pPr>
              <a:buFont typeface="+mj-lt"/>
              <a:buAutoNum type="arabicPeriod"/>
            </a:pPr>
            <a:r>
              <a:rPr lang="nl-BE" sz="1200" b="1" dirty="0"/>
              <a:t>Veranderaanpak</a:t>
            </a:r>
            <a:r>
              <a:rPr lang="nl-BE" sz="1200" dirty="0"/>
              <a:t> optimaliseren (intern &amp; extern draagvlak, oog en oor voor moeilijkheden, vieren van tussentijdse successen)</a:t>
            </a:r>
          </a:p>
          <a:p>
            <a:pPr lvl="1">
              <a:buFont typeface="+mj-lt"/>
              <a:buAutoNum type="arabicPeriod"/>
            </a:pPr>
            <a:endParaRPr lang="nl-BE" sz="1200" dirty="0"/>
          </a:p>
          <a:p>
            <a:pPr>
              <a:buFont typeface="+mj-lt"/>
              <a:buAutoNum type="arabicPeriod"/>
            </a:pPr>
            <a:endParaRPr lang="nl-BE" sz="1200" dirty="0"/>
          </a:p>
          <a:p>
            <a:pPr>
              <a:buFont typeface="+mj-lt"/>
              <a:buAutoNum type="arabicPeriod"/>
            </a:pPr>
            <a:endParaRPr lang="nl-BE" sz="1200" dirty="0"/>
          </a:p>
        </p:txBody>
      </p:sp>
      <p:pic>
        <p:nvPicPr>
          <p:cNvPr id="6"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8127996" y="244939"/>
            <a:ext cx="862551" cy="862551"/>
          </a:xfrm>
          <a:prstGeom prst="ellipse">
            <a:avLst/>
          </a:prstGeom>
        </p:spPr>
      </p:pic>
      <p:sp>
        <p:nvSpPr>
          <p:cNvPr id="7" name="Title 1">
            <a:extLst>
              <a:ext uri="{FF2B5EF4-FFF2-40B4-BE49-F238E27FC236}">
                <a16:creationId xmlns:a16="http://schemas.microsoft.com/office/drawing/2014/main" id="{C0B0F41B-89D9-4C8B-A602-9E560DA79968}"/>
              </a:ext>
            </a:extLst>
          </p:cNvPr>
          <p:cNvSpPr>
            <a:spLocks noGrp="1"/>
          </p:cNvSpPr>
          <p:nvPr>
            <p:ph type="title"/>
          </p:nvPr>
        </p:nvSpPr>
        <p:spPr>
          <a:xfrm>
            <a:off x="704001" y="120056"/>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Prioriteiten stellen: overkoepelende krachtlijnen als opstap</a:t>
            </a:r>
            <a:endParaRPr lang="en-BE" sz="1800" dirty="0">
              <a:solidFill>
                <a:schemeClr val="accent1"/>
              </a:solidFill>
            </a:endParaRPr>
          </a:p>
        </p:txBody>
      </p:sp>
    </p:spTree>
    <p:extLst>
      <p:ext uri="{BB962C8B-B14F-4D97-AF65-F5344CB8AC3E}">
        <p14:creationId xmlns:p14="http://schemas.microsoft.com/office/powerpoint/2010/main" val="13560979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329532" y="339047"/>
            <a:ext cx="8153395"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		Centra-specifieke krachtlijnen: VCLB Maasland</a:t>
            </a:r>
            <a:endParaRPr lang="en-BE" sz="1800" dirty="0">
              <a:solidFill>
                <a:schemeClr val="accent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3115"/>
          <a:stretch/>
        </p:blipFill>
        <p:spPr>
          <a:xfrm rot="5400000">
            <a:off x="950143" y="437827"/>
            <a:ext cx="2817902" cy="450774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2080"/>
          <a:stretch/>
        </p:blipFill>
        <p:spPr>
          <a:xfrm rot="5400000">
            <a:off x="5409062" y="1263247"/>
            <a:ext cx="2817500" cy="4409688"/>
          </a:xfrm>
          <a:prstGeom prst="rect">
            <a:avLst/>
          </a:prstGeom>
        </p:spPr>
      </p:pic>
    </p:spTree>
    <p:extLst>
      <p:ext uri="{BB962C8B-B14F-4D97-AF65-F5344CB8AC3E}">
        <p14:creationId xmlns:p14="http://schemas.microsoft.com/office/powerpoint/2010/main" val="25307618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329532" y="339047"/>
            <a:ext cx="8153395"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		Centra-specifieke krachtlijnen: VCLB Maasland</a:t>
            </a:r>
            <a:endParaRPr lang="en-BE" sz="1800" dirty="0">
              <a:solidFill>
                <a:schemeClr val="accent1"/>
              </a:solidFill>
            </a:endParaRPr>
          </a:p>
        </p:txBody>
      </p:sp>
      <p:sp>
        <p:nvSpPr>
          <p:cNvPr id="4" name="Text Placeholder 2"/>
          <p:cNvSpPr>
            <a:spLocks noGrp="1"/>
          </p:cNvSpPr>
          <p:nvPr>
            <p:ph type="body" sz="quarter" idx="10"/>
          </p:nvPr>
        </p:nvSpPr>
        <p:spPr>
          <a:xfrm>
            <a:off x="704001" y="1249751"/>
            <a:ext cx="7915066" cy="3711715"/>
          </a:xfrm>
        </p:spPr>
        <p:txBody>
          <a:bodyPr numCol="2"/>
          <a:lstStyle/>
          <a:p>
            <a:pPr marL="0" indent="0">
              <a:buNone/>
            </a:pPr>
            <a:r>
              <a:rPr lang="nl-BE" sz="1200" b="1" dirty="0">
                <a:solidFill>
                  <a:schemeClr val="accent1"/>
                </a:solidFill>
              </a:rPr>
              <a:t>Krachtlijnen voor </a:t>
            </a:r>
            <a:r>
              <a:rPr lang="nl-BE" sz="1200" b="1" u="sng" dirty="0">
                <a:solidFill>
                  <a:schemeClr val="accent1"/>
                </a:solidFill>
              </a:rPr>
              <a:t>VCLB Maasland: </a:t>
            </a:r>
            <a:r>
              <a:rPr lang="nl-BE" sz="1200" b="1" dirty="0">
                <a:solidFill>
                  <a:schemeClr val="accent1"/>
                </a:solidFill>
              </a:rPr>
              <a:t>welke thematieken schuiven we naar voor? </a:t>
            </a:r>
          </a:p>
          <a:p>
            <a:pPr marL="0" indent="0">
              <a:buNone/>
            </a:pPr>
            <a:r>
              <a:rPr lang="nl-BE" sz="1200" b="1" dirty="0"/>
              <a:t>!! Verschillen tussen MM en ME</a:t>
            </a:r>
          </a:p>
          <a:p>
            <a:pPr marL="0" indent="0">
              <a:buNone/>
            </a:pPr>
            <a:r>
              <a:rPr lang="nl-BE" sz="1200" b="1" u="sng" dirty="0"/>
              <a:t>Uitkomstvariabelen: </a:t>
            </a:r>
          </a:p>
          <a:p>
            <a:pPr>
              <a:buFont typeface="+mj-lt"/>
              <a:buAutoNum type="arabicPeriod"/>
            </a:pPr>
            <a:r>
              <a:rPr lang="nl-BE" sz="1200" dirty="0"/>
              <a:t>Globaal: Positievere beleving in ME</a:t>
            </a:r>
          </a:p>
          <a:p>
            <a:pPr marL="0" indent="0">
              <a:buNone/>
            </a:pPr>
            <a:endParaRPr lang="nl-BE" sz="1200" b="1" dirty="0"/>
          </a:p>
          <a:p>
            <a:pPr marL="0" indent="0">
              <a:buNone/>
            </a:pPr>
            <a:r>
              <a:rPr lang="nl-BE" sz="1200" b="1" u="sng" dirty="0"/>
              <a:t>Beïnvloedende factoren: </a:t>
            </a:r>
          </a:p>
          <a:p>
            <a:pPr marL="0" indent="0">
              <a:buNone/>
            </a:pPr>
            <a:r>
              <a:rPr lang="nl-BE" sz="1200" b="1" dirty="0">
                <a:solidFill>
                  <a:schemeClr val="accent1"/>
                </a:solidFill>
              </a:rPr>
              <a:t>Externe factoren</a:t>
            </a:r>
          </a:p>
          <a:p>
            <a:pPr marL="228600" indent="-228600">
              <a:buFont typeface="+mj-lt"/>
              <a:buAutoNum type="arabicPeriod"/>
            </a:pPr>
            <a:r>
              <a:rPr lang="nl-BE" sz="1200" b="1" dirty="0"/>
              <a:t>Contact en samenwerking met scholen</a:t>
            </a:r>
          </a:p>
          <a:p>
            <a:pPr marL="228600" indent="-228600">
              <a:buFont typeface="+mj-lt"/>
              <a:buAutoNum type="arabicPeriod"/>
            </a:pPr>
            <a:r>
              <a:rPr lang="nl-BE" sz="1200" b="1" dirty="0"/>
              <a:t>Extern draagvlak</a:t>
            </a:r>
          </a:p>
          <a:p>
            <a:pPr marL="0" indent="0">
              <a:buNone/>
            </a:pPr>
            <a:r>
              <a:rPr lang="nl-BE" sz="1200" b="1" dirty="0">
                <a:solidFill>
                  <a:schemeClr val="accent1"/>
                </a:solidFill>
              </a:rPr>
              <a:t>Organisatorische factoren (“wat”)</a:t>
            </a:r>
          </a:p>
          <a:p>
            <a:pPr>
              <a:buFont typeface="+mj-lt"/>
              <a:buAutoNum type="arabicPeriod"/>
            </a:pPr>
            <a:r>
              <a:rPr lang="nl-BE" sz="1200" b="1" dirty="0"/>
              <a:t>Beleving ontwerpkeuzes verschilt </a:t>
            </a:r>
            <a:r>
              <a:rPr lang="nl-BE" sz="1200" b="1" dirty="0" err="1"/>
              <a:t>tss</a:t>
            </a:r>
            <a:r>
              <a:rPr lang="nl-BE" sz="1200" b="1" dirty="0"/>
              <a:t> MM en ME</a:t>
            </a:r>
          </a:p>
          <a:p>
            <a:pPr>
              <a:buFont typeface="+mj-lt"/>
              <a:buAutoNum type="arabicPeriod"/>
            </a:pPr>
            <a:r>
              <a:rPr lang="nl-BE" sz="1200" b="1" dirty="0"/>
              <a:t>Sturing versus zelfsturing</a:t>
            </a:r>
            <a:r>
              <a:rPr lang="nl-BE" sz="1200" dirty="0"/>
              <a:t>: Wat betekent dit?</a:t>
            </a:r>
          </a:p>
          <a:p>
            <a:pPr>
              <a:buFont typeface="+mj-lt"/>
              <a:buAutoNum type="arabicPeriod"/>
            </a:pPr>
            <a:r>
              <a:rPr lang="nl-BE" sz="1200" b="1" dirty="0"/>
              <a:t>Sterk leiderschap </a:t>
            </a:r>
            <a:r>
              <a:rPr lang="nl-BE" sz="1200" dirty="0"/>
              <a:t>(veranderingen inzake directieniveau Limburg)</a:t>
            </a:r>
            <a:endParaRPr lang="nl-BE" sz="1200" b="1" dirty="0"/>
          </a:p>
          <a:p>
            <a:pPr lvl="1">
              <a:lnSpc>
                <a:spcPct val="100000"/>
              </a:lnSpc>
            </a:pPr>
            <a:r>
              <a:rPr lang="nl-BE" sz="1200" dirty="0"/>
              <a:t>Leiders in verandering</a:t>
            </a:r>
          </a:p>
          <a:p>
            <a:pPr lvl="2">
              <a:lnSpc>
                <a:spcPct val="100000"/>
              </a:lnSpc>
            </a:pPr>
            <a:r>
              <a:rPr lang="nl-BE" sz="1100" dirty="0"/>
              <a:t>Taakgericht, visiegericht en mensgericht</a:t>
            </a:r>
          </a:p>
          <a:p>
            <a:pPr lvl="1">
              <a:lnSpc>
                <a:spcPct val="100000"/>
              </a:lnSpc>
            </a:pPr>
            <a:r>
              <a:rPr lang="nl-BE" sz="1200" dirty="0"/>
              <a:t>Leiders van verandering </a:t>
            </a:r>
          </a:p>
          <a:p>
            <a:pPr lvl="1">
              <a:lnSpc>
                <a:spcPct val="100000"/>
              </a:lnSpc>
            </a:pPr>
            <a:endParaRPr lang="nl-BE" sz="1200" dirty="0"/>
          </a:p>
          <a:p>
            <a:pPr>
              <a:buFont typeface="+mj-lt"/>
              <a:buAutoNum type="arabicPeriod"/>
            </a:pPr>
            <a:r>
              <a:rPr lang="nl-BE" sz="1200" dirty="0"/>
              <a:t>Aandacht en tijd voor </a:t>
            </a:r>
            <a:r>
              <a:rPr lang="nl-BE" sz="1200" b="1" dirty="0"/>
              <a:t>teamwerking </a:t>
            </a:r>
            <a:r>
              <a:rPr lang="nl-BE" sz="1200" dirty="0"/>
              <a:t>(teamcharter)</a:t>
            </a:r>
          </a:p>
          <a:p>
            <a:pPr>
              <a:buFont typeface="+mj-lt"/>
              <a:buAutoNum type="arabicPeriod"/>
            </a:pPr>
            <a:r>
              <a:rPr lang="nl-BE" sz="1200" b="1" dirty="0"/>
              <a:t>Samenwerking tussen teams </a:t>
            </a:r>
            <a:r>
              <a:rPr lang="nl-BE" sz="1200" dirty="0"/>
              <a:t>(MM)</a:t>
            </a:r>
            <a:endParaRPr lang="nl-BE" sz="1200" b="1" dirty="0"/>
          </a:p>
          <a:p>
            <a:pPr>
              <a:buFont typeface="+mj-lt"/>
              <a:buAutoNum type="arabicPeriod"/>
            </a:pPr>
            <a:r>
              <a:rPr lang="nl-BE" sz="1200" dirty="0"/>
              <a:t>Rol van </a:t>
            </a:r>
            <a:r>
              <a:rPr lang="nl-BE" sz="1200" b="1" dirty="0"/>
              <a:t>teamverantwoordelijken</a:t>
            </a:r>
            <a:r>
              <a:rPr lang="nl-BE" sz="1200" dirty="0"/>
              <a:t> (duidelijke rol en mandaat?)</a:t>
            </a:r>
          </a:p>
          <a:p>
            <a:pPr>
              <a:buFont typeface="+mj-lt"/>
              <a:buAutoNum type="arabicPeriod"/>
            </a:pPr>
            <a:r>
              <a:rPr lang="nl-BE" sz="1200" dirty="0"/>
              <a:t>Kwaliteit van de arbeid en persoonlijke sterktes: </a:t>
            </a:r>
          </a:p>
          <a:p>
            <a:pPr lvl="1">
              <a:lnSpc>
                <a:spcPct val="100000"/>
              </a:lnSpc>
            </a:pPr>
            <a:r>
              <a:rPr lang="nl-BE" sz="1100" dirty="0"/>
              <a:t>Rolafbakening</a:t>
            </a:r>
          </a:p>
          <a:p>
            <a:pPr lvl="1">
              <a:lnSpc>
                <a:spcPct val="100000"/>
              </a:lnSpc>
            </a:pPr>
            <a:r>
              <a:rPr lang="nl-BE" sz="1100" dirty="0"/>
              <a:t>A-Z casus/zinvol werk (MM)</a:t>
            </a:r>
          </a:p>
          <a:p>
            <a:pPr lvl="1">
              <a:lnSpc>
                <a:spcPct val="100000"/>
              </a:lnSpc>
            </a:pPr>
            <a:r>
              <a:rPr lang="nl-BE" sz="1100" dirty="0"/>
              <a:t>Nodige opleiding en opvolging nieuwe functies</a:t>
            </a:r>
          </a:p>
          <a:p>
            <a:pPr marL="0" indent="0">
              <a:buNone/>
            </a:pPr>
            <a:r>
              <a:rPr lang="nl-BE" sz="1200" b="1" dirty="0">
                <a:solidFill>
                  <a:schemeClr val="accent1"/>
                </a:solidFill>
              </a:rPr>
              <a:t>Procesmatige factoren (“hoe”)</a:t>
            </a:r>
          </a:p>
          <a:p>
            <a:pPr>
              <a:buFont typeface="+mj-lt"/>
              <a:buAutoNum type="arabicPeriod"/>
            </a:pPr>
            <a:r>
              <a:rPr lang="nl-BE" sz="1200" b="1" dirty="0"/>
              <a:t>Veranderaanpak</a:t>
            </a:r>
            <a:r>
              <a:rPr lang="nl-BE" sz="1200" dirty="0"/>
              <a:t>: </a:t>
            </a:r>
          </a:p>
          <a:p>
            <a:pPr lvl="1">
              <a:lnSpc>
                <a:spcPct val="100000"/>
              </a:lnSpc>
            </a:pPr>
            <a:r>
              <a:rPr lang="nl-BE" sz="1100" dirty="0"/>
              <a:t>Duidelijke </a:t>
            </a:r>
            <a:r>
              <a:rPr lang="nl-BE" sz="1100" b="1" dirty="0"/>
              <a:t>informatie</a:t>
            </a:r>
            <a:r>
              <a:rPr lang="nl-BE" sz="1100" dirty="0"/>
              <a:t>: waarover inspraak en waarover niet? (bijv. interne mobiliteit)</a:t>
            </a:r>
          </a:p>
          <a:p>
            <a:pPr lvl="1">
              <a:lnSpc>
                <a:spcPct val="100000"/>
              </a:lnSpc>
            </a:pPr>
            <a:r>
              <a:rPr lang="nl-BE" sz="1100" dirty="0"/>
              <a:t>Verandermanagement: opvolging en ondersteuning – bijsturing mogelijk/flexibel maken</a:t>
            </a:r>
          </a:p>
          <a:p>
            <a:pPr lvl="1">
              <a:lnSpc>
                <a:spcPct val="100000"/>
              </a:lnSpc>
            </a:pPr>
            <a:r>
              <a:rPr lang="nl-BE" sz="1100" b="1" dirty="0"/>
              <a:t>Intern draagvlak creëren </a:t>
            </a:r>
            <a:r>
              <a:rPr lang="nl-BE" sz="1100" dirty="0"/>
              <a:t>(MM!)</a:t>
            </a:r>
            <a:endParaRPr lang="nl-BE" sz="1100" b="1" dirty="0"/>
          </a:p>
          <a:p>
            <a:pPr lvl="1">
              <a:lnSpc>
                <a:spcPct val="100000"/>
              </a:lnSpc>
            </a:pPr>
            <a:r>
              <a:rPr lang="nl-BE" sz="1100" dirty="0"/>
              <a:t>Geloof in een </a:t>
            </a:r>
            <a:r>
              <a:rPr lang="nl-BE" sz="1100" b="1" dirty="0"/>
              <a:t>positieve toekomst </a:t>
            </a:r>
            <a:r>
              <a:rPr lang="nl-BE" sz="1100" dirty="0"/>
              <a:t>blijvend stimuleren (Opgepast 2</a:t>
            </a:r>
            <a:r>
              <a:rPr lang="nl-BE" sz="1100" baseline="30000" dirty="0"/>
              <a:t>e</a:t>
            </a:r>
            <a:r>
              <a:rPr lang="nl-BE" sz="1100" dirty="0"/>
              <a:t> jaar voor ME)</a:t>
            </a:r>
            <a:endParaRPr lang="nl-BE" sz="1200" dirty="0"/>
          </a:p>
          <a:p>
            <a:pPr>
              <a:buFont typeface="+mj-lt"/>
              <a:buAutoNum type="arabicPeriod"/>
            </a:pPr>
            <a:endParaRPr lang="nl-BE" sz="1200" dirty="0"/>
          </a:p>
          <a:p>
            <a:pPr>
              <a:buFont typeface="+mj-lt"/>
              <a:buAutoNum type="arabicPeriod"/>
            </a:pPr>
            <a:endParaRPr lang="nl-BE" sz="1200" dirty="0"/>
          </a:p>
        </p:txBody>
      </p:sp>
    </p:spTree>
    <p:extLst>
      <p:ext uri="{BB962C8B-B14F-4D97-AF65-F5344CB8AC3E}">
        <p14:creationId xmlns:p14="http://schemas.microsoft.com/office/powerpoint/2010/main" val="2390612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329532" y="339047"/>
            <a:ext cx="8153395"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		Centra-specifieke krachtlijnen: VCLB Aarschot</a:t>
            </a:r>
            <a:endParaRPr lang="en-BE" sz="1800" dirty="0">
              <a:solidFill>
                <a:schemeClr val="accent1"/>
              </a:solidFill>
            </a:endParaRPr>
          </a:p>
        </p:txBody>
      </p:sp>
      <p:sp>
        <p:nvSpPr>
          <p:cNvPr id="3" name="Text Placeholder 2"/>
          <p:cNvSpPr>
            <a:spLocks noGrp="1"/>
          </p:cNvSpPr>
          <p:nvPr>
            <p:ph type="body" sz="quarter" idx="10"/>
          </p:nvPr>
        </p:nvSpPr>
        <p:spPr/>
        <p:txBody>
          <a:bodyPr/>
          <a:lstStyle/>
          <a:p>
            <a:endParaRPr lang="nl-BE"/>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028" r="53414" b="6288"/>
          <a:stretch/>
        </p:blipFill>
        <p:spPr>
          <a:xfrm rot="16200000">
            <a:off x="5423758" y="1411251"/>
            <a:ext cx="2946386" cy="430155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2280" r="2547" b="6288"/>
          <a:stretch/>
        </p:blipFill>
        <p:spPr>
          <a:xfrm rot="16200000">
            <a:off x="951439" y="616691"/>
            <a:ext cx="2856997" cy="4445192"/>
          </a:xfrm>
          <a:prstGeom prst="rect">
            <a:avLst/>
          </a:prstGeom>
        </p:spPr>
      </p:pic>
    </p:spTree>
    <p:extLst>
      <p:ext uri="{BB962C8B-B14F-4D97-AF65-F5344CB8AC3E}">
        <p14:creationId xmlns:p14="http://schemas.microsoft.com/office/powerpoint/2010/main" val="27094537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329532" y="339047"/>
            <a:ext cx="8153395"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		Centra-specifieke krachtlijnen: VCLB Aarschot</a:t>
            </a:r>
            <a:endParaRPr lang="en-BE" sz="1800" dirty="0">
              <a:solidFill>
                <a:schemeClr val="accent1"/>
              </a:solidFill>
            </a:endParaRPr>
          </a:p>
        </p:txBody>
      </p:sp>
      <p:sp>
        <p:nvSpPr>
          <p:cNvPr id="3" name="Text Placeholder 2"/>
          <p:cNvSpPr>
            <a:spLocks noGrp="1"/>
          </p:cNvSpPr>
          <p:nvPr>
            <p:ph type="body" sz="quarter" idx="10"/>
          </p:nvPr>
        </p:nvSpPr>
        <p:spPr>
          <a:xfrm>
            <a:off x="704000" y="1160851"/>
            <a:ext cx="8198699" cy="3711715"/>
          </a:xfrm>
        </p:spPr>
        <p:txBody>
          <a:bodyPr numCol="2"/>
          <a:lstStyle/>
          <a:p>
            <a:pPr marL="0" indent="0">
              <a:buNone/>
            </a:pPr>
            <a:r>
              <a:rPr lang="nl-BE" sz="1200" b="1" dirty="0">
                <a:solidFill>
                  <a:schemeClr val="accent1"/>
                </a:solidFill>
              </a:rPr>
              <a:t>Krachtlijnen voor </a:t>
            </a:r>
            <a:r>
              <a:rPr lang="nl-BE" sz="1200" b="1" u="sng" dirty="0">
                <a:solidFill>
                  <a:schemeClr val="accent1"/>
                </a:solidFill>
              </a:rPr>
              <a:t>VCLB Aarschot: </a:t>
            </a:r>
            <a:r>
              <a:rPr lang="nl-BE" sz="1200" b="1" dirty="0">
                <a:solidFill>
                  <a:schemeClr val="accent1"/>
                </a:solidFill>
              </a:rPr>
              <a:t>welke thematieken schuiven we naar voor? </a:t>
            </a:r>
          </a:p>
          <a:p>
            <a:pPr marL="0" indent="0">
              <a:buNone/>
            </a:pPr>
            <a:endParaRPr lang="nl-BE" sz="1200" b="1" dirty="0"/>
          </a:p>
          <a:p>
            <a:pPr marL="0" indent="0">
              <a:buNone/>
            </a:pPr>
            <a:r>
              <a:rPr lang="nl-BE" sz="1200" b="1" u="sng" dirty="0"/>
              <a:t>Uitkomstvariabelen: </a:t>
            </a:r>
          </a:p>
          <a:p>
            <a:pPr>
              <a:buFont typeface="+mj-lt"/>
              <a:buAutoNum type="arabicPeriod"/>
            </a:pPr>
            <a:r>
              <a:rPr lang="nl-BE" sz="1200" dirty="0"/>
              <a:t>Hoge </a:t>
            </a:r>
            <a:r>
              <a:rPr lang="nl-BE" sz="1200" b="1" dirty="0"/>
              <a:t>herstelbehoefte</a:t>
            </a:r>
            <a:r>
              <a:rPr lang="nl-BE" sz="1200" dirty="0"/>
              <a:t> van medewerkers (werkbeleving staat onder druk, uitval)</a:t>
            </a:r>
          </a:p>
          <a:p>
            <a:pPr marL="0" indent="0">
              <a:buNone/>
            </a:pPr>
            <a:endParaRPr lang="nl-BE" sz="1200" b="1" dirty="0"/>
          </a:p>
          <a:p>
            <a:pPr marL="0" indent="0">
              <a:buNone/>
            </a:pPr>
            <a:r>
              <a:rPr lang="nl-BE" sz="1200" b="1" u="sng" dirty="0"/>
              <a:t>Beïnvloedende factoren: </a:t>
            </a:r>
          </a:p>
          <a:p>
            <a:pPr marL="0" indent="0">
              <a:buNone/>
            </a:pPr>
            <a:r>
              <a:rPr lang="nl-BE" sz="1200" b="1" dirty="0">
                <a:solidFill>
                  <a:schemeClr val="accent1"/>
                </a:solidFill>
              </a:rPr>
              <a:t>Externe factoren</a:t>
            </a:r>
          </a:p>
          <a:p>
            <a:pPr marL="228600" indent="-228600">
              <a:buFont typeface="+mj-lt"/>
              <a:buAutoNum type="arabicPeriod"/>
            </a:pPr>
            <a:r>
              <a:rPr lang="nl-BE" sz="1200" b="1" dirty="0"/>
              <a:t>Extern draagvlak</a:t>
            </a:r>
          </a:p>
          <a:p>
            <a:pPr marL="0" indent="0">
              <a:buNone/>
            </a:pPr>
            <a:r>
              <a:rPr lang="nl-BE" sz="1200" b="1" dirty="0">
                <a:solidFill>
                  <a:schemeClr val="accent1"/>
                </a:solidFill>
              </a:rPr>
              <a:t>Organisatorische factoren (“wat”)</a:t>
            </a:r>
          </a:p>
          <a:p>
            <a:pPr>
              <a:buFont typeface="+mj-lt"/>
              <a:buAutoNum type="arabicPeriod"/>
            </a:pPr>
            <a:r>
              <a:rPr lang="nl-BE" sz="1200" b="1" dirty="0"/>
              <a:t>Sturing versus zelfsturing</a:t>
            </a:r>
            <a:r>
              <a:rPr lang="nl-BE" sz="1200" dirty="0"/>
              <a:t>: Ook kader nodig dat knopen doorhakt, heldere visie en duidelijkheid</a:t>
            </a:r>
          </a:p>
          <a:p>
            <a:pPr>
              <a:buFont typeface="+mj-lt"/>
              <a:buAutoNum type="arabicPeriod"/>
            </a:pPr>
            <a:r>
              <a:rPr lang="nl-BE" sz="1200" b="1" dirty="0"/>
              <a:t>Mensgericht leiderschap </a:t>
            </a:r>
          </a:p>
          <a:p>
            <a:pPr lvl="1">
              <a:lnSpc>
                <a:spcPct val="100000"/>
              </a:lnSpc>
            </a:pPr>
            <a:r>
              <a:rPr lang="nl-BE" sz="1200" dirty="0"/>
              <a:t>Oog hebben voor wat er leeft op de vloer (werkbelasting erkennen en aanpakken) </a:t>
            </a:r>
          </a:p>
          <a:p>
            <a:pPr lvl="1">
              <a:lnSpc>
                <a:spcPct val="100000"/>
              </a:lnSpc>
            </a:pPr>
            <a:r>
              <a:rPr lang="nl-BE" sz="1200" dirty="0"/>
              <a:t>Omgaan met uitval en vervanging, maar ook met achterblijvers</a:t>
            </a:r>
          </a:p>
          <a:p>
            <a:pPr lvl="1">
              <a:lnSpc>
                <a:spcPct val="100000"/>
              </a:lnSpc>
            </a:pPr>
            <a:r>
              <a:rPr lang="nl-BE" sz="1200" dirty="0"/>
              <a:t>Inzetten op welzijn en veerkracht</a:t>
            </a:r>
          </a:p>
          <a:p>
            <a:pPr lvl="1">
              <a:lnSpc>
                <a:spcPct val="100000"/>
              </a:lnSpc>
            </a:pPr>
            <a:endParaRPr lang="nl-BE" sz="1200" dirty="0"/>
          </a:p>
          <a:p>
            <a:pPr lvl="1">
              <a:lnSpc>
                <a:spcPct val="100000"/>
              </a:lnSpc>
            </a:pPr>
            <a:endParaRPr lang="nl-BE" sz="1200" dirty="0"/>
          </a:p>
          <a:p>
            <a:pPr lvl="1">
              <a:lnSpc>
                <a:spcPct val="100000"/>
              </a:lnSpc>
            </a:pPr>
            <a:endParaRPr lang="nl-BE" sz="1200" dirty="0"/>
          </a:p>
          <a:p>
            <a:pPr>
              <a:buFont typeface="+mj-lt"/>
              <a:buAutoNum type="arabicPeriod"/>
            </a:pPr>
            <a:r>
              <a:rPr lang="nl-BE" sz="1200" dirty="0"/>
              <a:t>Aandacht en tijd voor </a:t>
            </a:r>
            <a:r>
              <a:rPr lang="nl-BE" sz="1200" b="1" dirty="0"/>
              <a:t>teamwerking </a:t>
            </a:r>
          </a:p>
          <a:p>
            <a:pPr>
              <a:buFont typeface="+mj-lt"/>
              <a:buAutoNum type="arabicPeriod"/>
            </a:pPr>
            <a:r>
              <a:rPr lang="nl-BE" sz="1200" dirty="0"/>
              <a:t>Rol van </a:t>
            </a:r>
            <a:r>
              <a:rPr lang="nl-BE" sz="1200" b="1" dirty="0"/>
              <a:t>teamverantwoordelijken</a:t>
            </a:r>
            <a:r>
              <a:rPr lang="nl-BE" sz="1200" dirty="0"/>
              <a:t> (opletten voor te sterke afhankelijkheid) – hoe invullen?</a:t>
            </a:r>
          </a:p>
          <a:p>
            <a:pPr>
              <a:buFont typeface="+mj-lt"/>
              <a:buAutoNum type="arabicPeriod"/>
            </a:pPr>
            <a:r>
              <a:rPr lang="nl-BE" sz="1200" dirty="0"/>
              <a:t>Kwaliteit van de arbeid en persoonlijke sterktes: </a:t>
            </a:r>
          </a:p>
          <a:p>
            <a:pPr lvl="1">
              <a:lnSpc>
                <a:spcPct val="100000"/>
              </a:lnSpc>
            </a:pPr>
            <a:r>
              <a:rPr lang="nl-BE" sz="1100" dirty="0"/>
              <a:t>Taakeisen (werkdruk piekt – </a:t>
            </a:r>
            <a:r>
              <a:rPr lang="nl-BE" sz="1100" dirty="0" err="1"/>
              <a:t>onderbemanning</a:t>
            </a:r>
            <a:r>
              <a:rPr lang="nl-BE" sz="1100" dirty="0"/>
              <a:t>?)</a:t>
            </a:r>
          </a:p>
          <a:p>
            <a:pPr lvl="1">
              <a:lnSpc>
                <a:spcPct val="100000"/>
              </a:lnSpc>
            </a:pPr>
            <a:r>
              <a:rPr lang="nl-BE" sz="1100" dirty="0"/>
              <a:t>Beschikt men over de nodige kennis &amp; vaardigheden? Veerkracht? </a:t>
            </a:r>
          </a:p>
          <a:p>
            <a:pPr marL="0" indent="0">
              <a:buNone/>
            </a:pPr>
            <a:r>
              <a:rPr lang="nl-BE" sz="1200" b="1" dirty="0">
                <a:solidFill>
                  <a:schemeClr val="accent1"/>
                </a:solidFill>
              </a:rPr>
              <a:t>Procesmatige factoren (“hoe”)</a:t>
            </a:r>
          </a:p>
          <a:p>
            <a:pPr>
              <a:buFont typeface="+mj-lt"/>
              <a:buAutoNum type="arabicPeriod"/>
            </a:pPr>
            <a:r>
              <a:rPr lang="nl-BE" sz="1200" b="1" dirty="0"/>
              <a:t>Veranderaanpak</a:t>
            </a:r>
            <a:r>
              <a:rPr lang="nl-BE" sz="1200" dirty="0"/>
              <a:t>: </a:t>
            </a:r>
          </a:p>
          <a:p>
            <a:pPr lvl="1">
              <a:lnSpc>
                <a:spcPct val="100000"/>
              </a:lnSpc>
            </a:pPr>
            <a:r>
              <a:rPr lang="nl-BE" sz="1100" dirty="0"/>
              <a:t>Duidelijke </a:t>
            </a:r>
            <a:r>
              <a:rPr lang="nl-BE" sz="1100" b="1" dirty="0"/>
              <a:t>informatie</a:t>
            </a:r>
            <a:r>
              <a:rPr lang="nl-BE" sz="1100" dirty="0"/>
              <a:t>: waarover inspraak en waarover niet? (bijv. interne mobiliteit)</a:t>
            </a:r>
          </a:p>
          <a:p>
            <a:pPr lvl="1">
              <a:lnSpc>
                <a:spcPct val="100000"/>
              </a:lnSpc>
            </a:pPr>
            <a:r>
              <a:rPr lang="nl-BE" sz="1100" dirty="0"/>
              <a:t>Betrokkenheid van </a:t>
            </a:r>
            <a:r>
              <a:rPr lang="nl-BE" sz="1100" b="1" dirty="0"/>
              <a:t>directie</a:t>
            </a:r>
            <a:r>
              <a:rPr lang="nl-BE" sz="1100" dirty="0"/>
              <a:t>, erkenning bieden voor moeilijkheden (mensgerichte)</a:t>
            </a:r>
          </a:p>
          <a:p>
            <a:pPr lvl="1">
              <a:lnSpc>
                <a:spcPct val="100000"/>
              </a:lnSpc>
            </a:pPr>
            <a:r>
              <a:rPr lang="nl-BE" sz="1100" b="1" dirty="0"/>
              <a:t>Verandermanagement: opvolging en ondersteuning</a:t>
            </a:r>
          </a:p>
          <a:p>
            <a:pPr lvl="1">
              <a:lnSpc>
                <a:spcPct val="100000"/>
              </a:lnSpc>
            </a:pPr>
            <a:r>
              <a:rPr lang="nl-BE" sz="1100" dirty="0"/>
              <a:t>Geloof in een </a:t>
            </a:r>
            <a:r>
              <a:rPr lang="nl-BE" sz="1100" b="1" dirty="0"/>
              <a:t>positieve toekomst </a:t>
            </a:r>
            <a:r>
              <a:rPr lang="nl-BE" sz="1100" dirty="0"/>
              <a:t>terug trachten aan te wakkeren (huidige moeilijkheden expliciet erkennen, begrip bieden, knopen doorhakken waar nodig, heldere mandaten geven, korte termijn doelen voorop stellen en tussentijdse successen vieren)</a:t>
            </a:r>
          </a:p>
          <a:p>
            <a:pPr lvl="1">
              <a:buFont typeface="+mj-lt"/>
              <a:buAutoNum type="arabicPeriod"/>
            </a:pPr>
            <a:endParaRPr lang="nl-BE" sz="1200" dirty="0"/>
          </a:p>
          <a:p>
            <a:pPr>
              <a:buFont typeface="+mj-lt"/>
              <a:buAutoNum type="arabicPeriod"/>
            </a:pPr>
            <a:endParaRPr lang="nl-BE" sz="1200" dirty="0"/>
          </a:p>
          <a:p>
            <a:pPr>
              <a:buFont typeface="+mj-lt"/>
              <a:buAutoNum type="arabicPeriod"/>
            </a:pPr>
            <a:endParaRPr lang="nl-BE" sz="1200" dirty="0"/>
          </a:p>
        </p:txBody>
      </p:sp>
    </p:spTree>
    <p:extLst>
      <p:ext uri="{BB962C8B-B14F-4D97-AF65-F5344CB8AC3E}">
        <p14:creationId xmlns:p14="http://schemas.microsoft.com/office/powerpoint/2010/main" val="2427431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329532" y="339047"/>
            <a:ext cx="8153395"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		Centra-specifieke krachtlijnen: VCLB Ninove</a:t>
            </a:r>
            <a:endParaRPr lang="en-BE" sz="1800" dirty="0">
              <a:solidFill>
                <a:schemeClr val="accent1"/>
              </a:solidFill>
            </a:endParaRPr>
          </a:p>
        </p:txBody>
      </p:sp>
      <p:sp>
        <p:nvSpPr>
          <p:cNvPr id="3" name="Text Placeholder 2"/>
          <p:cNvSpPr>
            <a:spLocks noGrp="1"/>
          </p:cNvSpPr>
          <p:nvPr>
            <p:ph type="body" sz="quarter" idx="10"/>
          </p:nvPr>
        </p:nvSpPr>
        <p:spPr/>
        <p:txBody>
          <a:bodyPr/>
          <a:lstStyle/>
          <a:p>
            <a:endParaRPr lang="nl-BE"/>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84" t="5206" r="52494"/>
          <a:stretch/>
        </p:blipFill>
        <p:spPr>
          <a:xfrm rot="16200000">
            <a:off x="944741" y="355748"/>
            <a:ext cx="2721850" cy="437591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557" t="5206" r="2327"/>
          <a:stretch/>
        </p:blipFill>
        <p:spPr>
          <a:xfrm rot="16200000">
            <a:off x="5423926" y="1372661"/>
            <a:ext cx="2838428" cy="4375914"/>
          </a:xfrm>
          <a:prstGeom prst="rect">
            <a:avLst/>
          </a:prstGeom>
        </p:spPr>
      </p:pic>
    </p:spTree>
    <p:extLst>
      <p:ext uri="{BB962C8B-B14F-4D97-AF65-F5344CB8AC3E}">
        <p14:creationId xmlns:p14="http://schemas.microsoft.com/office/powerpoint/2010/main" val="1188892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329532" y="339047"/>
            <a:ext cx="8153395"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		Centra-specifieke krachtlijnen: VCLB Ninove</a:t>
            </a:r>
            <a:endParaRPr lang="en-BE" sz="1800" dirty="0">
              <a:solidFill>
                <a:schemeClr val="accent1"/>
              </a:solidFill>
            </a:endParaRPr>
          </a:p>
        </p:txBody>
      </p:sp>
      <p:sp>
        <p:nvSpPr>
          <p:cNvPr id="4" name="Text Placeholder 2"/>
          <p:cNvSpPr>
            <a:spLocks noGrp="1"/>
          </p:cNvSpPr>
          <p:nvPr>
            <p:ph type="body" sz="quarter" idx="10"/>
          </p:nvPr>
        </p:nvSpPr>
        <p:spPr>
          <a:xfrm>
            <a:off x="704001" y="1249751"/>
            <a:ext cx="7915066" cy="3898512"/>
          </a:xfrm>
        </p:spPr>
        <p:txBody>
          <a:bodyPr numCol="2"/>
          <a:lstStyle/>
          <a:p>
            <a:pPr marL="0" indent="0">
              <a:buNone/>
            </a:pPr>
            <a:r>
              <a:rPr lang="nl-BE" sz="1200" b="1" dirty="0">
                <a:solidFill>
                  <a:schemeClr val="accent1"/>
                </a:solidFill>
              </a:rPr>
              <a:t>Krachtlijnen voor </a:t>
            </a:r>
            <a:r>
              <a:rPr lang="nl-BE" sz="1200" b="1" u="sng" dirty="0">
                <a:solidFill>
                  <a:schemeClr val="accent1"/>
                </a:solidFill>
              </a:rPr>
              <a:t>VCLB Ninove: </a:t>
            </a:r>
            <a:r>
              <a:rPr lang="nl-BE" sz="1200" b="1" dirty="0">
                <a:solidFill>
                  <a:schemeClr val="accent1"/>
                </a:solidFill>
              </a:rPr>
              <a:t>welke thematieken schuiven we naar voor? </a:t>
            </a:r>
          </a:p>
          <a:p>
            <a:pPr marL="0" indent="0">
              <a:buNone/>
            </a:pPr>
            <a:r>
              <a:rPr lang="nl-BE" sz="1200" b="1" dirty="0"/>
              <a:t>!! Verschillen tussen vestigingen </a:t>
            </a:r>
            <a:r>
              <a:rPr lang="nl-BE" sz="1200" b="1" dirty="0" err="1"/>
              <a:t>Deni</a:t>
            </a:r>
            <a:r>
              <a:rPr lang="nl-BE" sz="1200" b="1" dirty="0"/>
              <a:t>/</a:t>
            </a:r>
            <a:r>
              <a:rPr lang="nl-BE" sz="1200" b="1" dirty="0" err="1"/>
              <a:t>Pajot</a:t>
            </a:r>
            <a:r>
              <a:rPr lang="nl-BE" sz="1200" b="1" dirty="0"/>
              <a:t> </a:t>
            </a:r>
            <a:r>
              <a:rPr lang="nl-BE" sz="1200" b="1" dirty="0" err="1"/>
              <a:t>vs</a:t>
            </a:r>
            <a:r>
              <a:rPr lang="nl-BE" sz="1200" b="1" dirty="0"/>
              <a:t> GB</a:t>
            </a:r>
          </a:p>
          <a:p>
            <a:pPr marL="0" indent="0">
              <a:buNone/>
            </a:pPr>
            <a:r>
              <a:rPr lang="nl-BE" sz="1200" b="1" u="sng" dirty="0"/>
              <a:t>Uitkomstvariabelen: </a:t>
            </a:r>
          </a:p>
          <a:p>
            <a:pPr>
              <a:buFont typeface="+mj-lt"/>
              <a:buAutoNum type="arabicPeriod"/>
            </a:pPr>
            <a:r>
              <a:rPr lang="nl-BE" sz="1200" dirty="0"/>
              <a:t>Globaal: Positievere beleving in </a:t>
            </a:r>
            <a:r>
              <a:rPr lang="nl-BE" sz="1200" dirty="0" err="1"/>
              <a:t>Deni</a:t>
            </a:r>
            <a:r>
              <a:rPr lang="nl-BE" sz="1200" dirty="0"/>
              <a:t>/</a:t>
            </a:r>
            <a:r>
              <a:rPr lang="nl-BE" sz="1200" dirty="0" err="1"/>
              <a:t>Pajot</a:t>
            </a:r>
            <a:endParaRPr lang="nl-BE" sz="1200" dirty="0"/>
          </a:p>
          <a:p>
            <a:pPr marL="0" indent="0">
              <a:buNone/>
            </a:pPr>
            <a:endParaRPr lang="nl-BE" sz="1200" b="1" dirty="0"/>
          </a:p>
          <a:p>
            <a:pPr marL="0" indent="0">
              <a:buNone/>
            </a:pPr>
            <a:r>
              <a:rPr lang="nl-BE" sz="1200" b="1" u="sng" dirty="0"/>
              <a:t>Beïnvloedende factoren: </a:t>
            </a:r>
          </a:p>
          <a:p>
            <a:pPr marL="0" indent="0">
              <a:buNone/>
            </a:pPr>
            <a:r>
              <a:rPr lang="nl-BE" sz="1200" b="1" dirty="0">
                <a:solidFill>
                  <a:schemeClr val="accent1"/>
                </a:solidFill>
              </a:rPr>
              <a:t>Externe factoren</a:t>
            </a:r>
          </a:p>
          <a:p>
            <a:pPr marL="228600" indent="-228600">
              <a:buFont typeface="+mj-lt"/>
              <a:buAutoNum type="arabicPeriod"/>
            </a:pPr>
            <a:r>
              <a:rPr lang="nl-BE" sz="1200" b="1" dirty="0"/>
              <a:t>Extern draagvlak</a:t>
            </a:r>
          </a:p>
          <a:p>
            <a:pPr marL="0" indent="0">
              <a:buNone/>
            </a:pPr>
            <a:r>
              <a:rPr lang="nl-BE" sz="1200" b="1" dirty="0">
                <a:solidFill>
                  <a:schemeClr val="accent1"/>
                </a:solidFill>
              </a:rPr>
              <a:t>Organisatorische factoren (“wat”)</a:t>
            </a:r>
          </a:p>
          <a:p>
            <a:pPr>
              <a:buFont typeface="+mj-lt"/>
              <a:buAutoNum type="arabicPeriod"/>
            </a:pPr>
            <a:r>
              <a:rPr lang="nl-BE" sz="1200" b="1" dirty="0"/>
              <a:t>Beleving ontwerpkeuzes verschilt</a:t>
            </a:r>
          </a:p>
          <a:p>
            <a:pPr>
              <a:buFont typeface="+mj-lt"/>
              <a:buAutoNum type="arabicPeriod"/>
            </a:pPr>
            <a:r>
              <a:rPr lang="nl-BE" sz="1200" b="1" dirty="0"/>
              <a:t>Sturing versus zelfsturing</a:t>
            </a:r>
            <a:r>
              <a:rPr lang="nl-BE" sz="1200" dirty="0"/>
              <a:t>: Wat betekent dit?</a:t>
            </a:r>
          </a:p>
          <a:p>
            <a:pPr>
              <a:buFont typeface="+mj-lt"/>
              <a:buAutoNum type="arabicPeriod"/>
            </a:pPr>
            <a:r>
              <a:rPr lang="nl-BE" sz="1200" b="1" dirty="0"/>
              <a:t>Sterk leiderschap </a:t>
            </a:r>
            <a:r>
              <a:rPr lang="nl-BE" sz="1200" dirty="0"/>
              <a:t>(veranderingen inzake directieniveau Limburg)</a:t>
            </a:r>
            <a:endParaRPr lang="nl-BE" sz="1200" b="1" dirty="0"/>
          </a:p>
          <a:p>
            <a:pPr lvl="1">
              <a:lnSpc>
                <a:spcPct val="100000"/>
              </a:lnSpc>
            </a:pPr>
            <a:r>
              <a:rPr lang="nl-BE" sz="1200" dirty="0"/>
              <a:t>Leiders in verandering: rol van directeur als teamcoach? Ook emotionele ondersteuning nodig naast oplossingsgerichte</a:t>
            </a:r>
            <a:endParaRPr lang="nl-BE" sz="1300" dirty="0"/>
          </a:p>
          <a:p>
            <a:pPr lvl="1">
              <a:lnSpc>
                <a:spcPct val="100000"/>
              </a:lnSpc>
            </a:pPr>
            <a:endParaRPr lang="nl-BE" sz="1200" dirty="0"/>
          </a:p>
          <a:p>
            <a:pPr>
              <a:buFont typeface="+mj-lt"/>
              <a:buAutoNum type="arabicPeriod"/>
            </a:pPr>
            <a:endParaRPr lang="nl-BE" sz="1200" dirty="0"/>
          </a:p>
          <a:p>
            <a:pPr>
              <a:buFont typeface="+mj-lt"/>
              <a:buAutoNum type="arabicPeriod"/>
            </a:pPr>
            <a:endParaRPr lang="nl-BE" sz="1200" dirty="0"/>
          </a:p>
          <a:p>
            <a:pPr>
              <a:buFont typeface="+mj-lt"/>
              <a:buAutoNum type="arabicPeriod"/>
            </a:pPr>
            <a:r>
              <a:rPr lang="nl-BE" sz="1200" dirty="0"/>
              <a:t>Teamgrootte/samenstelling (GB, onthaalfunctie)</a:t>
            </a:r>
          </a:p>
          <a:p>
            <a:pPr>
              <a:buFont typeface="+mj-lt"/>
              <a:buAutoNum type="arabicPeriod"/>
            </a:pPr>
            <a:r>
              <a:rPr lang="nl-BE" sz="1200" dirty="0"/>
              <a:t>Aandacht en tijd voor </a:t>
            </a:r>
            <a:r>
              <a:rPr lang="nl-BE" sz="1200" b="1" dirty="0"/>
              <a:t>teamwerking </a:t>
            </a:r>
            <a:r>
              <a:rPr lang="nl-BE" sz="1200" dirty="0"/>
              <a:t>(teamcharter)</a:t>
            </a:r>
          </a:p>
          <a:p>
            <a:pPr>
              <a:buFont typeface="+mj-lt"/>
              <a:buAutoNum type="arabicPeriod"/>
            </a:pPr>
            <a:r>
              <a:rPr lang="nl-BE" sz="1200" b="1" dirty="0"/>
              <a:t>Samenwerking tussen teams: </a:t>
            </a:r>
            <a:r>
              <a:rPr lang="nl-BE" sz="1200" dirty="0"/>
              <a:t>nood aan expertisedeling binnen </a:t>
            </a:r>
            <a:r>
              <a:rPr lang="nl-BE" sz="1200" dirty="0" err="1"/>
              <a:t>KP’en</a:t>
            </a:r>
            <a:r>
              <a:rPr lang="nl-BE" sz="1200" dirty="0"/>
              <a:t>, vermijden dat regioteams eilandjes worden</a:t>
            </a:r>
            <a:endParaRPr lang="nl-BE" sz="1200" b="1" dirty="0"/>
          </a:p>
          <a:p>
            <a:pPr>
              <a:buFont typeface="+mj-lt"/>
              <a:buAutoNum type="arabicPeriod"/>
            </a:pPr>
            <a:r>
              <a:rPr lang="nl-BE" sz="1200" dirty="0"/>
              <a:t>Kwaliteit van de arbeid en persoonlijke sterktes: </a:t>
            </a:r>
          </a:p>
          <a:p>
            <a:pPr lvl="1">
              <a:lnSpc>
                <a:spcPct val="100000"/>
              </a:lnSpc>
            </a:pPr>
            <a:r>
              <a:rPr lang="nl-BE" sz="1100" dirty="0"/>
              <a:t>Emotionele belasting</a:t>
            </a:r>
          </a:p>
          <a:p>
            <a:pPr lvl="1">
              <a:lnSpc>
                <a:spcPct val="100000"/>
              </a:lnSpc>
            </a:pPr>
            <a:r>
              <a:rPr lang="nl-BE" sz="1100" dirty="0"/>
              <a:t>Zelfzorg aanmoedigen</a:t>
            </a:r>
          </a:p>
          <a:p>
            <a:pPr lvl="1">
              <a:lnSpc>
                <a:spcPct val="100000"/>
              </a:lnSpc>
            </a:pPr>
            <a:r>
              <a:rPr lang="nl-BE" sz="1100" dirty="0"/>
              <a:t>Re-integratie en terugvalpreventie (luisterend oor)</a:t>
            </a:r>
          </a:p>
          <a:p>
            <a:pPr lvl="1">
              <a:lnSpc>
                <a:spcPct val="100000"/>
              </a:lnSpc>
            </a:pPr>
            <a:r>
              <a:rPr lang="nl-BE" sz="1100" dirty="0" err="1"/>
              <a:t>Onthalers</a:t>
            </a:r>
            <a:r>
              <a:rPr lang="nl-BE" sz="1100" dirty="0"/>
              <a:t> sterken in hun profiel</a:t>
            </a:r>
          </a:p>
          <a:p>
            <a:pPr marL="0" indent="0">
              <a:buNone/>
            </a:pPr>
            <a:r>
              <a:rPr lang="nl-BE" sz="1200" b="1" dirty="0">
                <a:solidFill>
                  <a:schemeClr val="accent1"/>
                </a:solidFill>
              </a:rPr>
              <a:t>Procesmatige factoren (“hoe”):</a:t>
            </a:r>
          </a:p>
          <a:p>
            <a:pPr>
              <a:buFont typeface="+mj-lt"/>
              <a:buAutoNum type="arabicPeriod"/>
            </a:pPr>
            <a:r>
              <a:rPr lang="nl-BE" sz="1200" b="1" dirty="0"/>
              <a:t>Veranderaanpak</a:t>
            </a:r>
            <a:r>
              <a:rPr lang="nl-BE" sz="1200" dirty="0"/>
              <a:t>: </a:t>
            </a:r>
          </a:p>
          <a:p>
            <a:pPr lvl="1">
              <a:lnSpc>
                <a:spcPct val="100000"/>
              </a:lnSpc>
            </a:pPr>
            <a:r>
              <a:rPr lang="nl-BE" sz="1100" dirty="0"/>
              <a:t>Duidelijke </a:t>
            </a:r>
            <a:r>
              <a:rPr lang="nl-BE" sz="1100" b="1" dirty="0"/>
              <a:t>informatie</a:t>
            </a:r>
            <a:r>
              <a:rPr lang="nl-BE" sz="1100" dirty="0"/>
              <a:t>: waarover inspraak en waarover niet? </a:t>
            </a:r>
          </a:p>
          <a:p>
            <a:pPr lvl="1">
              <a:lnSpc>
                <a:spcPct val="100000"/>
              </a:lnSpc>
            </a:pPr>
            <a:r>
              <a:rPr lang="nl-BE" sz="1100" dirty="0"/>
              <a:t>Rol leidinggevende: ook gehoor bieden voor wat moeilijk loopt</a:t>
            </a:r>
            <a:endParaRPr lang="nl-BE" sz="1200" dirty="0"/>
          </a:p>
          <a:p>
            <a:pPr>
              <a:buFont typeface="+mj-lt"/>
              <a:buAutoNum type="arabicPeriod"/>
            </a:pPr>
            <a:endParaRPr lang="nl-BE" sz="1200" dirty="0"/>
          </a:p>
          <a:p>
            <a:pPr>
              <a:buFont typeface="+mj-lt"/>
              <a:buAutoNum type="arabicPeriod"/>
            </a:pPr>
            <a:endParaRPr lang="nl-BE" sz="1200" dirty="0"/>
          </a:p>
        </p:txBody>
      </p:sp>
    </p:spTree>
    <p:extLst>
      <p:ext uri="{BB962C8B-B14F-4D97-AF65-F5344CB8AC3E}">
        <p14:creationId xmlns:p14="http://schemas.microsoft.com/office/powerpoint/2010/main" val="31674950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04001" y="1512588"/>
            <a:ext cx="7379825" cy="2937600"/>
          </a:xfrm>
        </p:spPr>
        <p:txBody>
          <a:bodyPr numCol="1"/>
          <a:lstStyle/>
          <a:p>
            <a:r>
              <a:rPr lang="nl-BE" sz="1600" dirty="0"/>
              <a:t>Eerste reflectie…</a:t>
            </a:r>
          </a:p>
          <a:p>
            <a:r>
              <a:rPr lang="nl-BE" sz="1600" dirty="0"/>
              <a:t>Wat valt er op voor jullie? Welke betekenis </a:t>
            </a:r>
            <a:br>
              <a:rPr lang="nl-BE" sz="1600" dirty="0"/>
            </a:br>
            <a:r>
              <a:rPr lang="nl-BE" sz="1600" dirty="0"/>
              <a:t>krijgen deze resultaten? </a:t>
            </a:r>
          </a:p>
          <a:p>
            <a:r>
              <a:rPr lang="nl-BE" sz="1600" dirty="0"/>
              <a:t>Wat blijft er hangen?</a:t>
            </a:r>
          </a:p>
          <a:p>
            <a:pPr marL="0" indent="0">
              <a:buNone/>
            </a:pPr>
            <a:endParaRPr lang="nl-BE" sz="1800" dirty="0"/>
          </a:p>
        </p:txBody>
      </p:sp>
      <p:pic>
        <p:nvPicPr>
          <p:cNvPr id="5"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3"/>
          <a:srcRect l="31335" r="31335"/>
          <a:stretch>
            <a:fillRect/>
          </a:stretch>
        </p:blipFill>
        <p:spPr>
          <a:xfrm>
            <a:off x="6015888" y="1225005"/>
            <a:ext cx="1821207" cy="1821207"/>
          </a:xfrm>
          <a:prstGeom prst="ellipse">
            <a:avLst/>
          </a:prstGeom>
        </p:spPr>
      </p:pic>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Tussentijdse reflectie</a:t>
            </a:r>
            <a:endParaRPr lang="en-BE" sz="1800" dirty="0">
              <a:solidFill>
                <a:schemeClr val="accent1"/>
              </a:solidFill>
            </a:endParaRPr>
          </a:p>
        </p:txBody>
      </p:sp>
    </p:spTree>
    <p:extLst>
      <p:ext uri="{BB962C8B-B14F-4D97-AF65-F5344CB8AC3E}">
        <p14:creationId xmlns:p14="http://schemas.microsoft.com/office/powerpoint/2010/main" val="35018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6023" y="1095836"/>
            <a:ext cx="6561906" cy="3969142"/>
            <a:chOff x="717969" y="26125"/>
            <a:chExt cx="6845423" cy="5038853"/>
          </a:xfrm>
        </p:grpSpPr>
        <p:pic>
          <p:nvPicPr>
            <p:cNvPr id="4" name="Picture 3">
              <a:extLst>
                <a:ext uri="{FF2B5EF4-FFF2-40B4-BE49-F238E27FC236}">
                  <a16:creationId xmlns:a16="http://schemas.microsoft.com/office/drawing/2014/main" id="{BB963AFC-3D93-C047-A788-F41DCB1375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969" y="26126"/>
              <a:ext cx="3325114" cy="503885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7DBFD47-BD38-E445-A836-3A975DE34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7167" y="26125"/>
              <a:ext cx="3396225" cy="5038853"/>
            </a:xfrm>
            <a:prstGeom prst="rect">
              <a:avLst/>
            </a:prstGeom>
            <a:ln>
              <a:noFill/>
            </a:ln>
            <a:effectLst>
              <a:outerShdw blurRad="292100" dist="139700" dir="2700000" algn="tl" rotWithShape="0">
                <a:srgbClr val="333333">
                  <a:alpha val="65000"/>
                </a:srgbClr>
              </a:outerShdw>
            </a:effectLst>
          </p:spPr>
        </p:pic>
      </p:grpSp>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Aanpak</a:t>
            </a:r>
            <a:br>
              <a:rPr lang="nl-BE" sz="1800" dirty="0"/>
            </a:br>
            <a:r>
              <a:rPr lang="nl-BE" sz="1800" dirty="0"/>
              <a:t>		</a:t>
            </a:r>
            <a:r>
              <a:rPr lang="nl-BE" sz="1800" dirty="0">
                <a:solidFill>
                  <a:schemeClr val="accent1"/>
                </a:solidFill>
              </a:rPr>
              <a:t> Kwalitatieve data-verzameling: Team-voorbereiding</a:t>
            </a:r>
            <a:endParaRPr lang="en-BE" sz="1800" dirty="0">
              <a:solidFill>
                <a:schemeClr val="accent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379474237"/>
              </p:ext>
            </p:extLst>
          </p:nvPr>
        </p:nvGraphicFramePr>
        <p:xfrm>
          <a:off x="7557782" y="2031694"/>
          <a:ext cx="1551382" cy="832902"/>
        </p:xfrm>
        <a:graphic>
          <a:graphicData uri="http://schemas.openxmlformats.org/drawingml/2006/table">
            <a:tbl>
              <a:tblPr firstRow="1" bandRow="1">
                <a:tableStyleId>{8799B23B-EC83-4686-B30A-512413B5E67A}</a:tableStyleId>
              </a:tblPr>
              <a:tblGrid>
                <a:gridCol w="1246582">
                  <a:extLst>
                    <a:ext uri="{9D8B030D-6E8A-4147-A177-3AD203B41FA5}">
                      <a16:colId xmlns:a16="http://schemas.microsoft.com/office/drawing/2014/main" val="3575112406"/>
                    </a:ext>
                  </a:extLst>
                </a:gridCol>
                <a:gridCol w="304800">
                  <a:extLst>
                    <a:ext uri="{9D8B030D-6E8A-4147-A177-3AD203B41FA5}">
                      <a16:colId xmlns:a16="http://schemas.microsoft.com/office/drawing/2014/main" val="3584775047"/>
                    </a:ext>
                  </a:extLst>
                </a:gridCol>
              </a:tblGrid>
              <a:tr h="277634">
                <a:tc>
                  <a:txBody>
                    <a:bodyPr/>
                    <a:lstStyle/>
                    <a:p>
                      <a:r>
                        <a:rPr lang="nl-BE" sz="1200" b="0" dirty="0"/>
                        <a:t>VCLB Maasland</a:t>
                      </a:r>
                    </a:p>
                  </a:txBody>
                  <a:tcPr/>
                </a:tc>
                <a:tc>
                  <a:txBody>
                    <a:bodyPr/>
                    <a:lstStyle/>
                    <a:p>
                      <a:pPr algn="ct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2224660896"/>
                  </a:ext>
                </a:extLst>
              </a:tr>
              <a:tr h="277634">
                <a:tc>
                  <a:txBody>
                    <a:bodyPr/>
                    <a:lstStyle/>
                    <a:p>
                      <a:r>
                        <a:rPr lang="nl-BE" sz="1200" b="0" dirty="0"/>
                        <a:t>VCLB</a:t>
                      </a:r>
                      <a:r>
                        <a:rPr lang="nl-BE" sz="1200" b="0" baseline="0" dirty="0"/>
                        <a:t> Aarschot</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428392101"/>
                  </a:ext>
                </a:extLst>
              </a:tr>
              <a:tr h="277634">
                <a:tc>
                  <a:txBody>
                    <a:bodyPr/>
                    <a:lstStyle/>
                    <a:p>
                      <a:r>
                        <a:rPr lang="nl-BE" sz="1200" b="0" dirty="0"/>
                        <a:t>VCLB</a:t>
                      </a:r>
                      <a:r>
                        <a:rPr lang="nl-BE" sz="1200" b="0" baseline="0" dirty="0"/>
                        <a:t> Ninove</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548986735"/>
                  </a:ext>
                </a:extLst>
              </a:tr>
            </a:tbl>
          </a:graphicData>
        </a:graphic>
      </p:graphicFrame>
    </p:spTree>
    <p:extLst>
      <p:ext uri="{BB962C8B-B14F-4D97-AF65-F5344CB8AC3E}">
        <p14:creationId xmlns:p14="http://schemas.microsoft.com/office/powerpoint/2010/main" val="41125737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5346" y="1516327"/>
            <a:ext cx="7595754" cy="2676867"/>
          </a:xfrm>
        </p:spPr>
        <p:txBody>
          <a:bodyPr numCol="1"/>
          <a:lstStyle/>
          <a:p>
            <a:r>
              <a:rPr lang="nl-BE" dirty="0"/>
              <a:t>Vraag- &amp; doelstelling</a:t>
            </a:r>
          </a:p>
          <a:p>
            <a:r>
              <a:rPr lang="nl-BE" dirty="0"/>
              <a:t>Aanpak</a:t>
            </a:r>
          </a:p>
          <a:p>
            <a:r>
              <a:rPr lang="nl-BE" dirty="0"/>
              <a:t>Drie theoretische kaders als handvat (dynamieken)</a:t>
            </a:r>
          </a:p>
          <a:p>
            <a:r>
              <a:rPr lang="nl-BE" dirty="0"/>
              <a:t>Terugkoppeling bevindingen</a:t>
            </a:r>
          </a:p>
          <a:p>
            <a:r>
              <a:rPr lang="nl-BE" dirty="0"/>
              <a:t>Hoe verder?</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pic>
        <p:nvPicPr>
          <p:cNvPr id="4" name="Afbeelding 6" descr="FS ster.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Tree>
    <p:extLst>
      <p:ext uri="{BB962C8B-B14F-4D97-AF65-F5344CB8AC3E}">
        <p14:creationId xmlns:p14="http://schemas.microsoft.com/office/powerpoint/2010/main" val="28560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2">
                                            <p:txEl>
                                              <p:pRg st="3" end="3"/>
                                            </p:txEl>
                                          </p:spTgt>
                                        </p:tgtEl>
                                        <p:attrNameLst>
                                          <p:attrName>style.opacity</p:attrName>
                                        </p:attrNameLst>
                                      </p:cBhvr>
                                      <p:to>
                                        <p:strVal val="0.5"/>
                                      </p:to>
                                    </p:set>
                                    <p:animEffect filter="image" prLst="opacity: 0.5">
                                      <p:cBhvr rctx="IE">
                                        <p:cTn id="13" dur="indefinite"/>
                                        <p:tgtEl>
                                          <p:spTgt spid="2">
                                            <p:txEl>
                                              <p:pRg st="3" end="3"/>
                                            </p:txEl>
                                          </p:spTgt>
                                        </p:tgtEl>
                                      </p:cBhvr>
                                    </p:animEffect>
                                  </p:childTnLst>
                                </p:cTn>
                              </p:par>
                              <p:par>
                                <p:cTn id="14" presetID="9" presetClass="emph" presetSubtype="0" nodeType="withEffect">
                                  <p:stCondLst>
                                    <p:cond delay="0"/>
                                  </p:stCondLst>
                                  <p:childTnLst>
                                    <p:set>
                                      <p:cBhvr rctx="PPT">
                                        <p:cTn id="15" dur="indefinite"/>
                                        <p:tgtEl>
                                          <p:spTgt spid="2">
                                            <p:txEl>
                                              <p:pRg st="2" end="2"/>
                                            </p:txEl>
                                          </p:spTgt>
                                        </p:tgtEl>
                                        <p:attrNameLst>
                                          <p:attrName>style.opacity</p:attrName>
                                        </p:attrNameLst>
                                      </p:cBhvr>
                                      <p:to>
                                        <p:strVal val="0.5"/>
                                      </p:to>
                                    </p:set>
                                    <p:animEffect filter="image" prLst="opacity: 0.5">
                                      <p:cBhvr rctx="IE">
                                        <p:cTn id="16" dur="indefinite"/>
                                        <p:tgtEl>
                                          <p:spTgt spid="2">
                                            <p:txEl>
                                              <p:pRg st="2" end="2"/>
                                            </p:txEl>
                                          </p:spTgt>
                                        </p:tgtEl>
                                      </p:cBhvr>
                                    </p:animEffect>
                                  </p:childTnLst>
                                </p:cTn>
                              </p:par>
                              <p:par>
                                <p:cTn id="17" presetID="15" presetClass="emph" presetSubtype="0" nodeType="withEffect">
                                  <p:stCondLst>
                                    <p:cond delay="0"/>
                                  </p:stCondLst>
                                  <p:iterate type="lt">
                                    <p:tmAbs val="25"/>
                                  </p:iterate>
                                  <p:childTnLst>
                                    <p:set>
                                      <p:cBhvr override="childStyle">
                                        <p:cTn id="18"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p:txBody>
          <a:bodyPr/>
          <a:lstStyle/>
          <a:p>
            <a:r>
              <a:rPr lang="nl-BE" sz="1800" dirty="0"/>
              <a:t>5. Hoe verder? </a:t>
            </a:r>
            <a:br>
              <a:rPr lang="nl-BE" sz="1800" dirty="0"/>
            </a:br>
            <a:r>
              <a:rPr lang="nl-BE" sz="1800" dirty="0"/>
              <a:t>		</a:t>
            </a:r>
            <a:r>
              <a:rPr lang="nl-BE" sz="1800" dirty="0">
                <a:solidFill>
                  <a:schemeClr val="accent1"/>
                </a:solidFill>
              </a:rPr>
              <a:t>Volgende stappen?</a:t>
            </a:r>
            <a:endParaRPr lang="en-BE" sz="1800" dirty="0">
              <a:solidFill>
                <a:schemeClr val="accent1"/>
              </a:solidFill>
            </a:endParaRPr>
          </a:p>
        </p:txBody>
      </p:sp>
      <p:sp>
        <p:nvSpPr>
          <p:cNvPr id="3" name="Text Placeholder 2"/>
          <p:cNvSpPr>
            <a:spLocks noGrp="1"/>
          </p:cNvSpPr>
          <p:nvPr>
            <p:ph type="body" sz="quarter" idx="10"/>
          </p:nvPr>
        </p:nvSpPr>
        <p:spPr>
          <a:xfrm>
            <a:off x="704000" y="1249752"/>
            <a:ext cx="7894089" cy="2937600"/>
          </a:xfrm>
        </p:spPr>
        <p:txBody>
          <a:bodyPr/>
          <a:lstStyle/>
          <a:p>
            <a:pPr marL="0" indent="0">
              <a:buNone/>
            </a:pPr>
            <a:r>
              <a:rPr lang="nl-BE" sz="1800" dirty="0"/>
              <a:t>Verandering is een continu proces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05" t="12144" b="31475"/>
          <a:stretch/>
        </p:blipFill>
        <p:spPr>
          <a:xfrm>
            <a:off x="257569" y="1591597"/>
            <a:ext cx="8786949" cy="2899954"/>
          </a:xfrm>
          <a:prstGeom prst="rect">
            <a:avLst/>
          </a:prstGeom>
        </p:spPr>
      </p:pic>
      <p:pic>
        <p:nvPicPr>
          <p:cNvPr id="6"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4"/>
          <a:srcRect/>
          <a:stretch>
            <a:fillRect/>
          </a:stretch>
        </p:blipFill>
        <p:spPr>
          <a:xfrm>
            <a:off x="8127996" y="244939"/>
            <a:ext cx="862551" cy="862551"/>
          </a:xfrm>
          <a:prstGeom prst="ellipse">
            <a:avLst/>
          </a:prstGeom>
        </p:spPr>
      </p:pic>
    </p:spTree>
    <p:extLst>
      <p:ext uri="{BB962C8B-B14F-4D97-AF65-F5344CB8AC3E}">
        <p14:creationId xmlns:p14="http://schemas.microsoft.com/office/powerpoint/2010/main" val="24844871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A548-D1BD-4AFE-926F-CB7627ADF264}"/>
              </a:ext>
            </a:extLst>
          </p:cNvPr>
          <p:cNvPicPr>
            <a:picLocks noChangeAspect="1"/>
          </p:cNvPicPr>
          <p:nvPr/>
        </p:nvPicPr>
        <p:blipFill rotWithShape="1">
          <a:blip r:embed="rId3"/>
          <a:srcRect l="16495" t="10584" r="19278" b="5659"/>
          <a:stretch/>
        </p:blipFill>
        <p:spPr>
          <a:xfrm>
            <a:off x="2338566" y="772999"/>
            <a:ext cx="5872900" cy="4308049"/>
          </a:xfrm>
          <a:prstGeom prst="rect">
            <a:avLst/>
          </a:prstGeom>
        </p:spPr>
      </p:pic>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p:txBody>
          <a:bodyPr/>
          <a:lstStyle/>
          <a:p>
            <a:r>
              <a:rPr lang="nl-BE" sz="1800" dirty="0"/>
              <a:t>5. Hoe verder? </a:t>
            </a:r>
            <a:br>
              <a:rPr lang="nl-BE" sz="1800" dirty="0"/>
            </a:br>
            <a:r>
              <a:rPr lang="nl-BE" sz="1800" dirty="0"/>
              <a:t>		</a:t>
            </a:r>
            <a:r>
              <a:rPr lang="nl-BE" sz="1800" dirty="0">
                <a:solidFill>
                  <a:schemeClr val="accent1"/>
                </a:solidFill>
              </a:rPr>
              <a:t>Volgende stappen?</a:t>
            </a:r>
            <a:endParaRPr lang="en-BE" sz="1800" dirty="0">
              <a:solidFill>
                <a:schemeClr val="accent1"/>
              </a:solidFill>
            </a:endParaRPr>
          </a:p>
        </p:txBody>
      </p:sp>
      <p:pic>
        <p:nvPicPr>
          <p:cNvPr id="10"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4"/>
          <a:srcRect/>
          <a:stretch>
            <a:fillRect/>
          </a:stretch>
        </p:blipFill>
        <p:spPr>
          <a:xfrm>
            <a:off x="8127996" y="244939"/>
            <a:ext cx="862551" cy="862551"/>
          </a:xfrm>
          <a:prstGeom prst="ellipse">
            <a:avLst/>
          </a:prstGeom>
        </p:spPr>
      </p:pic>
    </p:spTree>
    <p:extLst>
      <p:ext uri="{BB962C8B-B14F-4D97-AF65-F5344CB8AC3E}">
        <p14:creationId xmlns:p14="http://schemas.microsoft.com/office/powerpoint/2010/main" val="18161823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p:txBody>
          <a:bodyPr/>
          <a:lstStyle/>
          <a:p>
            <a:r>
              <a:rPr lang="nl-BE" sz="1800" dirty="0"/>
              <a:t>5. Hoe verder? </a:t>
            </a:r>
            <a:br>
              <a:rPr lang="nl-BE" sz="1800" dirty="0"/>
            </a:br>
            <a:r>
              <a:rPr lang="nl-BE" sz="1800" dirty="0"/>
              <a:t>		</a:t>
            </a:r>
            <a:r>
              <a:rPr lang="nl-BE" sz="1800" dirty="0">
                <a:solidFill>
                  <a:schemeClr val="accent1"/>
                </a:solidFill>
              </a:rPr>
              <a:t>Volgende stappen?</a:t>
            </a:r>
            <a:endParaRPr lang="en-BE" sz="1800" dirty="0">
              <a:solidFill>
                <a:schemeClr val="accent1"/>
              </a:solidFill>
            </a:endParaRPr>
          </a:p>
        </p:txBody>
      </p:sp>
      <p:sp>
        <p:nvSpPr>
          <p:cNvPr id="3" name="Text Placeholder 2"/>
          <p:cNvSpPr>
            <a:spLocks noGrp="1"/>
          </p:cNvSpPr>
          <p:nvPr>
            <p:ph type="body" sz="quarter" idx="10"/>
          </p:nvPr>
        </p:nvSpPr>
        <p:spPr>
          <a:xfrm>
            <a:off x="483338" y="1116752"/>
            <a:ext cx="8507209" cy="2937600"/>
          </a:xfrm>
        </p:spPr>
        <p:txBody>
          <a:bodyPr/>
          <a:lstStyle/>
          <a:p>
            <a:pPr>
              <a:buFont typeface="+mj-lt"/>
              <a:buAutoNum type="arabicPeriod"/>
            </a:pPr>
            <a:r>
              <a:rPr lang="nl-BE" b="1" dirty="0">
                <a:solidFill>
                  <a:schemeClr val="accent1"/>
                </a:solidFill>
              </a:rPr>
              <a:t>Reflectie &amp; prioriteiten stellen</a:t>
            </a:r>
          </a:p>
          <a:p>
            <a:pPr lvl="1">
              <a:lnSpc>
                <a:spcPct val="100000"/>
              </a:lnSpc>
              <a:buFont typeface="+mj-lt"/>
              <a:buAutoNum type="arabicPeriod"/>
            </a:pPr>
            <a:r>
              <a:rPr lang="nl-BE" sz="1400" dirty="0"/>
              <a:t>Integratie van projecten (Strategisch welzijnsbeleid, piloot procesanalyse,…) </a:t>
            </a:r>
          </a:p>
          <a:p>
            <a:pPr lvl="1">
              <a:lnSpc>
                <a:spcPct val="100000"/>
              </a:lnSpc>
              <a:buFont typeface="+mj-lt"/>
              <a:buAutoNum type="arabicPeriod"/>
            </a:pPr>
            <a:r>
              <a:rPr lang="nl-BE" sz="1400" dirty="0"/>
              <a:t>Samenbrengen van betrokken actoren van lopende projecten (VCLB, Attentia, FS) en interne initiatieven (leiderschapstraject)</a:t>
            </a:r>
          </a:p>
          <a:p>
            <a:pPr lvl="1">
              <a:lnSpc>
                <a:spcPct val="100000"/>
              </a:lnSpc>
              <a:buFont typeface="+mj-lt"/>
              <a:buAutoNum type="arabicPeriod"/>
            </a:pPr>
            <a:endParaRPr lang="nl-BE" sz="1400" dirty="0"/>
          </a:p>
          <a:p>
            <a:pPr>
              <a:buFont typeface="+mj-lt"/>
              <a:buAutoNum type="arabicPeriod"/>
            </a:pPr>
            <a:r>
              <a:rPr lang="nl-BE" b="1" dirty="0">
                <a:solidFill>
                  <a:schemeClr val="accent1"/>
                </a:solidFill>
              </a:rPr>
              <a:t>Stap naar medewerkers: Veranderingsklimaat &amp; draagvlak creëren</a:t>
            </a:r>
          </a:p>
          <a:p>
            <a:pPr lvl="1">
              <a:lnSpc>
                <a:spcPct val="100000"/>
              </a:lnSpc>
              <a:buFont typeface="+mj-lt"/>
              <a:buAutoNum type="arabicPeriod"/>
            </a:pPr>
            <a:r>
              <a:rPr lang="nl-BE" sz="1400" dirty="0"/>
              <a:t>Visie, kernopdracht en veranderkoers blijvend communiceren</a:t>
            </a:r>
          </a:p>
          <a:p>
            <a:pPr lvl="1">
              <a:lnSpc>
                <a:spcPct val="100000"/>
              </a:lnSpc>
              <a:buFont typeface="+mj-lt"/>
              <a:buAutoNum type="arabicPeriod"/>
            </a:pPr>
            <a:r>
              <a:rPr lang="nl-BE" sz="1400" dirty="0"/>
              <a:t>Waarom benadrukken (emotioneel draagvlak creëren) </a:t>
            </a:r>
          </a:p>
          <a:p>
            <a:pPr lvl="1">
              <a:lnSpc>
                <a:spcPct val="100000"/>
              </a:lnSpc>
              <a:buFont typeface="+mj-lt"/>
              <a:buAutoNum type="arabicPeriod"/>
            </a:pPr>
            <a:r>
              <a:rPr lang="nl-BE" sz="1400" dirty="0"/>
              <a:t>Organisatieverandering als een continu proces</a:t>
            </a:r>
          </a:p>
          <a:p>
            <a:pPr lvl="1">
              <a:lnSpc>
                <a:spcPct val="100000"/>
              </a:lnSpc>
              <a:buFont typeface="+mj-lt"/>
              <a:buAutoNum type="arabicPeriod"/>
            </a:pPr>
            <a:r>
              <a:rPr lang="nl-BE" sz="1400" dirty="0"/>
              <a:t>Gedeelde verantwoordelijkheid (elkaar nodig)</a:t>
            </a:r>
          </a:p>
          <a:p>
            <a:pPr lvl="1">
              <a:lnSpc>
                <a:spcPct val="100000"/>
              </a:lnSpc>
              <a:buFont typeface="+mj-lt"/>
              <a:buAutoNum type="arabicPeriod"/>
            </a:pPr>
            <a:endParaRPr lang="nl-BE" sz="1400" dirty="0"/>
          </a:p>
          <a:p>
            <a:pPr>
              <a:buFont typeface="+mj-lt"/>
              <a:buAutoNum type="arabicPeriod"/>
            </a:pPr>
            <a:r>
              <a:rPr lang="nl-BE" b="1" dirty="0">
                <a:solidFill>
                  <a:schemeClr val="accent1"/>
                </a:solidFill>
              </a:rPr>
              <a:t>Tools aanreiken</a:t>
            </a:r>
          </a:p>
          <a:p>
            <a:pPr lvl="1">
              <a:lnSpc>
                <a:spcPct val="100000"/>
              </a:lnSpc>
              <a:buFont typeface="+mj-lt"/>
              <a:buAutoNum type="arabicPeriod"/>
            </a:pPr>
            <a:r>
              <a:rPr lang="nl-BE" sz="1400" b="1" dirty="0"/>
              <a:t>Tournée Vitale: </a:t>
            </a:r>
            <a:r>
              <a:rPr lang="nl-BE" sz="1400" dirty="0"/>
              <a:t>Draagvlak (communicatie, participatie, betrokkenheid én een luisterend oor)</a:t>
            </a:r>
          </a:p>
          <a:p>
            <a:pPr lvl="1">
              <a:lnSpc>
                <a:spcPct val="100000"/>
              </a:lnSpc>
              <a:buFont typeface="+mj-lt"/>
              <a:buAutoNum type="arabicPeriod"/>
            </a:pPr>
            <a:r>
              <a:rPr lang="nl-BE" sz="1400" b="1" dirty="0"/>
              <a:t>Idee: ontwikkeling van een “goesting-spel” o.b.v. “volledige mozaïek”</a:t>
            </a:r>
          </a:p>
          <a:p>
            <a:pPr lvl="2">
              <a:lnSpc>
                <a:spcPct val="100000"/>
              </a:lnSpc>
              <a:buFont typeface="+mj-lt"/>
              <a:buAutoNum type="arabicPeriod"/>
            </a:pPr>
            <a:r>
              <a:rPr lang="nl-BE" b="1" dirty="0"/>
              <a:t>Reflectie a.d.h.v. steekkaarten met belangrijke thematieken en vragen</a:t>
            </a:r>
          </a:p>
          <a:p>
            <a:pPr lvl="2">
              <a:lnSpc>
                <a:spcPct val="100000"/>
              </a:lnSpc>
              <a:buFont typeface="+mj-lt"/>
              <a:buAutoNum type="arabicPeriod"/>
            </a:pPr>
            <a:r>
              <a:rPr lang="nl-BE" b="1" dirty="0"/>
              <a:t>Opstap voor het bedenken van acties</a:t>
            </a:r>
          </a:p>
        </p:txBody>
      </p:sp>
      <p:pic>
        <p:nvPicPr>
          <p:cNvPr id="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8127996" y="244939"/>
            <a:ext cx="862551" cy="862551"/>
          </a:xfrm>
          <a:prstGeom prst="ellipse">
            <a:avLst/>
          </a:prstGeom>
        </p:spPr>
      </p:pic>
    </p:spTree>
    <p:extLst>
      <p:ext uri="{BB962C8B-B14F-4D97-AF65-F5344CB8AC3E}">
        <p14:creationId xmlns:p14="http://schemas.microsoft.com/office/powerpoint/2010/main" val="266924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6" descr="FS st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5774" y="4284617"/>
            <a:ext cx="882831" cy="590515"/>
          </a:xfrm>
          <a:prstGeom prst="rect">
            <a:avLst/>
          </a:prstGeom>
        </p:spPr>
      </p:pic>
    </p:spTree>
    <p:extLst>
      <p:ext uri="{BB962C8B-B14F-4D97-AF65-F5344CB8AC3E}">
        <p14:creationId xmlns:p14="http://schemas.microsoft.com/office/powerpoint/2010/main" val="1322390491"/>
      </p:ext>
    </p:extLst>
  </p:cSld>
  <p:clrMapOvr>
    <a:masterClrMapping/>
  </p:clrMapOvr>
</p:sld>
</file>

<file path=ppt/theme/theme1.xml><?xml version="1.0" encoding="utf-8"?>
<a:theme xmlns:a="http://schemas.openxmlformats.org/drawingml/2006/main" name="Attentia">
  <a:themeElements>
    <a:clrScheme name="Attentia">
      <a:dk1>
        <a:srgbClr val="424357"/>
      </a:dk1>
      <a:lt1>
        <a:srgbClr val="D5C9B6"/>
      </a:lt1>
      <a:dk2>
        <a:srgbClr val="000000"/>
      </a:dk2>
      <a:lt2>
        <a:srgbClr val="FFFFFF"/>
      </a:lt2>
      <a:accent1>
        <a:srgbClr val="EE7203"/>
      </a:accent1>
      <a:accent2>
        <a:srgbClr val="424357"/>
      </a:accent2>
      <a:accent3>
        <a:srgbClr val="8E959E"/>
      </a:accent3>
      <a:accent4>
        <a:srgbClr val="008389"/>
      </a:accent4>
      <a:accent5>
        <a:srgbClr val="D5C9B6"/>
      </a:accent5>
      <a:accent6>
        <a:srgbClr val="EE7203"/>
      </a:accent6>
      <a:hlink>
        <a:srgbClr val="EE7203"/>
      </a:hlink>
      <a:folHlink>
        <a:srgbClr val="424357"/>
      </a:folHlink>
    </a:clrScheme>
    <a:fontScheme name="Will">
      <a:majorFont>
        <a:latin typeface="Trebuchet MS"/>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dirty="0" smtClean="0">
            <a:solidFill>
              <a:schemeClr val="bg2"/>
            </a:solidFill>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L-ATT-Powerpoint.pptx" id="{0F0D7768-097B-49B6-8180-DC485294AFB5}" vid="{40F3DFC8-31F2-4AF9-8F28-2449E2A15373}"/>
    </a:ext>
  </a:extLst>
</a:theme>
</file>

<file path=ppt/theme/theme2.xml><?xml version="1.0" encoding="utf-8"?>
<a:theme xmlns:a="http://schemas.openxmlformats.org/drawingml/2006/main" name="1_ATT-Powerpoint">
  <a:themeElements>
    <a:clrScheme name="Attentia 2017 1">
      <a:dk1>
        <a:srgbClr val="414257"/>
      </a:dk1>
      <a:lt1>
        <a:srgbClr val="FFFFFF"/>
      </a:lt1>
      <a:dk2>
        <a:srgbClr val="414257"/>
      </a:dk2>
      <a:lt2>
        <a:srgbClr val="F1EFE9"/>
      </a:lt2>
      <a:accent1>
        <a:srgbClr val="E96D06"/>
      </a:accent1>
      <a:accent2>
        <a:srgbClr val="E96D06"/>
      </a:accent2>
      <a:accent3>
        <a:srgbClr val="8E959D"/>
      </a:accent3>
      <a:accent4>
        <a:srgbClr val="414257"/>
      </a:accent4>
      <a:accent5>
        <a:srgbClr val="85C29E"/>
      </a:accent5>
      <a:accent6>
        <a:srgbClr val="008089"/>
      </a:accent6>
      <a:hlink>
        <a:srgbClr val="008089"/>
      </a:hlink>
      <a:folHlink>
        <a:srgbClr val="008089"/>
      </a:folHlink>
    </a:clrScheme>
    <a:fontScheme name="Attentia">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noProof="1" smtClean="0">
            <a:solidFill>
              <a:schemeClr val="accent3"/>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accent3"/>
            </a:solidFill>
          </a:defRPr>
        </a:defPPr>
      </a:lstStyle>
    </a:tx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NL-ATT-Powerpoint</Template>
  <TotalTime>4774</TotalTime>
  <Words>24941</Words>
  <Application>Microsoft Macintosh PowerPoint</Application>
  <PresentationFormat>Custom</PresentationFormat>
  <Paragraphs>2153</Paragraphs>
  <Slides>94</Slides>
  <Notes>52</Notes>
  <HiddenSlides>24</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94</vt:i4>
      </vt:variant>
    </vt:vector>
  </HeadingPairs>
  <TitlesOfParts>
    <vt:vector size="108" baseType="lpstr">
      <vt:lpstr>.AppleSystemUIFont</vt:lpstr>
      <vt:lpstr>.LucidaGrandeUI</vt:lpstr>
      <vt:lpstr>Arial</vt:lpstr>
      <vt:lpstr>ArialMT</vt:lpstr>
      <vt:lpstr>Bradley Hand ITC</vt:lpstr>
      <vt:lpstr>Calibri</vt:lpstr>
      <vt:lpstr>Helvetica Light</vt:lpstr>
      <vt:lpstr>LucidaGrande</vt:lpstr>
      <vt:lpstr>Roboto Regular</vt:lpstr>
      <vt:lpstr>Trebuchet MS</vt:lpstr>
      <vt:lpstr>Wingdings</vt:lpstr>
      <vt:lpstr>Wingdings 3</vt:lpstr>
      <vt:lpstr>Attentia</vt:lpstr>
      <vt:lpstr>1_ATT-Powerpoint</vt:lpstr>
      <vt:lpstr>Tussentijdse kwalitatieve bevraging bij VCLB in tijden van verandering</vt:lpstr>
      <vt:lpstr>Overzicht</vt:lpstr>
      <vt:lpstr>1. Introductie: Vraag- en doelstelling   Uitdagingen waarmee Vrij CLB Netwerk geconfronteerd wordt</vt:lpstr>
      <vt:lpstr>1. Introductie: Vraag- en doelstelling   Piloot-procesanalyse in tijden van het VCLB-verandertraject</vt:lpstr>
      <vt:lpstr>Overzicht</vt:lpstr>
      <vt:lpstr>2. Aanpak   Piloot-procesanalyse in tijden van het VCLB-verandertraject</vt:lpstr>
      <vt:lpstr>2. Aanpak    Kwalitatieve data-verzameling: Organisatiescan</vt:lpstr>
      <vt:lpstr>2. Aanpak    Kwalitatieve data-verzameling: Individuele voorbereiding</vt:lpstr>
      <vt:lpstr>2. Aanpak    Kwalitatieve data-verzameling: Team-voorbereiding</vt:lpstr>
      <vt:lpstr>2. Aanpak    Kwalitatieve data-verzameling: 2 interviewleidraden</vt:lpstr>
      <vt:lpstr>2. Aanpak  Kwalitatieve data-verzameling: Steekkaarten tijdens interview</vt:lpstr>
      <vt:lpstr>2. Aanpak    Data-verwerking en analyse</vt:lpstr>
      <vt:lpstr>Overzicht</vt:lpstr>
      <vt:lpstr>3. Terugkoppeling: 3 theoretische kaders als handvat (dynamieken)   Organisatieverandering als een continu proces</vt:lpstr>
      <vt:lpstr>3. Terugkoppeling: 3 theoretische kaders als handvat (dynamieken)   Drie invalshoeken als basis voor de analyse</vt:lpstr>
      <vt:lpstr>3. Terugkoppeling: 3 theoretische kaders als handvat (dynamieken)   Tempel-model (Flanders Synergy)</vt:lpstr>
      <vt:lpstr>PowerPoint Presentation</vt:lpstr>
      <vt:lpstr>3. Terugkoppeling: 3 theoretische kaders als handvat (dynamieken)   Organisatieverandering: het “hoe” van verandering</vt:lpstr>
      <vt:lpstr>Overzicht</vt:lpstr>
      <vt:lpstr>4. Terugkoppeling: Beschrijving van deelnemende centra   VCLB Maasland – VCLB Aarschot – VCLB Ninove</vt:lpstr>
      <vt:lpstr>4. Terugkoppeling: Beschrijving van deelnemende centra   VCLB Maasland – VCLB Aarschot – VCLB Ninove: Tijdslijn </vt:lpstr>
      <vt:lpstr>4. Terugkoppeling: Beschrijving van deelnemende centra      </vt:lpstr>
      <vt:lpstr>4. Terugkoppeling: Beschrijving van deelnemende centra   VCLB Maasland: Nieuwe organisatie </vt:lpstr>
      <vt:lpstr>4. Terugkoppeling: Beschrijving van deelnemende centra   VCLB Aarschot: Nieuwe organisatie</vt:lpstr>
      <vt:lpstr>4. Terugkoppeling: Beschrijving van deelnemende centra   VCLB Ninove: Nieuwe organisatie </vt:lpstr>
      <vt:lpstr>PowerPoint Presentation</vt:lpstr>
      <vt:lpstr>4. Terugkoppeling: Bevindingen van de piloot-procesanalyse   Overzicht: Beïnvloedende factoren &amp; uitkomstvariabelen</vt:lpstr>
      <vt:lpstr>4. Terugkoppeling: Bevindingen van de piloot-procesanalyse  Overzicht: Mozaïek van beïnvloedende factoren &amp; uitkomstvariabelen</vt:lpstr>
      <vt:lpstr>4. Terugkoppeling: Bevindingen van de piloot-procesanalyse   Uitkomstvariabelen: Werkbeleving</vt:lpstr>
      <vt:lpstr>4. Terugkoppeling: Bevindingen van de piloot-procesanalyse    Uitkomstvariabelen: Kwaliteit van de dienstverlening</vt:lpstr>
      <vt:lpstr>4. Terugkoppeling: Bevindingen van de piloot-procesanalyse   Overzicht: Beïnvloedende factoren &amp; uitkomstvariabelen</vt:lpstr>
      <vt:lpstr>PowerPoint Presentation</vt:lpstr>
      <vt:lpstr>4. Terugkoppeling: Bevindingen van de piloot-procesanalyse   1. Externe factoren</vt:lpstr>
      <vt:lpstr>PowerPoint Presentation</vt:lpstr>
      <vt:lpstr>4. Terugkoppeling: Bevindingen van de piloot-procesanalyse   1. Externe factoren: Externe veranderingen (1)</vt:lpstr>
      <vt:lpstr>4. Terugkoppeling: Bevindingen van de piloot-procesanalyse   1. Externe factoren: Extern draagvlak (2)</vt:lpstr>
      <vt:lpstr>4. Terugkoppeling: Bevindingen van de piloot-procesanalyse 1. Externe factoren: Contact en samenwerking VCLB – Scholen</vt:lpstr>
      <vt:lpstr>4. Terugkoppeling: Bevindingen van de piloot-procesanalyse   2. Organisatorische factoren (“wat”)</vt:lpstr>
      <vt:lpstr>PowerPoint Presentation</vt:lpstr>
      <vt:lpstr>3. Terugkoppeling: Bevindingen van de piloot-procesanalyse   2. Organisatorische factoren: Visie &amp; Cultuur (4)</vt:lpstr>
      <vt:lpstr>3. Terugkoppeling: Bevindingen van de piloot-procesanalyse   2. Organisatorische factoren: Structuur (5)</vt:lpstr>
      <vt:lpstr>3. Terugkoppeling: Bevindingen van de piloot-procesanalyse   2. Organisatorische factoren: Structuur (5)</vt:lpstr>
      <vt:lpstr>PowerPoint Presentation</vt:lpstr>
      <vt:lpstr>PowerPoint Presentation</vt:lpstr>
      <vt:lpstr>3. Terugkoppeling: Bevindingen van de piloot-procesanalyse   2. Organisatorische factoren: Structuur (5)</vt:lpstr>
      <vt:lpstr>3. Terugkoppeling: Bevindingen van de piloot-procesanalyse   2. Organisatorische factoren: Leiderschap (6)</vt:lpstr>
      <vt:lpstr>3. Terugkoppeling: Bevindingen van de piloot-procesanalyse   2. Organisatorische factoren: Leiderschap (6)</vt:lpstr>
      <vt:lpstr>3. Terugkoppeling: Bevindingen van de piloot-procesanalyse   2. Organisatorische factoren: Leiderschap (6)</vt:lpstr>
      <vt:lpstr>3. Terugkoppeling: Bevindingen van de piloot-procesanalyse   2. Organisatorische factoren: Leiderschap (6)</vt:lpstr>
      <vt:lpstr>3. Terugkoppeling: Bevindingen van de piloot-procesanalyse   2. Organisatorische factoren: Leiderschap (7)*</vt:lpstr>
      <vt:lpstr>3. Terugkoppeling: Bevindingen van de piloot-procesanalyse   2. Organisatorische factoren: Leiderschap (7)*</vt:lpstr>
      <vt:lpstr>3. Terugkoppeling: Bevindingen van de piloot-procesanalyse   2. Organisatorische factoren: Leiderschap (7)*</vt:lpstr>
      <vt:lpstr>3. Terugkoppeling: Bevindingen van de piloot-procesanalyse   2. Organisatorische factoren: Leiderschap (8)*</vt:lpstr>
      <vt:lpstr>3. Terugkoppeling: Bevindingen van de piloot-procesanalyse   2. Organisatorische factoren: Teams (9)*</vt:lpstr>
      <vt:lpstr>3. Terugkoppeling: Bevindingen van de piloot-procesanalyse   2. Organisatorische factoren: Teams (9)*</vt:lpstr>
      <vt:lpstr>3. Terugkoppeling: Bevindingen van de piloot-procesanalyse   2. Organisatorische factoren: Teams (10)</vt:lpstr>
      <vt:lpstr>3. Terugkoppeling: Bevindingen van de piloot-procesanalyse   2. Organisatorische factoren: Teams (11)</vt:lpstr>
      <vt:lpstr>PowerPoint Presentation</vt:lpstr>
      <vt:lpstr>4. Terugkoppeling: Bevindingen van de piloot-procesanalyse   2. Organisatorische factoren: Medewerkers (12.1)</vt:lpstr>
      <vt:lpstr>4. Terugkoppeling: Bevindingen van de piloot-procesanalyse   2. Organisatorische factoren: Medewerkers (12.2)</vt:lpstr>
      <vt:lpstr>4. Terugkoppeling: Bevindingen van de piloot-procesanalyse   2. Organisatorische factoren: Medewerkers (12.3)</vt:lpstr>
      <vt:lpstr>4. Terugkoppeling: Bevindingen van de piloot-procesanalyse   2. Organisatorische factoren: Medewerkers (13.1)</vt:lpstr>
      <vt:lpstr>4. Terugkoppeling: Bevindingen van de piloot-procesanalyse   2. Organisatorische factoren: Medewerkers (13.2)</vt:lpstr>
      <vt:lpstr>4. Terugkoppeling: Bevindingen van de piloot-procesanalyse   2. Organisatorische factoren: Medewerkers (13.3)</vt:lpstr>
      <vt:lpstr>4. Terugkoppeling: Bevindingen van de piloot-procesanalyse   2. Organisatorische factoren: Medewerkers (13.4)</vt:lpstr>
      <vt:lpstr>4. Terugkoppeling: Bevindingen van de piloot-procesanalyse   2. Organisatorische factoren: Medewerkers (14.1)</vt:lpstr>
      <vt:lpstr>4. Terugkoppeling: Bevindingen van de piloot-procesanalyse   2. Organisatorische factoren: Medewerkers (14.2)</vt:lpstr>
      <vt:lpstr>4. Terugkoppeling: Bevindingen van de piloot-procesanalyse   2. Organisatorische factoren: Medewerkers (14.3)</vt:lpstr>
      <vt:lpstr>4. Terugkoppeling: Bevindingen van de piloot-procesanalyse   3. Procesmatige factoren (“hoe”)</vt:lpstr>
      <vt:lpstr>4. Terugkoppeling: Bevindingen van de piloot-procesanalyse   3. Procesmatige factoren (“hoe”)</vt:lpstr>
      <vt:lpstr>4. Terugkoppeling: Bevindingen van de piloot-procesanalyse   3. Procesmatige factoren (“hoe”)</vt:lpstr>
      <vt:lpstr>PowerPoint Presentation</vt:lpstr>
      <vt:lpstr>4. Terugkoppeling: Bevindingen van de piloot-procesanalyse   3. Procesmatige factoren: Veranderkoers (15)</vt:lpstr>
      <vt:lpstr>4. Terugkoppeling: Bevindingen van de piloot-procesanalyse   3. Procesmatige factoren: Veranderteam (16)</vt:lpstr>
      <vt:lpstr>4. Terugkoppeling: Bevindingen van de piloot-procesanalyse   3. Procesmatige factoren: Timing (17)</vt:lpstr>
      <vt:lpstr>4. Terugkoppeling: Bevindingen van de piloot-procesanalyse  3. Procesmatige factoren: Communicatie &amp; betrokkenheid</vt:lpstr>
      <vt:lpstr>4. Terugkoppeling: Bevindingen van de piloot-procesanalyse  3. Procesmatige factoren: Opvolging &amp; ondersteuning (19)</vt:lpstr>
      <vt:lpstr>4. Terugkoppeling: Bevindingen van de piloot-procesanalyse 3. Procesmatige factoren: Spanningen t.g.v. verandering</vt:lpstr>
      <vt:lpstr>4. Terugkoppeling: Bevindingen van de piloot-procesanalyse  3. Procesmatige factoren: Positieve uitkomst, steun &amp; inzet (20)</vt:lpstr>
      <vt:lpstr>4. Terugkoppeling: Bevindingen van de piloot-procesanalyse   Overzicht: Beïnvloedende factoren &amp; uitkomstvariabelen</vt:lpstr>
      <vt:lpstr>PowerPoint Presentation</vt:lpstr>
      <vt:lpstr>4. Terugkoppeling: Bevindingen van de piloot-procesanalyse   Prioriteiten stellen: overkoepelende krachtlijnen als opstap</vt:lpstr>
      <vt:lpstr>4. Terugkoppeling: Bevindingen van de piloot-procesanalyse      Centra-specifieke krachtlijnen: VCLB Maasland</vt:lpstr>
      <vt:lpstr>4. Terugkoppeling: Bevindingen van de piloot-procesanalyse      Centra-specifieke krachtlijnen: VCLB Maasland</vt:lpstr>
      <vt:lpstr>4. Terugkoppeling: Bevindingen van de piloot-procesanalyse      Centra-specifieke krachtlijnen: VCLB Aarschot</vt:lpstr>
      <vt:lpstr>4. Terugkoppeling: Bevindingen van de piloot-procesanalyse      Centra-specifieke krachtlijnen: VCLB Aarschot</vt:lpstr>
      <vt:lpstr>4. Terugkoppeling: Bevindingen van de piloot-procesanalyse      Centra-specifieke krachtlijnen: VCLB Ninove</vt:lpstr>
      <vt:lpstr>4. Terugkoppeling: Bevindingen van de piloot-procesanalyse      Centra-specifieke krachtlijnen: VCLB Ninove</vt:lpstr>
      <vt:lpstr>4. Terugkoppeling: Bevindingen van de piloot-procesanalyse   Tussentijdse reflectie</vt:lpstr>
      <vt:lpstr>Overzicht</vt:lpstr>
      <vt:lpstr>5. Hoe verder?    Volgende stappen?</vt:lpstr>
      <vt:lpstr>5. Hoe verder?    Volgende stappen?</vt:lpstr>
      <vt:lpstr>5. Hoe verder?    Volgende stappen?</vt:lpstr>
      <vt:lpstr>PowerPoint Presentation</vt:lpstr>
    </vt:vector>
  </TitlesOfParts>
  <Company>Synergics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Piloot-proces analyse bij VCLB in tijden van verandering</dc:title>
  <dc:creator>VANBELLE Els (EVAB)</dc:creator>
  <cp:lastModifiedBy>Lieven Eeckelaert</cp:lastModifiedBy>
  <cp:revision>250</cp:revision>
  <cp:lastPrinted>2018-09-02T19:39:17Z</cp:lastPrinted>
  <dcterms:created xsi:type="dcterms:W3CDTF">2018-08-14T09:31:18Z</dcterms:created>
  <dcterms:modified xsi:type="dcterms:W3CDTF">2018-09-02T20:29:36Z</dcterms:modified>
</cp:coreProperties>
</file>